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2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9.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34.xml" ContentType="application/vnd.openxmlformats-officedocument.presentationml.slide+xml"/>
  <Override PartName="/ppt/slideMasters/slideMaster1.xml" ContentType="application/vnd.openxmlformats-officedocument.presentationml.slideMaster+xml"/>
  <Override PartName="/ppt/notesSlides/notesSlide6.xml" ContentType="application/vnd.openxmlformats-officedocument.presentationml.notesSlide+xml"/>
  <Override PartName="/ppt/notesSlides/notesSlide1.xml" ContentType="application/vnd.openxmlformats-officedocument.presentationml.notesSlide+xml"/>
  <Override PartName="/ppt/notesSlides/notesSlide9.xml" ContentType="application/vnd.openxmlformats-officedocument.presentationml.notesSlide+xml"/>
  <Override PartName="/ppt/notesSlides/notesSlide13.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4.xml" ContentType="application/vnd.openxmlformats-officedocument.presentationml.notesSlide+xml"/>
  <Override PartName="/ppt/notesSlides/notesSlide19.xml" ContentType="application/vnd.openxmlformats-officedocument.presentationml.notesSlide+xml"/>
  <Override PartName="/ppt/notesSlides/notesSlide12.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11.xml" ContentType="application/vnd.openxmlformats-officedocument.presentationml.notesSlide+xml"/>
  <Override PartName="/ppt/notesSlides/notesSlide3.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15.xml" ContentType="application/vnd.openxmlformats-officedocument.presentationml.notesSlide+xml"/>
  <Override PartName="/ppt/notesSlides/notesSlide23.xml" ContentType="application/vnd.openxmlformats-officedocument.presentationml.notes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24.xml" ContentType="application/vnd.openxmlformats-officedocument.presentationml.notes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ustomXml" Target="../customXml/item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image" Target="../media/image14.emf"/><Relationship Id="rId5" Type="http://schemas.openxmlformats.org/officeDocument/2006/relationships/image" Target="../media/image18.emf"/><Relationship Id="rId4"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5.emf"/><Relationship Id="rId1" Type="http://schemas.openxmlformats.org/officeDocument/2006/relationships/image" Target="../media/image14.emf"/><Relationship Id="rId5" Type="http://schemas.openxmlformats.org/officeDocument/2006/relationships/image" Target="../media/image16.emf"/><Relationship Id="rId4"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39FDA3-C381-4B3B-AA70-0E611E2289CE}" type="datetimeFigureOut">
              <a:rPr lang="id-ID" smtClean="0"/>
              <a:t>23/12/2018</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7EF4AB-848A-4627-96EB-53473A0A77D3}" type="slidenum">
              <a:rPr lang="id-ID" smtClean="0"/>
              <a:t>‹#›</a:t>
            </a:fld>
            <a:endParaRPr lang="id-ID"/>
          </a:p>
        </p:txBody>
      </p:sp>
    </p:spTree>
    <p:extLst>
      <p:ext uri="{BB962C8B-B14F-4D97-AF65-F5344CB8AC3E}">
        <p14:creationId xmlns:p14="http://schemas.microsoft.com/office/powerpoint/2010/main" val="2025233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76D222B-BC02-4E9D-A85E-684702ECC32F}" type="slidenum">
              <a:rPr lang="en-US" altLang="id-ID"/>
              <a:pPr eaLnBrk="1" hangingPunct="1"/>
              <a:t>2</a:t>
            </a:fld>
            <a:endParaRPr lang="en-US" altLang="id-ID"/>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id-ID" smtClean="0">
              <a:latin typeface="Arial" panose="020B0604020202020204" pitchFamily="34" charset="0"/>
            </a:endParaRPr>
          </a:p>
        </p:txBody>
      </p:sp>
    </p:spTree>
    <p:extLst>
      <p:ext uri="{BB962C8B-B14F-4D97-AF65-F5344CB8AC3E}">
        <p14:creationId xmlns:p14="http://schemas.microsoft.com/office/powerpoint/2010/main" val="2769916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4604EB0-C6D0-4395-81D1-428194888DE8}" type="slidenum">
              <a:rPr lang="en-US" altLang="id-ID"/>
              <a:pPr eaLnBrk="1" hangingPunct="1"/>
              <a:t>13</a:t>
            </a:fld>
            <a:endParaRPr lang="en-US" altLang="id-ID"/>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id-ID" smtClean="0">
              <a:latin typeface="Arial" panose="020B0604020202020204" pitchFamily="34" charset="0"/>
            </a:endParaRPr>
          </a:p>
        </p:txBody>
      </p:sp>
    </p:spTree>
    <p:extLst>
      <p:ext uri="{BB962C8B-B14F-4D97-AF65-F5344CB8AC3E}">
        <p14:creationId xmlns:p14="http://schemas.microsoft.com/office/powerpoint/2010/main" val="1679563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F1D1A4B-D512-4178-A9D4-D8CB257D7B18}" type="slidenum">
              <a:rPr lang="en-US" altLang="id-ID"/>
              <a:pPr eaLnBrk="1" hangingPunct="1"/>
              <a:t>14</a:t>
            </a:fld>
            <a:endParaRPr lang="en-US" altLang="id-ID"/>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id-ID" smtClean="0">
              <a:latin typeface="Arial" panose="020B0604020202020204" pitchFamily="34" charset="0"/>
            </a:endParaRPr>
          </a:p>
        </p:txBody>
      </p:sp>
    </p:spTree>
    <p:extLst>
      <p:ext uri="{BB962C8B-B14F-4D97-AF65-F5344CB8AC3E}">
        <p14:creationId xmlns:p14="http://schemas.microsoft.com/office/powerpoint/2010/main" val="3053125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7CE3B19-AD80-4A4F-A3F5-F5658CA5F44E}" type="slidenum">
              <a:rPr lang="en-US" altLang="id-ID"/>
              <a:pPr eaLnBrk="1" hangingPunct="1"/>
              <a:t>15</a:t>
            </a:fld>
            <a:endParaRPr lang="en-US" altLang="id-ID"/>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id-ID" smtClean="0">
              <a:latin typeface="Arial" panose="020B0604020202020204" pitchFamily="34" charset="0"/>
            </a:endParaRPr>
          </a:p>
        </p:txBody>
      </p:sp>
    </p:spTree>
    <p:extLst>
      <p:ext uri="{BB962C8B-B14F-4D97-AF65-F5344CB8AC3E}">
        <p14:creationId xmlns:p14="http://schemas.microsoft.com/office/powerpoint/2010/main" val="796423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FFE67C1-3E20-45A8-B09C-7CEE142D2DB7}" type="slidenum">
              <a:rPr lang="en-US" altLang="id-ID"/>
              <a:pPr eaLnBrk="1" hangingPunct="1"/>
              <a:t>16</a:t>
            </a:fld>
            <a:endParaRPr lang="en-US" altLang="id-ID"/>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id-ID" smtClean="0">
              <a:latin typeface="Arial" panose="020B0604020202020204" pitchFamily="34" charset="0"/>
            </a:endParaRPr>
          </a:p>
        </p:txBody>
      </p:sp>
    </p:spTree>
    <p:extLst>
      <p:ext uri="{BB962C8B-B14F-4D97-AF65-F5344CB8AC3E}">
        <p14:creationId xmlns:p14="http://schemas.microsoft.com/office/powerpoint/2010/main" val="3012461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AA5E3CF-66C0-44B6-8983-0DCA646110CB}" type="slidenum">
              <a:rPr lang="en-US" altLang="id-ID"/>
              <a:pPr eaLnBrk="1" hangingPunct="1"/>
              <a:t>17</a:t>
            </a:fld>
            <a:endParaRPr lang="en-US" altLang="id-ID"/>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id-ID" smtClean="0">
              <a:latin typeface="Arial" panose="020B0604020202020204" pitchFamily="34" charset="0"/>
            </a:endParaRPr>
          </a:p>
        </p:txBody>
      </p:sp>
    </p:spTree>
    <p:extLst>
      <p:ext uri="{BB962C8B-B14F-4D97-AF65-F5344CB8AC3E}">
        <p14:creationId xmlns:p14="http://schemas.microsoft.com/office/powerpoint/2010/main" val="1161027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9EC6A22-6D77-4B05-8B05-E4F7032EA559}" type="slidenum">
              <a:rPr lang="en-US" altLang="id-ID"/>
              <a:pPr eaLnBrk="1" hangingPunct="1"/>
              <a:t>18</a:t>
            </a:fld>
            <a:endParaRPr lang="en-US" altLang="id-ID"/>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id-ID" smtClean="0">
              <a:latin typeface="Arial" panose="020B0604020202020204" pitchFamily="34" charset="0"/>
            </a:endParaRPr>
          </a:p>
        </p:txBody>
      </p:sp>
    </p:spTree>
    <p:extLst>
      <p:ext uri="{BB962C8B-B14F-4D97-AF65-F5344CB8AC3E}">
        <p14:creationId xmlns:p14="http://schemas.microsoft.com/office/powerpoint/2010/main" val="3488270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D1A7FEA-D4D9-4071-9F91-6AF77C55B407}" type="slidenum">
              <a:rPr lang="en-US" altLang="id-ID"/>
              <a:pPr eaLnBrk="1" hangingPunct="1"/>
              <a:t>19</a:t>
            </a:fld>
            <a:endParaRPr lang="en-US" altLang="id-ID"/>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id-ID" smtClean="0">
              <a:latin typeface="Arial" panose="020B0604020202020204" pitchFamily="34" charset="0"/>
            </a:endParaRPr>
          </a:p>
        </p:txBody>
      </p:sp>
    </p:spTree>
    <p:extLst>
      <p:ext uri="{BB962C8B-B14F-4D97-AF65-F5344CB8AC3E}">
        <p14:creationId xmlns:p14="http://schemas.microsoft.com/office/powerpoint/2010/main" val="3802684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8BEBC1B-51CB-4CE9-9E23-3A95EE9DE0CF}" type="slidenum">
              <a:rPr lang="en-US" altLang="id-ID"/>
              <a:pPr eaLnBrk="1" hangingPunct="1"/>
              <a:t>20</a:t>
            </a:fld>
            <a:endParaRPr lang="en-US" altLang="id-ID"/>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id-ID" smtClean="0">
              <a:latin typeface="Arial" panose="020B0604020202020204" pitchFamily="34" charset="0"/>
            </a:endParaRPr>
          </a:p>
        </p:txBody>
      </p:sp>
    </p:spTree>
    <p:extLst>
      <p:ext uri="{BB962C8B-B14F-4D97-AF65-F5344CB8AC3E}">
        <p14:creationId xmlns:p14="http://schemas.microsoft.com/office/powerpoint/2010/main" val="436573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ABB6EAC-75B3-4800-AD4D-E93C916F84E7}" type="slidenum">
              <a:rPr lang="en-US" altLang="id-ID"/>
              <a:pPr eaLnBrk="1" hangingPunct="1"/>
              <a:t>21</a:t>
            </a:fld>
            <a:endParaRPr lang="en-US" altLang="id-ID"/>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id-ID" smtClean="0">
              <a:latin typeface="Arial" panose="020B0604020202020204" pitchFamily="34" charset="0"/>
            </a:endParaRPr>
          </a:p>
        </p:txBody>
      </p:sp>
    </p:spTree>
    <p:extLst>
      <p:ext uri="{BB962C8B-B14F-4D97-AF65-F5344CB8AC3E}">
        <p14:creationId xmlns:p14="http://schemas.microsoft.com/office/powerpoint/2010/main" val="3516125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90DAC9-CF7D-4CB5-8141-63010AF6DE0E}" type="slidenum">
              <a:rPr lang="en-US" altLang="id-ID"/>
              <a:pPr eaLnBrk="1" hangingPunct="1"/>
              <a:t>22</a:t>
            </a:fld>
            <a:endParaRPr lang="en-US" altLang="id-ID"/>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id-ID" smtClean="0">
              <a:latin typeface="Arial" panose="020B0604020202020204" pitchFamily="34" charset="0"/>
            </a:endParaRPr>
          </a:p>
        </p:txBody>
      </p:sp>
    </p:spTree>
    <p:extLst>
      <p:ext uri="{BB962C8B-B14F-4D97-AF65-F5344CB8AC3E}">
        <p14:creationId xmlns:p14="http://schemas.microsoft.com/office/powerpoint/2010/main" val="4085004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926FADB-083A-47B0-AE9C-4F6EB52A6C8E}" type="slidenum">
              <a:rPr lang="en-US" altLang="id-ID"/>
              <a:pPr eaLnBrk="1" hangingPunct="1"/>
              <a:t>5</a:t>
            </a:fld>
            <a:endParaRPr lang="en-US" altLang="id-ID"/>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id-ID" smtClean="0">
              <a:latin typeface="Arial" panose="020B0604020202020204" pitchFamily="34" charset="0"/>
            </a:endParaRPr>
          </a:p>
        </p:txBody>
      </p:sp>
    </p:spTree>
    <p:extLst>
      <p:ext uri="{BB962C8B-B14F-4D97-AF65-F5344CB8AC3E}">
        <p14:creationId xmlns:p14="http://schemas.microsoft.com/office/powerpoint/2010/main" val="3269629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170DD4A-AAEF-40F3-8730-230230F3C1D2}" type="slidenum">
              <a:rPr lang="en-US" altLang="id-ID"/>
              <a:pPr eaLnBrk="1" hangingPunct="1"/>
              <a:t>23</a:t>
            </a:fld>
            <a:endParaRPr lang="en-US" altLang="id-ID"/>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id-ID" smtClean="0">
              <a:latin typeface="Arial" panose="020B0604020202020204" pitchFamily="34" charset="0"/>
            </a:endParaRPr>
          </a:p>
        </p:txBody>
      </p:sp>
    </p:spTree>
    <p:extLst>
      <p:ext uri="{BB962C8B-B14F-4D97-AF65-F5344CB8AC3E}">
        <p14:creationId xmlns:p14="http://schemas.microsoft.com/office/powerpoint/2010/main" val="575472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A19021B-D476-4CBF-8626-EBCD6F1873D3}" type="slidenum">
              <a:rPr lang="en-US" altLang="id-ID"/>
              <a:pPr eaLnBrk="1" hangingPunct="1"/>
              <a:t>24</a:t>
            </a:fld>
            <a:endParaRPr lang="en-US" altLang="id-ID"/>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id-ID" smtClean="0">
              <a:latin typeface="Arial" panose="020B0604020202020204" pitchFamily="34" charset="0"/>
            </a:endParaRPr>
          </a:p>
        </p:txBody>
      </p:sp>
    </p:spTree>
    <p:extLst>
      <p:ext uri="{BB962C8B-B14F-4D97-AF65-F5344CB8AC3E}">
        <p14:creationId xmlns:p14="http://schemas.microsoft.com/office/powerpoint/2010/main" val="4488275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37BFC98-DB0D-455C-A074-E00133C9FD1D}" type="slidenum">
              <a:rPr lang="en-US" altLang="id-ID"/>
              <a:pPr eaLnBrk="1" hangingPunct="1"/>
              <a:t>27</a:t>
            </a:fld>
            <a:endParaRPr lang="en-US" altLang="id-ID"/>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id-ID" smtClean="0">
              <a:latin typeface="Arial" panose="020B0604020202020204" pitchFamily="34" charset="0"/>
            </a:endParaRPr>
          </a:p>
        </p:txBody>
      </p:sp>
    </p:spTree>
    <p:extLst>
      <p:ext uri="{BB962C8B-B14F-4D97-AF65-F5344CB8AC3E}">
        <p14:creationId xmlns:p14="http://schemas.microsoft.com/office/powerpoint/2010/main" val="752061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5385DC8-7352-4536-8BA2-2F6DD5ECF543}" type="slidenum">
              <a:rPr lang="en-US" altLang="id-ID"/>
              <a:pPr eaLnBrk="1" hangingPunct="1"/>
              <a:t>28</a:t>
            </a:fld>
            <a:endParaRPr lang="en-US" altLang="id-ID"/>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id-ID" smtClean="0">
              <a:latin typeface="Arial" panose="020B0604020202020204" pitchFamily="34" charset="0"/>
            </a:endParaRPr>
          </a:p>
        </p:txBody>
      </p:sp>
    </p:spTree>
    <p:extLst>
      <p:ext uri="{BB962C8B-B14F-4D97-AF65-F5344CB8AC3E}">
        <p14:creationId xmlns:p14="http://schemas.microsoft.com/office/powerpoint/2010/main" val="24142321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858D67E-FEDC-4222-9490-448A5AB3398F}" type="slidenum">
              <a:rPr lang="en-US" altLang="id-ID"/>
              <a:pPr eaLnBrk="1" hangingPunct="1"/>
              <a:t>29</a:t>
            </a:fld>
            <a:endParaRPr lang="en-US" altLang="id-ID"/>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id-ID" smtClean="0">
              <a:latin typeface="Arial" panose="020B0604020202020204" pitchFamily="34" charset="0"/>
            </a:endParaRPr>
          </a:p>
        </p:txBody>
      </p:sp>
    </p:spTree>
    <p:extLst>
      <p:ext uri="{BB962C8B-B14F-4D97-AF65-F5344CB8AC3E}">
        <p14:creationId xmlns:p14="http://schemas.microsoft.com/office/powerpoint/2010/main" val="428999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8799C0F-F727-458A-95F8-051695D01744}" type="slidenum">
              <a:rPr lang="en-US" altLang="id-ID"/>
              <a:pPr eaLnBrk="1" hangingPunct="1"/>
              <a:t>6</a:t>
            </a:fld>
            <a:endParaRPr lang="en-US" altLang="id-ID"/>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id-ID" smtClean="0">
              <a:latin typeface="Arial" panose="020B0604020202020204" pitchFamily="34" charset="0"/>
            </a:endParaRPr>
          </a:p>
        </p:txBody>
      </p:sp>
    </p:spTree>
    <p:extLst>
      <p:ext uri="{BB962C8B-B14F-4D97-AF65-F5344CB8AC3E}">
        <p14:creationId xmlns:p14="http://schemas.microsoft.com/office/powerpoint/2010/main" val="22772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E5C200F-596F-43A7-B919-A190EEFC0FA8}" type="slidenum">
              <a:rPr lang="en-US" altLang="id-ID"/>
              <a:pPr eaLnBrk="1" hangingPunct="1"/>
              <a:t>7</a:t>
            </a:fld>
            <a:endParaRPr lang="en-US" altLang="id-ID"/>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id-ID" smtClean="0">
              <a:latin typeface="Arial" panose="020B0604020202020204" pitchFamily="34" charset="0"/>
            </a:endParaRPr>
          </a:p>
        </p:txBody>
      </p:sp>
    </p:spTree>
    <p:extLst>
      <p:ext uri="{BB962C8B-B14F-4D97-AF65-F5344CB8AC3E}">
        <p14:creationId xmlns:p14="http://schemas.microsoft.com/office/powerpoint/2010/main" val="2285699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3311F2C-788D-48AB-8FAD-DA9EBD021C9E}" type="slidenum">
              <a:rPr lang="en-US" altLang="id-ID"/>
              <a:pPr eaLnBrk="1" hangingPunct="1"/>
              <a:t>8</a:t>
            </a:fld>
            <a:endParaRPr lang="en-US" altLang="id-ID"/>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id-ID" smtClean="0">
              <a:latin typeface="Arial" panose="020B0604020202020204" pitchFamily="34" charset="0"/>
            </a:endParaRPr>
          </a:p>
        </p:txBody>
      </p:sp>
    </p:spTree>
    <p:extLst>
      <p:ext uri="{BB962C8B-B14F-4D97-AF65-F5344CB8AC3E}">
        <p14:creationId xmlns:p14="http://schemas.microsoft.com/office/powerpoint/2010/main" val="1866681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7480CB6-58A5-498C-AB55-6E6105C240ED}" type="slidenum">
              <a:rPr lang="en-US" altLang="id-ID"/>
              <a:pPr eaLnBrk="1" hangingPunct="1"/>
              <a:t>9</a:t>
            </a:fld>
            <a:endParaRPr lang="en-US" altLang="id-ID"/>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id-ID" smtClean="0">
              <a:latin typeface="Arial" panose="020B0604020202020204" pitchFamily="34" charset="0"/>
            </a:endParaRPr>
          </a:p>
        </p:txBody>
      </p:sp>
    </p:spTree>
    <p:extLst>
      <p:ext uri="{BB962C8B-B14F-4D97-AF65-F5344CB8AC3E}">
        <p14:creationId xmlns:p14="http://schemas.microsoft.com/office/powerpoint/2010/main" val="3410082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E1635D3-3D1B-4C30-9AE9-71329596A90B}" type="slidenum">
              <a:rPr lang="en-US" altLang="id-ID"/>
              <a:pPr eaLnBrk="1" hangingPunct="1"/>
              <a:t>10</a:t>
            </a:fld>
            <a:endParaRPr lang="en-US" altLang="id-ID"/>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id-ID" smtClean="0">
              <a:latin typeface="Arial" panose="020B0604020202020204" pitchFamily="34" charset="0"/>
            </a:endParaRPr>
          </a:p>
        </p:txBody>
      </p:sp>
    </p:spTree>
    <p:extLst>
      <p:ext uri="{BB962C8B-B14F-4D97-AF65-F5344CB8AC3E}">
        <p14:creationId xmlns:p14="http://schemas.microsoft.com/office/powerpoint/2010/main" val="4258473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719909B-C029-4F45-88CB-D03217BE170F}" type="slidenum">
              <a:rPr lang="en-US" altLang="id-ID"/>
              <a:pPr eaLnBrk="1" hangingPunct="1"/>
              <a:t>11</a:t>
            </a:fld>
            <a:endParaRPr lang="en-US" altLang="id-ID"/>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id-ID" smtClean="0">
              <a:latin typeface="Arial" panose="020B0604020202020204" pitchFamily="34" charset="0"/>
            </a:endParaRPr>
          </a:p>
        </p:txBody>
      </p:sp>
    </p:spTree>
    <p:extLst>
      <p:ext uri="{BB962C8B-B14F-4D97-AF65-F5344CB8AC3E}">
        <p14:creationId xmlns:p14="http://schemas.microsoft.com/office/powerpoint/2010/main" val="2609342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206B2D2-2016-4ABE-A6AC-CFAFB9ECB15E}" type="slidenum">
              <a:rPr lang="en-US" altLang="id-ID"/>
              <a:pPr eaLnBrk="1" hangingPunct="1"/>
              <a:t>12</a:t>
            </a:fld>
            <a:endParaRPr lang="en-US" altLang="id-ID"/>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id-ID" smtClean="0">
              <a:latin typeface="Arial" panose="020B0604020202020204" pitchFamily="34" charset="0"/>
            </a:endParaRPr>
          </a:p>
        </p:txBody>
      </p:sp>
    </p:spTree>
    <p:extLst>
      <p:ext uri="{BB962C8B-B14F-4D97-AF65-F5344CB8AC3E}">
        <p14:creationId xmlns:p14="http://schemas.microsoft.com/office/powerpoint/2010/main" val="2016500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484784"/>
            <a:ext cx="10363200" cy="2304257"/>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422108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lvl1pPr>
              <a:defRPr/>
            </a:lvl1pPr>
          </a:lstStyle>
          <a:p>
            <a:fld id="{F8F762CF-7EE4-43A5-8539-A24A48CC1C0B}" type="slidenum">
              <a:rPr lang="id-ID" smtClean="0"/>
              <a:t>‹#›</a:t>
            </a:fld>
            <a:endParaRPr lang="id-ID"/>
          </a:p>
        </p:txBody>
      </p:sp>
    </p:spTree>
    <p:extLst>
      <p:ext uri="{BB962C8B-B14F-4D97-AF65-F5344CB8AC3E}">
        <p14:creationId xmlns:p14="http://schemas.microsoft.com/office/powerpoint/2010/main" val="41311056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lvl1pPr>
              <a:defRPr/>
            </a:lvl1pPr>
          </a:lstStyle>
          <a:p>
            <a:fld id="{F8F762CF-7EE4-43A5-8539-A24A48CC1C0B}" type="slidenum">
              <a:rPr lang="id-ID" smtClean="0"/>
              <a:t>‹#›</a:t>
            </a:fld>
            <a:endParaRPr lang="id-ID"/>
          </a:p>
        </p:txBody>
      </p:sp>
    </p:spTree>
    <p:extLst>
      <p:ext uri="{BB962C8B-B14F-4D97-AF65-F5344CB8AC3E}">
        <p14:creationId xmlns:p14="http://schemas.microsoft.com/office/powerpoint/2010/main" val="1107474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939799"/>
            <a:ext cx="2628900" cy="523716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939800"/>
            <a:ext cx="7734300" cy="523716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lvl1pPr>
              <a:defRPr/>
            </a:lvl1pPr>
          </a:lstStyle>
          <a:p>
            <a:fld id="{F8F762CF-7EE4-43A5-8539-A24A48CC1C0B}" type="slidenum">
              <a:rPr lang="id-ID" smtClean="0"/>
              <a:t>‹#›</a:t>
            </a:fld>
            <a:endParaRPr lang="id-ID"/>
          </a:p>
        </p:txBody>
      </p:sp>
    </p:spTree>
    <p:extLst>
      <p:ext uri="{BB962C8B-B14F-4D97-AF65-F5344CB8AC3E}">
        <p14:creationId xmlns:p14="http://schemas.microsoft.com/office/powerpoint/2010/main" val="423441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smtClean="0"/>
              <a:t>Click to edit Master title style</a:t>
            </a:r>
            <a:endParaRPr lang="id-ID"/>
          </a:p>
        </p:txBody>
      </p:sp>
      <p:sp>
        <p:nvSpPr>
          <p:cNvPr id="3" name="Text Placeholder 2"/>
          <p:cNvSpPr>
            <a:spLocks noGrp="1"/>
          </p:cNvSpPr>
          <p:nvPr>
            <p:ph type="body" sz="half" idx="1"/>
          </p:nvPr>
        </p:nvSpPr>
        <p:spPr>
          <a:xfrm>
            <a:off x="609600" y="1719263"/>
            <a:ext cx="53848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6197600" y="1719263"/>
            <a:ext cx="53848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Date Placeholder 9"/>
          <p:cNvSpPr>
            <a:spLocks noGrp="1"/>
          </p:cNvSpPr>
          <p:nvPr>
            <p:ph type="dt" sz="half" idx="10"/>
          </p:nvPr>
        </p:nvSpPr>
        <p:spPr/>
        <p:txBody>
          <a:bodyPr/>
          <a:lstStyle>
            <a:lvl1pPr>
              <a:defRPr/>
            </a:lvl1pPr>
          </a:lstStyle>
          <a:p>
            <a:pPr>
              <a:defRPr/>
            </a:pPr>
            <a:endParaRPr lang="en-US" altLang="en-US"/>
          </a:p>
        </p:txBody>
      </p:sp>
      <p:sp>
        <p:nvSpPr>
          <p:cNvPr id="6" name="Footer Placeholder 21"/>
          <p:cNvSpPr>
            <a:spLocks noGrp="1"/>
          </p:cNvSpPr>
          <p:nvPr>
            <p:ph type="ftr" sz="quarter" idx="11"/>
          </p:nvPr>
        </p:nvSpPr>
        <p:spPr/>
        <p:txBody>
          <a:bodyPr/>
          <a:lstStyle>
            <a:lvl1pPr>
              <a:defRPr/>
            </a:lvl1pPr>
          </a:lstStyle>
          <a:p>
            <a:pPr>
              <a:defRPr/>
            </a:pPr>
            <a:endParaRPr lang="en-US" altLang="en-US"/>
          </a:p>
        </p:txBody>
      </p:sp>
      <p:sp>
        <p:nvSpPr>
          <p:cNvPr id="7" name="Slide Number Placeholder 17"/>
          <p:cNvSpPr>
            <a:spLocks noGrp="1"/>
          </p:cNvSpPr>
          <p:nvPr>
            <p:ph type="sldNum" sz="quarter" idx="12"/>
          </p:nvPr>
        </p:nvSpPr>
        <p:spPr/>
        <p:txBody>
          <a:bodyPr/>
          <a:lstStyle>
            <a:lvl1pPr>
              <a:defRPr/>
            </a:lvl1pPr>
          </a:lstStyle>
          <a:p>
            <a:fld id="{BE1ED16F-9D9E-45F6-A861-F1CDD4EC3BAB}" type="slidenum">
              <a:rPr lang="en-US" altLang="en-US"/>
              <a:pPr/>
              <a:t>‹#›</a:t>
            </a:fld>
            <a:endParaRPr lang="en-US" altLang="en-US"/>
          </a:p>
        </p:txBody>
      </p:sp>
    </p:spTree>
    <p:extLst>
      <p:ext uri="{BB962C8B-B14F-4D97-AF65-F5344CB8AC3E}">
        <p14:creationId xmlns:p14="http://schemas.microsoft.com/office/powerpoint/2010/main" val="1109493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908720"/>
            <a:ext cx="10515600" cy="458032"/>
          </a:xfrm>
        </p:spPr>
        <p:txBody>
          <a:bodyPr>
            <a:noAutofit/>
          </a:bodyPr>
          <a:lstStyle>
            <a:lvl1pPr>
              <a:defRPr sz="3200">
                <a:latin typeface="+mn-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marL="514350" indent="-514350">
              <a:buFont typeface="+mj-lt"/>
              <a:buAutoNum type="arabicPeriod"/>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p:txBody>
          <a:bodyPr/>
          <a:lstStyle>
            <a:lvl1pPr>
              <a:defRPr/>
            </a:lvl1pPr>
          </a:lstStyle>
          <a:p>
            <a:endParaRPr lang="id-ID"/>
          </a:p>
        </p:txBody>
      </p:sp>
      <p:sp>
        <p:nvSpPr>
          <p:cNvPr id="12" name="Slide Number Placeholder 5"/>
          <p:cNvSpPr>
            <a:spLocks noGrp="1"/>
          </p:cNvSpPr>
          <p:nvPr>
            <p:ph type="sldNum" sz="quarter" idx="12"/>
          </p:nvPr>
        </p:nvSpPr>
        <p:spPr/>
        <p:txBody>
          <a:bodyPr/>
          <a:lstStyle>
            <a:lvl1pPr>
              <a:defRPr/>
            </a:lvl1pPr>
          </a:lstStyle>
          <a:p>
            <a:fld id="{F8F762CF-7EE4-43A5-8539-A24A48CC1C0B}" type="slidenum">
              <a:rPr lang="id-ID" smtClean="0"/>
              <a:t>‹#›</a:t>
            </a:fld>
            <a:endParaRPr lang="id-ID"/>
          </a:p>
        </p:txBody>
      </p:sp>
    </p:spTree>
    <p:extLst>
      <p:ext uri="{BB962C8B-B14F-4D97-AF65-F5344CB8AC3E}">
        <p14:creationId xmlns:p14="http://schemas.microsoft.com/office/powerpoint/2010/main" val="2549000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6" name="Slide Number Placeholder 5"/>
          <p:cNvSpPr>
            <a:spLocks noGrp="1"/>
          </p:cNvSpPr>
          <p:nvPr>
            <p:ph type="sldNum" sz="quarter" idx="12"/>
          </p:nvPr>
        </p:nvSpPr>
        <p:spPr/>
        <p:txBody>
          <a:bodyPr/>
          <a:lstStyle>
            <a:lvl1pPr>
              <a:defRPr/>
            </a:lvl1pPr>
          </a:lstStyle>
          <a:p>
            <a:fld id="{F8F762CF-7EE4-43A5-8539-A24A48CC1C0B}" type="slidenum">
              <a:rPr lang="id-ID" smtClean="0"/>
              <a:t>‹#›</a:t>
            </a:fld>
            <a:endParaRPr lang="id-ID"/>
          </a:p>
        </p:txBody>
      </p:sp>
    </p:spTree>
    <p:extLst>
      <p:ext uri="{BB962C8B-B14F-4D97-AF65-F5344CB8AC3E}">
        <p14:creationId xmlns:p14="http://schemas.microsoft.com/office/powerpoint/2010/main" val="3656537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908720"/>
            <a:ext cx="10515600" cy="414338"/>
          </a:xfrm>
        </p:spPr>
        <p:txBody>
          <a:bodyPr/>
          <a:lstStyle>
            <a:lvl1pPr>
              <a:defRPr sz="2800"/>
            </a:lvl1pPr>
          </a:lstStyle>
          <a:p>
            <a:r>
              <a:rPr lang="en-US" smtClean="0"/>
              <a:t>Click to edit Master title style</a:t>
            </a:r>
            <a:endParaRPr lang="en-US" dirty="0"/>
          </a:p>
        </p:txBody>
      </p:sp>
      <p:sp>
        <p:nvSpPr>
          <p:cNvPr id="3" name="Content Placeholder 2"/>
          <p:cNvSpPr>
            <a:spLocks noGrp="1"/>
          </p:cNvSpPr>
          <p:nvPr>
            <p:ph sz="half" idx="1"/>
          </p:nvPr>
        </p:nvSpPr>
        <p:spPr>
          <a:xfrm>
            <a:off x="838200" y="1524001"/>
            <a:ext cx="5181600" cy="46529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524001"/>
            <a:ext cx="5181600" cy="46529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5"/>
          <p:cNvSpPr>
            <a:spLocks noGrp="1"/>
          </p:cNvSpPr>
          <p:nvPr>
            <p:ph type="sldNum" sz="quarter" idx="12"/>
          </p:nvPr>
        </p:nvSpPr>
        <p:spPr/>
        <p:txBody>
          <a:bodyPr/>
          <a:lstStyle>
            <a:lvl1pPr>
              <a:defRPr/>
            </a:lvl1pPr>
          </a:lstStyle>
          <a:p>
            <a:fld id="{F8F762CF-7EE4-43A5-8539-A24A48CC1C0B}" type="slidenum">
              <a:rPr lang="id-ID" smtClean="0"/>
              <a:t>‹#›</a:t>
            </a:fld>
            <a:endParaRPr lang="id-ID"/>
          </a:p>
        </p:txBody>
      </p:sp>
    </p:spTree>
    <p:extLst>
      <p:ext uri="{BB962C8B-B14F-4D97-AF65-F5344CB8AC3E}">
        <p14:creationId xmlns:p14="http://schemas.microsoft.com/office/powerpoint/2010/main" val="4071740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914401"/>
            <a:ext cx="10515600" cy="77628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4"/>
          <p:cNvSpPr>
            <a:spLocks noGrp="1"/>
          </p:cNvSpPr>
          <p:nvPr>
            <p:ph type="ftr" sz="quarter" idx="11"/>
          </p:nvPr>
        </p:nvSpPr>
        <p:spPr/>
        <p:txBody>
          <a:bodyPr/>
          <a:lstStyle>
            <a:lvl1pPr>
              <a:defRPr/>
            </a:lvl1pPr>
          </a:lstStyle>
          <a:p>
            <a:endParaRPr lang="id-ID"/>
          </a:p>
        </p:txBody>
      </p:sp>
      <p:sp>
        <p:nvSpPr>
          <p:cNvPr id="9" name="Slide Number Placeholder 5"/>
          <p:cNvSpPr>
            <a:spLocks noGrp="1"/>
          </p:cNvSpPr>
          <p:nvPr>
            <p:ph type="sldNum" sz="quarter" idx="12"/>
          </p:nvPr>
        </p:nvSpPr>
        <p:spPr/>
        <p:txBody>
          <a:bodyPr/>
          <a:lstStyle>
            <a:lvl1pPr>
              <a:defRPr/>
            </a:lvl1pPr>
          </a:lstStyle>
          <a:p>
            <a:fld id="{F8F762CF-7EE4-43A5-8539-A24A48CC1C0B}" type="slidenum">
              <a:rPr lang="id-ID" smtClean="0"/>
              <a:t>‹#›</a:t>
            </a:fld>
            <a:endParaRPr lang="id-ID"/>
          </a:p>
        </p:txBody>
      </p:sp>
    </p:spTree>
    <p:extLst>
      <p:ext uri="{BB962C8B-B14F-4D97-AF65-F5344CB8AC3E}">
        <p14:creationId xmlns:p14="http://schemas.microsoft.com/office/powerpoint/2010/main" val="3484127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920080"/>
            <a:ext cx="10515600" cy="420688"/>
          </a:xfrm>
        </p:spPr>
        <p:txBody>
          <a:bodyPr/>
          <a:lstStyle>
            <a:lvl1pPr>
              <a:defRPr sz="2800"/>
            </a:lvl1pPr>
          </a:lstStyle>
          <a:p>
            <a:r>
              <a:rPr lang="en-US" smtClean="0"/>
              <a:t>Click to edit Master title style</a:t>
            </a:r>
            <a:endParaRPr lang="en-US" dirty="0"/>
          </a:p>
        </p:txBody>
      </p:sp>
      <p:sp>
        <p:nvSpPr>
          <p:cNvPr id="5" name="Slide Number Placeholder 5"/>
          <p:cNvSpPr>
            <a:spLocks noGrp="1"/>
          </p:cNvSpPr>
          <p:nvPr>
            <p:ph type="sldNum" sz="quarter" idx="12"/>
          </p:nvPr>
        </p:nvSpPr>
        <p:spPr/>
        <p:txBody>
          <a:bodyPr/>
          <a:lstStyle>
            <a:lvl1pPr>
              <a:defRPr/>
            </a:lvl1pPr>
          </a:lstStyle>
          <a:p>
            <a:fld id="{F8F762CF-7EE4-43A5-8539-A24A48CC1C0B}" type="slidenum">
              <a:rPr lang="id-ID" smtClean="0"/>
              <a:t>‹#›</a:t>
            </a:fld>
            <a:endParaRPr lang="id-ID"/>
          </a:p>
        </p:txBody>
      </p:sp>
    </p:spTree>
    <p:extLst>
      <p:ext uri="{BB962C8B-B14F-4D97-AF65-F5344CB8AC3E}">
        <p14:creationId xmlns:p14="http://schemas.microsoft.com/office/powerpoint/2010/main" val="3954996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2"/>
          <p:cNvSpPr>
            <a:spLocks noGrp="1"/>
          </p:cNvSpPr>
          <p:nvPr>
            <p:ph type="ftr" sz="quarter" idx="11"/>
          </p:nvPr>
        </p:nvSpPr>
        <p:spPr/>
        <p:txBody>
          <a:bodyPr/>
          <a:lstStyle>
            <a:lvl1pPr>
              <a:defRPr/>
            </a:lvl1pPr>
          </a:lstStyle>
          <a:p>
            <a:endParaRPr lang="id-ID"/>
          </a:p>
        </p:txBody>
      </p:sp>
      <p:sp>
        <p:nvSpPr>
          <p:cNvPr id="5" name="Slide Number Placeholder 3"/>
          <p:cNvSpPr>
            <a:spLocks noGrp="1"/>
          </p:cNvSpPr>
          <p:nvPr>
            <p:ph type="sldNum" sz="quarter" idx="12"/>
          </p:nvPr>
        </p:nvSpPr>
        <p:spPr/>
        <p:txBody>
          <a:bodyPr/>
          <a:lstStyle>
            <a:lvl1pPr>
              <a:defRPr/>
            </a:lvl1pPr>
          </a:lstStyle>
          <a:p>
            <a:fld id="{F8F762CF-7EE4-43A5-8539-A24A48CC1C0B}" type="slidenum">
              <a:rPr lang="id-ID" smtClean="0"/>
              <a:t>‹#›</a:t>
            </a:fld>
            <a:endParaRPr lang="id-ID"/>
          </a:p>
        </p:txBody>
      </p:sp>
    </p:spTree>
    <p:extLst>
      <p:ext uri="{BB962C8B-B14F-4D97-AF65-F5344CB8AC3E}">
        <p14:creationId xmlns:p14="http://schemas.microsoft.com/office/powerpoint/2010/main" val="2112452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6"/>
            <a:ext cx="3932237" cy="106997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7" name="Slide Number Placeholder 5"/>
          <p:cNvSpPr>
            <a:spLocks noGrp="1"/>
          </p:cNvSpPr>
          <p:nvPr>
            <p:ph type="sldNum" sz="quarter" idx="12"/>
          </p:nvPr>
        </p:nvSpPr>
        <p:spPr/>
        <p:txBody>
          <a:bodyPr/>
          <a:lstStyle>
            <a:lvl1pPr>
              <a:defRPr/>
            </a:lvl1pPr>
          </a:lstStyle>
          <a:p>
            <a:fld id="{F8F762CF-7EE4-43A5-8539-A24A48CC1C0B}" type="slidenum">
              <a:rPr lang="id-ID" smtClean="0"/>
              <a:t>‹#›</a:t>
            </a:fld>
            <a:endParaRPr lang="id-ID"/>
          </a:p>
        </p:txBody>
      </p:sp>
    </p:spTree>
    <p:extLst>
      <p:ext uri="{BB962C8B-B14F-4D97-AF65-F5344CB8AC3E}">
        <p14:creationId xmlns:p14="http://schemas.microsoft.com/office/powerpoint/2010/main" val="3913340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6"/>
            <a:ext cx="3932237" cy="1069974"/>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7" name="Slide Number Placeholder 5"/>
          <p:cNvSpPr>
            <a:spLocks noGrp="1"/>
          </p:cNvSpPr>
          <p:nvPr>
            <p:ph type="sldNum" sz="quarter" idx="12"/>
          </p:nvPr>
        </p:nvSpPr>
        <p:spPr/>
        <p:txBody>
          <a:bodyPr/>
          <a:lstStyle>
            <a:lvl1pPr>
              <a:defRPr/>
            </a:lvl1pPr>
          </a:lstStyle>
          <a:p>
            <a:fld id="{F8F762CF-7EE4-43A5-8539-A24A48CC1C0B}" type="slidenum">
              <a:rPr lang="id-ID" smtClean="0"/>
              <a:t>‹#›</a:t>
            </a:fld>
            <a:endParaRPr lang="id-ID"/>
          </a:p>
        </p:txBody>
      </p:sp>
    </p:spTree>
    <p:extLst>
      <p:ext uri="{BB962C8B-B14F-4D97-AF65-F5344CB8AC3E}">
        <p14:creationId xmlns:p14="http://schemas.microsoft.com/office/powerpoint/2010/main" val="2434884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2.bin"/><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2" name="Object 171"/>
          <p:cNvGraphicFramePr>
            <a:graphicFrameLocks noChangeAspect="1"/>
          </p:cNvGraphicFramePr>
          <p:nvPr>
            <p:extLst>
              <p:ext uri="{D42A27DB-BD31-4B8C-83A1-F6EECF244321}">
                <p14:modId xmlns:p14="http://schemas.microsoft.com/office/powerpoint/2010/main" val="2224365072"/>
              </p:ext>
            </p:extLst>
          </p:nvPr>
        </p:nvGraphicFramePr>
        <p:xfrm>
          <a:off x="-16933" y="6249989"/>
          <a:ext cx="12208933" cy="639763"/>
        </p:xfrm>
        <a:graphic>
          <a:graphicData uri="http://schemas.openxmlformats.org/presentationml/2006/ole">
            <mc:AlternateContent xmlns:mc="http://schemas.openxmlformats.org/markup-compatibility/2006">
              <mc:Choice xmlns:v="urn:schemas-microsoft-com:vml" Requires="v">
                <p:oleObj spid="_x0000_s1056" name="CorelDRAW" r:id="rId15" imgW="6841112" imgH="478322" progId="">
                  <p:embed/>
                </p:oleObj>
              </mc:Choice>
              <mc:Fallback>
                <p:oleObj name="CorelDRAW" r:id="rId15" imgW="6841112" imgH="478322" progId="">
                  <p:embed/>
                  <p:pic>
                    <p:nvPicPr>
                      <p:cNvPr id="12" name="Object 17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933" y="6249989"/>
                        <a:ext cx="12208933"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6" name="Title Placeholder 1"/>
          <p:cNvSpPr>
            <a:spLocks noGrp="1"/>
          </p:cNvSpPr>
          <p:nvPr>
            <p:ph type="title"/>
          </p:nvPr>
        </p:nvSpPr>
        <p:spPr bwMode="auto">
          <a:xfrm>
            <a:off x="838200" y="908720"/>
            <a:ext cx="10515600" cy="4841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6147" name="Text Placeholder 2"/>
          <p:cNvSpPr>
            <a:spLocks noGrp="1"/>
          </p:cNvSpPr>
          <p:nvPr>
            <p:ph type="body" idx="1"/>
          </p:nvPr>
        </p:nvSpPr>
        <p:spPr bwMode="auto">
          <a:xfrm>
            <a:off x="838200" y="1550353"/>
            <a:ext cx="10515600" cy="462661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Footer Placeholder 4"/>
          <p:cNvSpPr>
            <a:spLocks noGrp="1"/>
          </p:cNvSpPr>
          <p:nvPr>
            <p:ph type="ftr" sz="quarter" idx="3"/>
          </p:nvPr>
        </p:nvSpPr>
        <p:spPr>
          <a:xfrm>
            <a:off x="531284" y="6353176"/>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solidFill>
                <a:latin typeface="+mn-lt"/>
                <a:cs typeface="+mn-cs"/>
              </a:defRPr>
            </a:lvl1pPr>
          </a:lstStyle>
          <a:p>
            <a:endParaRPr lang="id-ID"/>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solidFill>
                <a:latin typeface="+mn-lt"/>
                <a:cs typeface="+mn-cs"/>
              </a:defRPr>
            </a:lvl1pPr>
          </a:lstStyle>
          <a:p>
            <a:fld id="{F8F762CF-7EE4-43A5-8539-A24A48CC1C0B}" type="slidenum">
              <a:rPr lang="id-ID" smtClean="0"/>
              <a:t>‹#›</a:t>
            </a:fld>
            <a:endParaRPr lang="id-ID"/>
          </a:p>
        </p:txBody>
      </p:sp>
      <p:graphicFrame>
        <p:nvGraphicFramePr>
          <p:cNvPr id="7" name="Object 169"/>
          <p:cNvGraphicFramePr>
            <a:graphicFrameLocks noChangeAspect="1"/>
          </p:cNvGraphicFramePr>
          <p:nvPr>
            <p:extLst>
              <p:ext uri="{D42A27DB-BD31-4B8C-83A1-F6EECF244321}">
                <p14:modId xmlns:p14="http://schemas.microsoft.com/office/powerpoint/2010/main" val="1971179037"/>
              </p:ext>
            </p:extLst>
          </p:nvPr>
        </p:nvGraphicFramePr>
        <p:xfrm>
          <a:off x="282813" y="157162"/>
          <a:ext cx="2068771" cy="534544"/>
        </p:xfrm>
        <a:graphic>
          <a:graphicData uri="http://schemas.openxmlformats.org/presentationml/2006/ole">
            <mc:AlternateContent xmlns:mc="http://schemas.openxmlformats.org/markup-compatibility/2006">
              <mc:Choice xmlns:v="urn:schemas-microsoft-com:vml" Requires="v">
                <p:oleObj spid="_x0000_s1057" name="CorelDRAW" r:id="rId17" imgW="1293557" imgH="445660" progId="">
                  <p:embed/>
                </p:oleObj>
              </mc:Choice>
              <mc:Fallback>
                <p:oleObj name="CorelDRAW" r:id="rId17" imgW="1293557" imgH="445660" progId="">
                  <p:embed/>
                  <p:pic>
                    <p:nvPicPr>
                      <p:cNvPr id="7" name="Object 16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2813" y="157162"/>
                        <a:ext cx="2068771" cy="5345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8"/>
          <p:cNvSpPr/>
          <p:nvPr/>
        </p:nvSpPr>
        <p:spPr>
          <a:xfrm>
            <a:off x="0" y="1"/>
            <a:ext cx="12192000" cy="100013"/>
          </a:xfrm>
          <a:prstGeom prst="rect">
            <a:avLst/>
          </a:prstGeom>
          <a:solidFill>
            <a:srgbClr val="ED1D2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3" name="Rectangle 12"/>
          <p:cNvSpPr/>
          <p:nvPr/>
        </p:nvSpPr>
        <p:spPr>
          <a:xfrm>
            <a:off x="0" y="812704"/>
            <a:ext cx="12192000" cy="27432"/>
          </a:xfrm>
          <a:prstGeom prst="rect">
            <a:avLst/>
          </a:prstGeom>
          <a:solidFill>
            <a:srgbClr val="ED1D2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2" name="Picture 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940800" y="152400"/>
            <a:ext cx="3120000" cy="605890"/>
          </a:xfrm>
          <a:prstGeom prst="rect">
            <a:avLst/>
          </a:prstGeom>
        </p:spPr>
      </p:pic>
    </p:spTree>
    <p:extLst>
      <p:ext uri="{BB962C8B-B14F-4D97-AF65-F5344CB8AC3E}">
        <p14:creationId xmlns:p14="http://schemas.microsoft.com/office/powerpoint/2010/main" val="17431154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txStyles>
    <p:titleStyle>
      <a:lvl1pPr algn="l" rtl="0" eaLnBrk="1" fontAlgn="base" hangingPunct="1">
        <a:lnSpc>
          <a:spcPct val="90000"/>
        </a:lnSpc>
        <a:spcBef>
          <a:spcPct val="0"/>
        </a:spcBef>
        <a:spcAft>
          <a:spcPct val="0"/>
        </a:spcAft>
        <a:defRPr sz="3200" b="1"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a:defRPr>
      </a:lvl2pPr>
      <a:lvl3pPr algn="l" rtl="0" eaLnBrk="1" fontAlgn="base" hangingPunct="1">
        <a:lnSpc>
          <a:spcPct val="90000"/>
        </a:lnSpc>
        <a:spcBef>
          <a:spcPct val="0"/>
        </a:spcBef>
        <a:spcAft>
          <a:spcPct val="0"/>
        </a:spcAft>
        <a:defRPr sz="4400">
          <a:solidFill>
            <a:schemeClr val="tx1"/>
          </a:solidFill>
          <a:latin typeface="Calibri Light"/>
        </a:defRPr>
      </a:lvl3pPr>
      <a:lvl4pPr algn="l" rtl="0" eaLnBrk="1" fontAlgn="base" hangingPunct="1">
        <a:lnSpc>
          <a:spcPct val="90000"/>
        </a:lnSpc>
        <a:spcBef>
          <a:spcPct val="0"/>
        </a:spcBef>
        <a:spcAft>
          <a:spcPct val="0"/>
        </a:spcAft>
        <a:defRPr sz="4400">
          <a:solidFill>
            <a:schemeClr val="tx1"/>
          </a:solidFill>
          <a:latin typeface="Calibri Light"/>
        </a:defRPr>
      </a:lvl4pPr>
      <a:lvl5pPr algn="l" rtl="0" eaLnBrk="1" fontAlgn="base" hangingPunct="1">
        <a:lnSpc>
          <a:spcPct val="90000"/>
        </a:lnSpc>
        <a:spcBef>
          <a:spcPct val="0"/>
        </a:spcBef>
        <a:spcAft>
          <a:spcPct val="0"/>
        </a:spcAft>
        <a:defRPr sz="4400">
          <a:solidFill>
            <a:schemeClr val="tx1"/>
          </a:solidFill>
          <a:latin typeface="Calibri Light"/>
        </a:defRPr>
      </a:lvl5pPr>
      <a:lvl6pPr marL="457200" algn="l" rtl="0" eaLnBrk="1" fontAlgn="base" hangingPunct="1">
        <a:lnSpc>
          <a:spcPct val="90000"/>
        </a:lnSpc>
        <a:spcBef>
          <a:spcPct val="0"/>
        </a:spcBef>
        <a:spcAft>
          <a:spcPct val="0"/>
        </a:spcAft>
        <a:defRPr sz="4400">
          <a:solidFill>
            <a:schemeClr val="tx1"/>
          </a:solidFill>
          <a:latin typeface="Calibri Light"/>
        </a:defRPr>
      </a:lvl6pPr>
      <a:lvl7pPr marL="914400" algn="l" rtl="0" eaLnBrk="1" fontAlgn="base" hangingPunct="1">
        <a:lnSpc>
          <a:spcPct val="90000"/>
        </a:lnSpc>
        <a:spcBef>
          <a:spcPct val="0"/>
        </a:spcBef>
        <a:spcAft>
          <a:spcPct val="0"/>
        </a:spcAft>
        <a:defRPr sz="4400">
          <a:solidFill>
            <a:schemeClr val="tx1"/>
          </a:solidFill>
          <a:latin typeface="Calibri Light"/>
        </a:defRPr>
      </a:lvl7pPr>
      <a:lvl8pPr marL="1371600" algn="l" rtl="0" eaLnBrk="1" fontAlgn="base" hangingPunct="1">
        <a:lnSpc>
          <a:spcPct val="90000"/>
        </a:lnSpc>
        <a:spcBef>
          <a:spcPct val="0"/>
        </a:spcBef>
        <a:spcAft>
          <a:spcPct val="0"/>
        </a:spcAft>
        <a:defRPr sz="4400">
          <a:solidFill>
            <a:schemeClr val="tx1"/>
          </a:solidFill>
          <a:latin typeface="Calibri Light"/>
        </a:defRPr>
      </a:lvl8pPr>
      <a:lvl9pPr marL="1828800" algn="l" rtl="0" eaLnBrk="1" fontAlgn="base" hangingPunct="1">
        <a:lnSpc>
          <a:spcPct val="90000"/>
        </a:lnSpc>
        <a:spcBef>
          <a:spcPct val="0"/>
        </a:spcBef>
        <a:spcAft>
          <a:spcPct val="0"/>
        </a:spcAft>
        <a:defRPr sz="4400">
          <a:solidFill>
            <a:schemeClr val="tx1"/>
          </a:solidFill>
          <a:latin typeface="Calibri Light"/>
        </a:defRPr>
      </a:lvl9pPr>
    </p:titleStyle>
    <p:bodyStyle>
      <a:lvl1pPr marL="228600" indent="-228600" algn="l" rtl="0" eaLnBrk="1" fontAlgn="base" hangingPunct="1">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oleObject" Target="../embeddings/oleObject7.bin"/><Relationship Id="rId3" Type="http://schemas.openxmlformats.org/officeDocument/2006/relationships/oleObject" Target="../embeddings/oleObject3.bin"/><Relationship Id="rId7" Type="http://schemas.openxmlformats.org/officeDocument/2006/relationships/image" Target="../media/image15.emf"/><Relationship Id="rId12" Type="http://schemas.openxmlformats.org/officeDocument/2006/relationships/image" Target="../media/image16.emf"/><Relationship Id="rId17" Type="http://schemas.openxmlformats.org/officeDocument/2006/relationships/image" Target="../media/image18.emf"/><Relationship Id="rId2" Type="http://schemas.openxmlformats.org/officeDocument/2006/relationships/slideLayout" Target="../slideLayouts/slideLayout1.xml"/><Relationship Id="rId16" Type="http://schemas.openxmlformats.org/officeDocument/2006/relationships/oleObject" Target="../embeddings/oleObject9.bin"/><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oleObject" Target="../embeddings/oleObject6.bin"/><Relationship Id="rId5" Type="http://schemas.openxmlformats.org/officeDocument/2006/relationships/image" Target="../media/image19.png"/><Relationship Id="rId15" Type="http://schemas.openxmlformats.org/officeDocument/2006/relationships/image" Target="../media/image17.emf"/><Relationship Id="rId10" Type="http://schemas.openxmlformats.org/officeDocument/2006/relationships/image" Target="../media/image21.png"/><Relationship Id="rId4" Type="http://schemas.openxmlformats.org/officeDocument/2006/relationships/image" Target="../media/image14.emf"/><Relationship Id="rId9" Type="http://schemas.openxmlformats.org/officeDocument/2006/relationships/oleObject" Target="../embeddings/oleObject5.bin"/><Relationship Id="rId14" Type="http://schemas.openxmlformats.org/officeDocument/2006/relationships/oleObject" Target="../embeddings/oleObject8.bin"/></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oleObject" Target="../embeddings/oleObject15.bin"/><Relationship Id="rId18" Type="http://schemas.openxmlformats.org/officeDocument/2006/relationships/oleObject" Target="../embeddings/oleObject17.bin"/><Relationship Id="rId3" Type="http://schemas.openxmlformats.org/officeDocument/2006/relationships/oleObject" Target="../embeddings/oleObject10.bin"/><Relationship Id="rId21" Type="http://schemas.openxmlformats.org/officeDocument/2006/relationships/oleObject" Target="../embeddings/oleObject20.bin"/><Relationship Id="rId7" Type="http://schemas.openxmlformats.org/officeDocument/2006/relationships/image" Target="../media/image15.emf"/><Relationship Id="rId12" Type="http://schemas.openxmlformats.org/officeDocument/2006/relationships/oleObject" Target="../embeddings/oleObject14.bin"/><Relationship Id="rId17" Type="http://schemas.openxmlformats.org/officeDocument/2006/relationships/image" Target="../media/image16.emf"/><Relationship Id="rId2" Type="http://schemas.openxmlformats.org/officeDocument/2006/relationships/slideLayout" Target="../slideLayouts/slideLayout2.xml"/><Relationship Id="rId16" Type="http://schemas.openxmlformats.org/officeDocument/2006/relationships/oleObject" Target="../embeddings/oleObject16.bin"/><Relationship Id="rId20" Type="http://schemas.openxmlformats.org/officeDocument/2006/relationships/oleObject" Target="../embeddings/oleObject19.bin"/><Relationship Id="rId1" Type="http://schemas.openxmlformats.org/officeDocument/2006/relationships/vmlDrawing" Target="../drawings/vmlDrawing3.vml"/><Relationship Id="rId6" Type="http://schemas.openxmlformats.org/officeDocument/2006/relationships/oleObject" Target="../embeddings/oleObject11.bin"/><Relationship Id="rId11" Type="http://schemas.openxmlformats.org/officeDocument/2006/relationships/image" Target="../media/image17.emf"/><Relationship Id="rId5" Type="http://schemas.openxmlformats.org/officeDocument/2006/relationships/image" Target="../media/image19.png"/><Relationship Id="rId15" Type="http://schemas.openxmlformats.org/officeDocument/2006/relationships/image" Target="../media/image21.png"/><Relationship Id="rId10" Type="http://schemas.openxmlformats.org/officeDocument/2006/relationships/oleObject" Target="../embeddings/oleObject13.bin"/><Relationship Id="rId19" Type="http://schemas.openxmlformats.org/officeDocument/2006/relationships/oleObject" Target="../embeddings/oleObject18.bin"/><Relationship Id="rId4" Type="http://schemas.openxmlformats.org/officeDocument/2006/relationships/image" Target="../media/image14.emf"/><Relationship Id="rId9" Type="http://schemas.openxmlformats.org/officeDocument/2006/relationships/oleObject" Target="../embeddings/oleObject12.bin"/><Relationship Id="rId14" Type="http://schemas.openxmlformats.org/officeDocument/2006/relationships/image" Target="../media/image18.emf"/><Relationship Id="rId22" Type="http://schemas.openxmlformats.org/officeDocument/2006/relationships/oleObject" Target="../embeddings/oleObject21.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lteindonesia.files.wordpress.com/2011/10/lte_equip_cat-0a686.jpg"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Next Generation Network</a:t>
            </a:r>
            <a:endParaRPr lang="id-ID" dirty="0"/>
          </a:p>
        </p:txBody>
      </p:sp>
      <p:sp>
        <p:nvSpPr>
          <p:cNvPr id="3" name="Subtitle 2"/>
          <p:cNvSpPr>
            <a:spLocks noGrp="1"/>
          </p:cNvSpPr>
          <p:nvPr>
            <p:ph type="subTitle" idx="1"/>
          </p:nvPr>
        </p:nvSpPr>
        <p:spPr/>
        <p:txBody>
          <a:bodyPr/>
          <a:lstStyle/>
          <a:p>
            <a:r>
              <a:rPr lang="id-ID" dirty="0"/>
              <a:t>TEAM TEACHING JTPT</a:t>
            </a:r>
          </a:p>
          <a:p>
            <a:endParaRPr lang="id-ID" dirty="0"/>
          </a:p>
        </p:txBody>
      </p:sp>
    </p:spTree>
    <p:extLst>
      <p:ext uri="{BB962C8B-B14F-4D97-AF65-F5344CB8AC3E}">
        <p14:creationId xmlns:p14="http://schemas.microsoft.com/office/powerpoint/2010/main" val="4260997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id-ID" smtClean="0"/>
              <a:t>Cont.</a:t>
            </a:r>
          </a:p>
        </p:txBody>
      </p:sp>
      <p:sp>
        <p:nvSpPr>
          <p:cNvPr id="22531" name="Rectangle 3"/>
          <p:cNvSpPr>
            <a:spLocks noGrp="1" noChangeArrowheads="1"/>
          </p:cNvSpPr>
          <p:nvPr>
            <p:ph idx="1"/>
          </p:nvPr>
        </p:nvSpPr>
        <p:spPr>
          <a:xfrm>
            <a:off x="339634" y="1550353"/>
            <a:ext cx="11014166" cy="4626611"/>
          </a:xfrm>
        </p:spPr>
        <p:txBody>
          <a:bodyPr/>
          <a:lstStyle/>
          <a:p>
            <a:pPr marL="0" indent="0">
              <a:buNone/>
            </a:pPr>
            <a:r>
              <a:rPr lang="en-US" altLang="id-ID" b="1" dirty="0" err="1" smtClean="0"/>
              <a:t>Signalling</a:t>
            </a:r>
            <a:r>
              <a:rPr lang="en-US" altLang="id-ID" b="1" dirty="0" smtClean="0"/>
              <a:t> Gateway</a:t>
            </a:r>
            <a:r>
              <a:rPr lang="en-US" altLang="id-ID" dirty="0" smtClean="0"/>
              <a:t> </a:t>
            </a:r>
          </a:p>
          <a:p>
            <a:pPr marL="609600" indent="-609600">
              <a:buNone/>
            </a:pPr>
            <a:r>
              <a:rPr lang="en-US" altLang="id-ID" dirty="0" smtClean="0"/>
              <a:t>	- </a:t>
            </a:r>
            <a:r>
              <a:rPr lang="en-US" altLang="id-ID" dirty="0" err="1" smtClean="0"/>
              <a:t>Signalling</a:t>
            </a:r>
            <a:r>
              <a:rPr lang="en-US" altLang="id-ID" dirty="0" smtClean="0"/>
              <a:t> Gateway (SG), </a:t>
            </a:r>
            <a:r>
              <a:rPr lang="en-US" altLang="id-ID" dirty="0" err="1" smtClean="0"/>
              <a:t>tempat</a:t>
            </a:r>
            <a:r>
              <a:rPr lang="en-US" altLang="id-ID" dirty="0" smtClean="0"/>
              <a:t> </a:t>
            </a:r>
            <a:r>
              <a:rPr lang="id-ID" altLang="id-ID" dirty="0" smtClean="0"/>
              <a:t> </a:t>
            </a:r>
            <a:r>
              <a:rPr lang="en-US" altLang="id-ID" dirty="0" err="1" smtClean="0"/>
              <a:t>bertransaksi</a:t>
            </a:r>
            <a:r>
              <a:rPr lang="en-US" altLang="id-ID" dirty="0" smtClean="0"/>
              <a:t> </a:t>
            </a:r>
            <a:r>
              <a:rPr lang="en-US" altLang="id-ID" dirty="0" err="1" smtClean="0"/>
              <a:t>informasi</a:t>
            </a:r>
            <a:r>
              <a:rPr lang="en-US" altLang="id-ID" dirty="0" smtClean="0"/>
              <a:t> </a:t>
            </a:r>
            <a:r>
              <a:rPr lang="en-US" altLang="id-ID" dirty="0" err="1" smtClean="0"/>
              <a:t>dari</a:t>
            </a:r>
            <a:r>
              <a:rPr lang="en-US" altLang="id-ID" dirty="0" smtClean="0"/>
              <a:t> </a:t>
            </a:r>
            <a:r>
              <a:rPr lang="en-US" altLang="id-ID" dirty="0" err="1" smtClean="0"/>
              <a:t>satu</a:t>
            </a:r>
            <a:r>
              <a:rPr lang="en-US" altLang="id-ID" dirty="0" smtClean="0"/>
              <a:t> </a:t>
            </a:r>
            <a:r>
              <a:rPr lang="en-US" altLang="id-ID" dirty="0" err="1" smtClean="0"/>
              <a:t>jenis</a:t>
            </a:r>
            <a:r>
              <a:rPr lang="en-US" altLang="id-ID" dirty="0" smtClean="0"/>
              <a:t> 	</a:t>
            </a:r>
            <a:r>
              <a:rPr lang="en-US" altLang="id-ID" dirty="0" err="1" smtClean="0"/>
              <a:t>sinyal</a:t>
            </a:r>
            <a:r>
              <a:rPr lang="en-US" altLang="id-ID" dirty="0" smtClean="0"/>
              <a:t> </a:t>
            </a:r>
            <a:r>
              <a:rPr lang="en-US" altLang="id-ID" dirty="0" err="1" smtClean="0"/>
              <a:t>ke</a:t>
            </a:r>
            <a:r>
              <a:rPr lang="en-US" altLang="id-ID" dirty="0" smtClean="0"/>
              <a:t> </a:t>
            </a:r>
            <a:r>
              <a:rPr lang="en-US" altLang="id-ID" dirty="0" err="1" smtClean="0"/>
              <a:t>jenis</a:t>
            </a:r>
            <a:r>
              <a:rPr lang="en-US" altLang="id-ID" dirty="0" smtClean="0"/>
              <a:t> </a:t>
            </a:r>
            <a:r>
              <a:rPr lang="en-US" altLang="id-ID" dirty="0" err="1" smtClean="0"/>
              <a:t>sinyal</a:t>
            </a:r>
            <a:r>
              <a:rPr lang="en-US" altLang="id-ID" dirty="0" smtClean="0"/>
              <a:t> </a:t>
            </a:r>
            <a:r>
              <a:rPr lang="en-US" altLang="id-ID" dirty="0" err="1" smtClean="0"/>
              <a:t>lainnya</a:t>
            </a:r>
            <a:r>
              <a:rPr lang="en-US" altLang="id-ID" dirty="0" smtClean="0"/>
              <a:t>.</a:t>
            </a:r>
          </a:p>
          <a:p>
            <a:pPr marL="609600" indent="-609600">
              <a:buNone/>
            </a:pPr>
            <a:r>
              <a:rPr lang="en-US" altLang="id-ID" dirty="0" smtClean="0"/>
              <a:t>	- SG </a:t>
            </a:r>
            <a:r>
              <a:rPr lang="en-US" altLang="id-ID" dirty="0" err="1" smtClean="0"/>
              <a:t>menerjemahkan</a:t>
            </a:r>
            <a:r>
              <a:rPr lang="en-US" altLang="id-ID" dirty="0" smtClean="0"/>
              <a:t> </a:t>
            </a:r>
            <a:r>
              <a:rPr lang="en-US" altLang="id-ID" dirty="0" err="1" smtClean="0"/>
              <a:t>sinyal</a:t>
            </a:r>
            <a:r>
              <a:rPr lang="en-US" altLang="id-ID" dirty="0" smtClean="0"/>
              <a:t> </a:t>
            </a:r>
            <a:r>
              <a:rPr lang="en-US" altLang="id-ID" dirty="0" err="1" smtClean="0"/>
              <a:t>dari</a:t>
            </a:r>
            <a:r>
              <a:rPr lang="en-US" altLang="id-ID" dirty="0" smtClean="0"/>
              <a:t> SIP</a:t>
            </a:r>
            <a:r>
              <a:rPr lang="id-ID" altLang="id-ID" dirty="0" smtClean="0"/>
              <a:t> </a:t>
            </a:r>
            <a:r>
              <a:rPr lang="en-US" altLang="id-ID" dirty="0" err="1" smtClean="0"/>
              <a:t>atau</a:t>
            </a:r>
            <a:r>
              <a:rPr lang="en-US" altLang="id-ID" dirty="0" smtClean="0"/>
              <a:t> H.323 </a:t>
            </a:r>
            <a:r>
              <a:rPr lang="en-US" altLang="id-ID" dirty="0" err="1" smtClean="0"/>
              <a:t>ke</a:t>
            </a:r>
            <a:r>
              <a:rPr lang="en-US" altLang="id-ID" dirty="0" smtClean="0"/>
              <a:t> SS7 </a:t>
            </a:r>
            <a:r>
              <a:rPr lang="en-US" altLang="id-ID" dirty="0" err="1" smtClean="0"/>
              <a:t>dari</a:t>
            </a:r>
            <a:r>
              <a:rPr lang="en-US" altLang="id-ID" dirty="0" smtClean="0"/>
              <a:t> PSTN </a:t>
            </a:r>
            <a:r>
              <a:rPr lang="en-US" altLang="id-ID" dirty="0" err="1" smtClean="0"/>
              <a:t>dan</a:t>
            </a:r>
            <a:r>
              <a:rPr lang="en-US" altLang="id-ID" dirty="0" smtClean="0"/>
              <a:t> </a:t>
            </a:r>
            <a:r>
              <a:rPr lang="id-ID" altLang="id-ID" dirty="0" smtClean="0"/>
              <a:t> </a:t>
            </a:r>
            <a:r>
              <a:rPr lang="en-US" altLang="id-ID" dirty="0" smtClean="0"/>
              <a:t>ISDN</a:t>
            </a:r>
          </a:p>
        </p:txBody>
      </p:sp>
      <p:sp>
        <p:nvSpPr>
          <p:cNvPr id="13314"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90C9A42-7A32-414D-8FED-2E1648FE78A3}" type="slidenum">
              <a:rPr lang="en-US" altLang="en-US">
                <a:solidFill>
                  <a:srgbClr val="045C75"/>
                </a:solidFill>
              </a:rPr>
              <a:pPr eaLnBrk="1" hangingPunct="1"/>
              <a:t>10</a:t>
            </a:fld>
            <a:endParaRPr lang="en-US" altLang="en-US">
              <a:solidFill>
                <a:srgbClr val="045C75"/>
              </a:solidFill>
            </a:endParaRPr>
          </a:p>
        </p:txBody>
      </p:sp>
    </p:spTree>
    <p:extLst>
      <p:ext uri="{BB962C8B-B14F-4D97-AF65-F5344CB8AC3E}">
        <p14:creationId xmlns:p14="http://schemas.microsoft.com/office/powerpoint/2010/main" val="44255951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fade">
                                      <p:cBhvr>
                                        <p:cTn id="7" dur="2000"/>
                                        <p:tgtEl>
                                          <p:spTgt spid="225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531"/>
                                        </p:tgtEl>
                                        <p:attrNameLst>
                                          <p:attrName>style.visibility</p:attrName>
                                        </p:attrNameLst>
                                      </p:cBhvr>
                                      <p:to>
                                        <p:strVal val="visible"/>
                                      </p:to>
                                    </p:set>
                                    <p:animEffect transition="in" filter="fade">
                                      <p:cBhvr>
                                        <p:cTn id="10" dur="2000"/>
                                        <p:tgtEl>
                                          <p:spTgt spid="22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p:bldP spid="22531" grpId="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id-ID" smtClean="0"/>
              <a:t>Cont.</a:t>
            </a:r>
          </a:p>
        </p:txBody>
      </p:sp>
      <p:sp>
        <p:nvSpPr>
          <p:cNvPr id="24579" name="Rectangle 3"/>
          <p:cNvSpPr>
            <a:spLocks noGrp="1" noChangeArrowheads="1"/>
          </p:cNvSpPr>
          <p:nvPr>
            <p:ph idx="1"/>
          </p:nvPr>
        </p:nvSpPr>
        <p:spPr/>
        <p:txBody>
          <a:bodyPr/>
          <a:lstStyle/>
          <a:p>
            <a:pPr marL="0" indent="0" eaLnBrk="1" hangingPunct="1">
              <a:lnSpc>
                <a:spcPct val="90000"/>
              </a:lnSpc>
              <a:buNone/>
            </a:pPr>
            <a:r>
              <a:rPr lang="en-US" altLang="id-ID" sz="2100" b="1" dirty="0"/>
              <a:t>Media Gateway Controller</a:t>
            </a:r>
            <a:r>
              <a:rPr lang="en-US" altLang="id-ID" sz="2100" dirty="0"/>
              <a:t> </a:t>
            </a:r>
          </a:p>
          <a:p>
            <a:pPr eaLnBrk="1" hangingPunct="1">
              <a:lnSpc>
                <a:spcPct val="90000"/>
              </a:lnSpc>
              <a:buFont typeface="Wingdings" panose="05000000000000000000" pitchFamily="2" charset="2"/>
              <a:buNone/>
            </a:pPr>
            <a:r>
              <a:rPr lang="en-US" altLang="id-ID" sz="2100" dirty="0"/>
              <a:t>	-	</a:t>
            </a:r>
            <a:r>
              <a:rPr lang="en-US" altLang="id-ID" sz="2100" dirty="0" err="1"/>
              <a:t>Menghubungkan</a:t>
            </a:r>
            <a:r>
              <a:rPr lang="en-US" altLang="id-ID" sz="2100" dirty="0"/>
              <a:t> </a:t>
            </a:r>
            <a:r>
              <a:rPr lang="en-US" altLang="id-ID" sz="2100" dirty="0" err="1"/>
              <a:t>dua</a:t>
            </a:r>
            <a:r>
              <a:rPr lang="en-US" altLang="id-ID" sz="2100" dirty="0"/>
              <a:t> </a:t>
            </a:r>
            <a:r>
              <a:rPr lang="en-US" altLang="id-ID" sz="2100" dirty="0" err="1"/>
              <a:t>bagian</a:t>
            </a:r>
            <a:r>
              <a:rPr lang="en-US" altLang="id-ID" sz="2100" dirty="0"/>
              <a:t> </a:t>
            </a:r>
            <a:r>
              <a:rPr lang="en-US" altLang="id-ID" sz="2100" dirty="0" err="1"/>
              <a:t>dlm</a:t>
            </a:r>
            <a:r>
              <a:rPr lang="en-US" altLang="id-ID" sz="2100" dirty="0"/>
              <a:t> </a:t>
            </a:r>
            <a:r>
              <a:rPr lang="id-ID" altLang="id-ID" sz="2100" dirty="0"/>
              <a:t> </a:t>
            </a:r>
            <a:r>
              <a:rPr lang="en-US" altLang="id-ID" sz="2100" dirty="0" err="1"/>
              <a:t>layanan</a:t>
            </a:r>
            <a:r>
              <a:rPr lang="en-US" altLang="id-ID" sz="2100" dirty="0"/>
              <a:t> </a:t>
            </a:r>
            <a:r>
              <a:rPr lang="id-ID" altLang="id-ID" sz="2100" dirty="0"/>
              <a:t> </a:t>
            </a:r>
            <a:r>
              <a:rPr lang="en-US" altLang="id-ID" sz="2100" dirty="0"/>
              <a:t>network, </a:t>
            </a:r>
            <a:r>
              <a:rPr lang="en-US" altLang="id-ID" sz="2100" dirty="0" err="1"/>
              <a:t>sinyal</a:t>
            </a:r>
            <a:r>
              <a:rPr lang="en-US" altLang="id-ID" sz="2100" dirty="0"/>
              <a:t> </a:t>
            </a:r>
            <a:r>
              <a:rPr lang="en-US" altLang="id-ID" sz="2100" dirty="0" err="1"/>
              <a:t>dan</a:t>
            </a:r>
            <a:r>
              <a:rPr lang="en-US" altLang="id-ID" sz="2100" dirty="0"/>
              <a:t> media.</a:t>
            </a:r>
          </a:p>
          <a:p>
            <a:pPr eaLnBrk="1" hangingPunct="1">
              <a:lnSpc>
                <a:spcPct val="90000"/>
              </a:lnSpc>
              <a:buFont typeface="Wingdings" panose="05000000000000000000" pitchFamily="2" charset="2"/>
              <a:buNone/>
            </a:pPr>
            <a:r>
              <a:rPr lang="en-US" altLang="id-ID" sz="2100" dirty="0"/>
              <a:t>	</a:t>
            </a:r>
          </a:p>
          <a:p>
            <a:pPr eaLnBrk="1" hangingPunct="1">
              <a:lnSpc>
                <a:spcPct val="90000"/>
              </a:lnSpc>
              <a:buFont typeface="Wingdings" panose="05000000000000000000" pitchFamily="2" charset="2"/>
              <a:buNone/>
            </a:pPr>
            <a:r>
              <a:rPr lang="en-US" altLang="id-ID" sz="2100" dirty="0"/>
              <a:t>	-	MGC </a:t>
            </a:r>
            <a:r>
              <a:rPr lang="en-US" altLang="id-ID" sz="2100" dirty="0" err="1"/>
              <a:t>sering</a:t>
            </a:r>
            <a:r>
              <a:rPr lang="en-US" altLang="id-ID" sz="2100" dirty="0"/>
              <a:t> </a:t>
            </a:r>
            <a:r>
              <a:rPr lang="en-US" altLang="id-ID" sz="2100" dirty="0" err="1"/>
              <a:t>juga</a:t>
            </a:r>
            <a:r>
              <a:rPr lang="en-US" altLang="id-ID" sz="2100" dirty="0"/>
              <a:t> </a:t>
            </a:r>
            <a:r>
              <a:rPr lang="en-US" altLang="id-ID" sz="2100" dirty="0" err="1"/>
              <a:t>disebut</a:t>
            </a:r>
            <a:r>
              <a:rPr lang="en-US" altLang="id-ID" sz="2100" dirty="0"/>
              <a:t> </a:t>
            </a:r>
            <a:r>
              <a:rPr lang="en-US" altLang="id-ID" sz="2100" dirty="0" err="1"/>
              <a:t>sebagai</a:t>
            </a:r>
            <a:r>
              <a:rPr lang="en-US" altLang="id-ID" sz="2100" dirty="0"/>
              <a:t> </a:t>
            </a:r>
            <a:r>
              <a:rPr lang="id-ID" altLang="id-ID" sz="2100" dirty="0"/>
              <a:t> </a:t>
            </a:r>
            <a:r>
              <a:rPr lang="en-US" altLang="id-ID" sz="2100" dirty="0" err="1"/>
              <a:t>softswitch</a:t>
            </a:r>
            <a:r>
              <a:rPr lang="en-US" altLang="id-ID" sz="2100" dirty="0"/>
              <a:t>, call </a:t>
            </a:r>
            <a:r>
              <a:rPr lang="id-ID" altLang="id-ID" sz="2100" dirty="0"/>
              <a:t> </a:t>
            </a:r>
            <a:r>
              <a:rPr lang="en-US" altLang="id-ID" sz="2100" dirty="0"/>
              <a:t>agent, </a:t>
            </a:r>
            <a:r>
              <a:rPr lang="en-US" altLang="id-ID" sz="2100" dirty="0" err="1"/>
              <a:t>atau</a:t>
            </a:r>
            <a:r>
              <a:rPr lang="en-US" altLang="id-ID" sz="2100" dirty="0"/>
              <a:t> call controller</a:t>
            </a:r>
          </a:p>
          <a:p>
            <a:pPr eaLnBrk="1" hangingPunct="1">
              <a:lnSpc>
                <a:spcPct val="90000"/>
              </a:lnSpc>
              <a:buFont typeface="Wingdings" panose="05000000000000000000" pitchFamily="2" charset="2"/>
              <a:buNone/>
            </a:pPr>
            <a:endParaRPr lang="en-US" altLang="id-ID" sz="2100" dirty="0"/>
          </a:p>
          <a:p>
            <a:pPr eaLnBrk="1" hangingPunct="1">
              <a:lnSpc>
                <a:spcPct val="90000"/>
              </a:lnSpc>
              <a:buFont typeface="Wingdings" panose="05000000000000000000" pitchFamily="2" charset="2"/>
              <a:buNone/>
            </a:pPr>
            <a:r>
              <a:rPr lang="en-US" altLang="id-ID" sz="2100" dirty="0"/>
              <a:t>	-	MGC </a:t>
            </a:r>
            <a:r>
              <a:rPr lang="en-US" altLang="id-ID" sz="2100" dirty="0" err="1"/>
              <a:t>melakukan</a:t>
            </a:r>
            <a:r>
              <a:rPr lang="en-US" altLang="id-ID" sz="2100" dirty="0"/>
              <a:t> setup </a:t>
            </a:r>
            <a:r>
              <a:rPr lang="en-US" altLang="id-ID" sz="2100" dirty="0" err="1"/>
              <a:t>hubungan-hubungan</a:t>
            </a:r>
            <a:r>
              <a:rPr lang="en-US" altLang="id-ID" sz="2100" dirty="0"/>
              <a:t> 	multimedia, </a:t>
            </a:r>
            <a:r>
              <a:rPr lang="en-US" altLang="id-ID" sz="2100" dirty="0" err="1"/>
              <a:t>melakukan</a:t>
            </a:r>
            <a:r>
              <a:rPr lang="en-US" altLang="id-ID" sz="2100" dirty="0"/>
              <a:t> </a:t>
            </a:r>
            <a:r>
              <a:rPr lang="en-US" altLang="id-ID" sz="2100" dirty="0" err="1"/>
              <a:t>deteksi</a:t>
            </a:r>
            <a:r>
              <a:rPr lang="en-US" altLang="id-ID" sz="2100" dirty="0"/>
              <a:t> </a:t>
            </a:r>
            <a:r>
              <a:rPr lang="en-US" altLang="id-ID" sz="2100" dirty="0" err="1"/>
              <a:t>dan</a:t>
            </a:r>
            <a:r>
              <a:rPr lang="en-US" altLang="id-ID" sz="2100" dirty="0"/>
              <a:t> </a:t>
            </a:r>
            <a:r>
              <a:rPr lang="id-ID" altLang="id-ID" sz="2100" dirty="0"/>
              <a:t> </a:t>
            </a:r>
            <a:r>
              <a:rPr lang="en-US" altLang="id-ID" sz="2100" dirty="0" err="1"/>
              <a:t>pengolahan</a:t>
            </a:r>
            <a:r>
              <a:rPr lang="en-US" altLang="id-ID" sz="2100" dirty="0"/>
              <a:t> </a:t>
            </a:r>
            <a:r>
              <a:rPr lang="en-US" altLang="id-ID" sz="2100" dirty="0" err="1"/>
              <a:t>pada</a:t>
            </a:r>
            <a:r>
              <a:rPr lang="en-US" altLang="id-ID" sz="2100" dirty="0"/>
              <a:t> event-event, </a:t>
            </a:r>
            <a:r>
              <a:rPr lang="en-US" altLang="id-ID" sz="2100" dirty="0" err="1"/>
              <a:t>dan</a:t>
            </a:r>
            <a:r>
              <a:rPr lang="id-ID" altLang="id-ID" sz="2100" dirty="0"/>
              <a:t> </a:t>
            </a:r>
            <a:r>
              <a:rPr lang="en-US" altLang="id-ID" sz="2100" dirty="0" err="1"/>
              <a:t>mengatur</a:t>
            </a:r>
            <a:r>
              <a:rPr lang="en-US" altLang="id-ID" sz="2100" dirty="0"/>
              <a:t> MG </a:t>
            </a:r>
            <a:r>
              <a:rPr lang="en-US" altLang="id-ID" sz="2100" dirty="0" err="1"/>
              <a:t>serta</a:t>
            </a:r>
            <a:r>
              <a:rPr lang="en-US" altLang="id-ID" sz="2100" dirty="0"/>
              <a:t> </a:t>
            </a:r>
            <a:r>
              <a:rPr lang="en-US" altLang="id-ID" sz="2100" dirty="0" err="1"/>
              <a:t>sirkit-sirkit</a:t>
            </a:r>
            <a:r>
              <a:rPr lang="en-US" altLang="id-ID" sz="2100" dirty="0"/>
              <a:t> di </a:t>
            </a:r>
            <a:r>
              <a:rPr lang="en-US" altLang="id-ID" sz="2100" dirty="0" err="1"/>
              <a:t>dalamnya</a:t>
            </a:r>
            <a:r>
              <a:rPr lang="en-US" altLang="id-ID" sz="2100" dirty="0"/>
              <a:t> </a:t>
            </a:r>
            <a:r>
              <a:rPr lang="id-ID" altLang="id-ID" sz="2100" dirty="0"/>
              <a:t> </a:t>
            </a:r>
            <a:r>
              <a:rPr lang="en-US" altLang="id-ID" sz="2100" dirty="0" err="1"/>
              <a:t>berdasarkan</a:t>
            </a:r>
            <a:r>
              <a:rPr lang="en-US" altLang="id-ID" sz="2100" dirty="0"/>
              <a:t> database </a:t>
            </a:r>
            <a:r>
              <a:rPr lang="en-US" altLang="id-ID" sz="2100" dirty="0" err="1"/>
              <a:t>konfigurasi</a:t>
            </a:r>
            <a:r>
              <a:rPr lang="en-US" altLang="id-ID" sz="2100" dirty="0"/>
              <a:t>. </a:t>
            </a:r>
          </a:p>
        </p:txBody>
      </p:sp>
      <p:sp>
        <p:nvSpPr>
          <p:cNvPr id="14338"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A1E2AEF-EA07-4874-A1A1-25E9206A5809}" type="slidenum">
              <a:rPr lang="en-US" altLang="en-US">
                <a:solidFill>
                  <a:srgbClr val="045C75"/>
                </a:solidFill>
              </a:rPr>
              <a:pPr eaLnBrk="1" hangingPunct="1"/>
              <a:t>11</a:t>
            </a:fld>
            <a:endParaRPr lang="en-US" altLang="en-US">
              <a:solidFill>
                <a:srgbClr val="045C75"/>
              </a:solidFill>
            </a:endParaRPr>
          </a:p>
        </p:txBody>
      </p:sp>
    </p:spTree>
    <p:extLst>
      <p:ext uri="{BB962C8B-B14F-4D97-AF65-F5344CB8AC3E}">
        <p14:creationId xmlns:p14="http://schemas.microsoft.com/office/powerpoint/2010/main" val="11404376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fade">
                                      <p:cBhvr>
                                        <p:cTn id="7" dur="1000"/>
                                        <p:tgtEl>
                                          <p:spTgt spid="24579">
                                            <p:txEl>
                                              <p:pRg st="0" end="0"/>
                                            </p:txEl>
                                          </p:spTgt>
                                        </p:tgtEl>
                                      </p:cBhvr>
                                    </p:animEffect>
                                    <p:anim calcmode="lin" valueType="num">
                                      <p:cBhvr>
                                        <p:cTn id="8" dur="1000" fill="hold"/>
                                        <p:tgtEl>
                                          <p:spTgt spid="2457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57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4579">
                                            <p:txEl>
                                              <p:pRg st="1" end="1"/>
                                            </p:txEl>
                                          </p:spTgt>
                                        </p:tgtEl>
                                        <p:attrNameLst>
                                          <p:attrName>style.visibility</p:attrName>
                                        </p:attrNameLst>
                                      </p:cBhvr>
                                      <p:to>
                                        <p:strVal val="visible"/>
                                      </p:to>
                                    </p:set>
                                    <p:animEffect transition="in" filter="fade">
                                      <p:cBhvr>
                                        <p:cTn id="14" dur="1000"/>
                                        <p:tgtEl>
                                          <p:spTgt spid="24579">
                                            <p:txEl>
                                              <p:pRg st="1" end="1"/>
                                            </p:txEl>
                                          </p:spTgt>
                                        </p:tgtEl>
                                      </p:cBhvr>
                                    </p:animEffect>
                                    <p:anim calcmode="lin" valueType="num">
                                      <p:cBhvr>
                                        <p:cTn id="15" dur="1000" fill="hold"/>
                                        <p:tgtEl>
                                          <p:spTgt spid="2457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457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4579">
                                            <p:txEl>
                                              <p:pRg st="2" end="2"/>
                                            </p:txEl>
                                          </p:spTgt>
                                        </p:tgtEl>
                                        <p:attrNameLst>
                                          <p:attrName>style.visibility</p:attrName>
                                        </p:attrNameLst>
                                      </p:cBhvr>
                                      <p:to>
                                        <p:strVal val="visible"/>
                                      </p:to>
                                    </p:set>
                                    <p:animEffect transition="in" filter="fade">
                                      <p:cBhvr>
                                        <p:cTn id="21" dur="1000"/>
                                        <p:tgtEl>
                                          <p:spTgt spid="24579">
                                            <p:txEl>
                                              <p:pRg st="2" end="2"/>
                                            </p:txEl>
                                          </p:spTgt>
                                        </p:tgtEl>
                                      </p:cBhvr>
                                    </p:animEffect>
                                    <p:anim calcmode="lin" valueType="num">
                                      <p:cBhvr>
                                        <p:cTn id="22" dur="1000" fill="hold"/>
                                        <p:tgtEl>
                                          <p:spTgt spid="2457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457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4579">
                                            <p:txEl>
                                              <p:pRg st="3" end="3"/>
                                            </p:txEl>
                                          </p:spTgt>
                                        </p:tgtEl>
                                        <p:attrNameLst>
                                          <p:attrName>style.visibility</p:attrName>
                                        </p:attrNameLst>
                                      </p:cBhvr>
                                      <p:to>
                                        <p:strVal val="visible"/>
                                      </p:to>
                                    </p:set>
                                    <p:animEffect transition="in" filter="fade">
                                      <p:cBhvr>
                                        <p:cTn id="28" dur="1000"/>
                                        <p:tgtEl>
                                          <p:spTgt spid="24579">
                                            <p:txEl>
                                              <p:pRg st="3" end="3"/>
                                            </p:txEl>
                                          </p:spTgt>
                                        </p:tgtEl>
                                      </p:cBhvr>
                                    </p:animEffect>
                                    <p:anim calcmode="lin" valueType="num">
                                      <p:cBhvr>
                                        <p:cTn id="29" dur="1000" fill="hold"/>
                                        <p:tgtEl>
                                          <p:spTgt spid="2457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457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4579">
                                            <p:txEl>
                                              <p:pRg st="5" end="5"/>
                                            </p:txEl>
                                          </p:spTgt>
                                        </p:tgtEl>
                                        <p:attrNameLst>
                                          <p:attrName>style.visibility</p:attrName>
                                        </p:attrNameLst>
                                      </p:cBhvr>
                                      <p:to>
                                        <p:strVal val="visible"/>
                                      </p:to>
                                    </p:set>
                                    <p:animEffect transition="in" filter="fade">
                                      <p:cBhvr>
                                        <p:cTn id="35" dur="1000"/>
                                        <p:tgtEl>
                                          <p:spTgt spid="24579">
                                            <p:txEl>
                                              <p:pRg st="5" end="5"/>
                                            </p:txEl>
                                          </p:spTgt>
                                        </p:tgtEl>
                                      </p:cBhvr>
                                    </p:animEffect>
                                    <p:anim calcmode="lin" valueType="num">
                                      <p:cBhvr>
                                        <p:cTn id="36" dur="1000" fill="hold"/>
                                        <p:tgtEl>
                                          <p:spTgt spid="24579">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24579">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a:ln>
            <a:miter lim="800000"/>
            <a:headEnd/>
            <a:tailEnd/>
          </a:ln>
        </p:spPr>
        <p:txBody>
          <a:bodyPr/>
          <a:lstStyle/>
          <a:p>
            <a:pPr fontAlgn="auto">
              <a:spcAft>
                <a:spcPts val="0"/>
              </a:spcAft>
              <a:defRPr/>
            </a:pPr>
            <a:r>
              <a:rPr lang="en-US" smtClean="0"/>
              <a:t>Konfigurasi MGC</a:t>
            </a:r>
          </a:p>
        </p:txBody>
      </p:sp>
      <p:sp>
        <p:nvSpPr>
          <p:cNvPr id="15362" name="Slide Number Placeholder 4"/>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91B1BC4-AD70-40FC-8EA5-5A4D4245659F}" type="slidenum">
              <a:rPr lang="en-US" altLang="en-US">
                <a:solidFill>
                  <a:srgbClr val="045C75"/>
                </a:solidFill>
              </a:rPr>
              <a:pPr eaLnBrk="1" hangingPunct="1"/>
              <a:t>12</a:t>
            </a:fld>
            <a:endParaRPr lang="en-US" altLang="en-US">
              <a:solidFill>
                <a:srgbClr val="045C75"/>
              </a:solidFill>
            </a:endParaRPr>
          </a:p>
        </p:txBody>
      </p:sp>
      <p:pic>
        <p:nvPicPr>
          <p:cNvPr id="1843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650" y="1544303"/>
            <a:ext cx="7632700"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2452896"/>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withEffect">
                                  <p:stCondLst>
                                    <p:cond delay="0"/>
                                  </p:stCondLst>
                                  <p:childTnLst>
                                    <p:set>
                                      <p:cBhvr>
                                        <p:cTn id="6" dur="1" fill="hold">
                                          <p:stCondLst>
                                            <p:cond delay="0"/>
                                          </p:stCondLst>
                                        </p:cTn>
                                        <p:tgtEl>
                                          <p:spTgt spid="26627"/>
                                        </p:tgtEl>
                                        <p:attrNameLst>
                                          <p:attrName>style.visibility</p:attrName>
                                        </p:attrNameLst>
                                      </p:cBhvr>
                                      <p:to>
                                        <p:strVal val="visible"/>
                                      </p:to>
                                    </p:set>
                                    <p:animEffect transition="in" filter="fade">
                                      <p:cBhvr>
                                        <p:cTn id="7" dur="1000"/>
                                        <p:tgtEl>
                                          <p:spTgt spid="26627"/>
                                        </p:tgtEl>
                                      </p:cBhvr>
                                    </p:animEffect>
                                    <p:anim calcmode="lin" valueType="num">
                                      <p:cBhvr>
                                        <p:cTn id="8" dur="1000" fill="hold"/>
                                        <p:tgtEl>
                                          <p:spTgt spid="26627"/>
                                        </p:tgtEl>
                                        <p:attrNameLst>
                                          <p:attrName>ppt_x</p:attrName>
                                        </p:attrNameLst>
                                      </p:cBhvr>
                                      <p:tavLst>
                                        <p:tav tm="0">
                                          <p:val>
                                            <p:strVal val="#ppt_x"/>
                                          </p:val>
                                        </p:tav>
                                        <p:tav tm="100000">
                                          <p:val>
                                            <p:strVal val="#ppt_x"/>
                                          </p:val>
                                        </p:tav>
                                      </p:tavLst>
                                    </p:anim>
                                    <p:anim calcmode="lin" valueType="num">
                                      <p:cBhvr>
                                        <p:cTn id="9" dur="898" decel="100000" fill="hold"/>
                                        <p:tgtEl>
                                          <p:spTgt spid="26627"/>
                                        </p:tgtEl>
                                        <p:attrNameLst>
                                          <p:attrName>ppt_y</p:attrName>
                                        </p:attrNameLst>
                                      </p:cBhvr>
                                      <p:tavLst>
                                        <p:tav tm="0">
                                          <p:val>
                                            <p:strVal val="#ppt_y+1"/>
                                          </p:val>
                                        </p:tav>
                                        <p:tav tm="100000">
                                          <p:val>
                                            <p:strVal val="#ppt_y-.03"/>
                                          </p:val>
                                        </p:tav>
                                      </p:tavLst>
                                    </p:anim>
                                    <p:anim calcmode="lin" valueType="num">
                                      <p:cBhvr>
                                        <p:cTn id="10" dur="100" accel="100000" fill="hold">
                                          <p:stCondLst>
                                            <p:cond delay="898"/>
                                          </p:stCondLst>
                                        </p:cTn>
                                        <p:tgtEl>
                                          <p:spTgt spid="2662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id-ID" smtClean="0"/>
              <a:t>Cont.</a:t>
            </a:r>
          </a:p>
        </p:txBody>
      </p:sp>
      <p:sp>
        <p:nvSpPr>
          <p:cNvPr id="28675" name="Rectangle 3"/>
          <p:cNvSpPr>
            <a:spLocks noGrp="1" noChangeArrowheads="1"/>
          </p:cNvSpPr>
          <p:nvPr>
            <p:ph idx="1"/>
          </p:nvPr>
        </p:nvSpPr>
        <p:spPr>
          <a:xfrm>
            <a:off x="378823" y="1550353"/>
            <a:ext cx="11207931" cy="4626611"/>
          </a:xfrm>
        </p:spPr>
        <p:txBody>
          <a:bodyPr/>
          <a:lstStyle/>
          <a:p>
            <a:pPr marL="0" indent="0" eaLnBrk="1" hangingPunct="1">
              <a:buNone/>
            </a:pPr>
            <a:r>
              <a:rPr lang="en-US" altLang="id-ID" b="1" dirty="0" smtClean="0"/>
              <a:t>Gateway Control Protocol</a:t>
            </a:r>
          </a:p>
          <a:p>
            <a:pPr eaLnBrk="1" hangingPunct="1">
              <a:buFont typeface="Wingdings" panose="05000000000000000000" pitchFamily="2" charset="2"/>
              <a:buNone/>
            </a:pPr>
            <a:r>
              <a:rPr lang="en-US" altLang="id-ID" b="1" dirty="0" smtClean="0"/>
              <a:t>	-	</a:t>
            </a:r>
            <a:r>
              <a:rPr lang="en-US" altLang="id-ID" sz="1900" b="1" dirty="0"/>
              <a:t>MGCP </a:t>
            </a:r>
            <a:r>
              <a:rPr lang="en-US" altLang="id-ID" sz="1900" dirty="0"/>
              <a:t>(Media Gateway Control </a:t>
            </a:r>
            <a:r>
              <a:rPr lang="en-US" altLang="id-ID" sz="1900" dirty="0" err="1"/>
              <a:t>Protokol</a:t>
            </a:r>
            <a:r>
              <a:rPr lang="en-US" altLang="id-ID" sz="1900" dirty="0"/>
              <a:t>) </a:t>
            </a:r>
            <a:r>
              <a:rPr lang="en-US" altLang="id-ID" sz="1500" dirty="0" err="1"/>
              <a:t>standar</a:t>
            </a:r>
            <a:r>
              <a:rPr lang="en-US" altLang="id-ID" sz="1500" dirty="0"/>
              <a:t>  ITU-T</a:t>
            </a:r>
          </a:p>
          <a:p>
            <a:pPr eaLnBrk="1" hangingPunct="1">
              <a:buFont typeface="Wingdings" panose="05000000000000000000" pitchFamily="2" charset="2"/>
              <a:buNone/>
            </a:pPr>
            <a:r>
              <a:rPr lang="en-US" altLang="id-ID" sz="1900" b="1" dirty="0"/>
              <a:t>		</a:t>
            </a:r>
            <a:r>
              <a:rPr lang="en-US" altLang="id-ID" sz="1900" dirty="0" err="1"/>
              <a:t>Protokol</a:t>
            </a:r>
            <a:r>
              <a:rPr lang="en-US" altLang="id-ID" sz="1900" dirty="0"/>
              <a:t> yang </a:t>
            </a:r>
            <a:r>
              <a:rPr lang="en-US" altLang="id-ID" sz="1900" dirty="0" err="1"/>
              <a:t>digunakan</a:t>
            </a:r>
            <a:r>
              <a:rPr lang="en-US" altLang="id-ID" sz="1900" dirty="0"/>
              <a:t> </a:t>
            </a:r>
            <a:r>
              <a:rPr lang="en-US" altLang="id-ID" sz="1900" dirty="0" err="1"/>
              <a:t>untuk</a:t>
            </a:r>
            <a:r>
              <a:rPr lang="en-US" altLang="id-ID" sz="1900" dirty="0"/>
              <a:t> </a:t>
            </a:r>
            <a:r>
              <a:rPr lang="en-US" altLang="id-ID" sz="1900" dirty="0" err="1"/>
              <a:t>menghubungkan</a:t>
            </a:r>
            <a:r>
              <a:rPr lang="en-US" altLang="id-ID" sz="1900" dirty="0"/>
              <a:t> 2 </a:t>
            </a:r>
            <a:r>
              <a:rPr lang="en-US" altLang="id-ID" sz="1900" dirty="0" err="1"/>
              <a:t>layanan</a:t>
            </a:r>
            <a:r>
              <a:rPr lang="en-US" altLang="id-ID" sz="1900" dirty="0"/>
              <a:t> </a:t>
            </a:r>
            <a:r>
              <a:rPr lang="en-US" altLang="id-ID" sz="1900" dirty="0" err="1"/>
              <a:t>dalam</a:t>
            </a:r>
            <a:r>
              <a:rPr lang="en-US" altLang="id-ID" sz="1900" dirty="0"/>
              <a:t> </a:t>
            </a:r>
            <a:r>
              <a:rPr lang="en-US" altLang="id-ID" sz="1900" dirty="0" err="1"/>
              <a:t>jaringan</a:t>
            </a:r>
            <a:r>
              <a:rPr lang="en-US" altLang="id-ID" sz="1900" dirty="0"/>
              <a:t>, </a:t>
            </a:r>
            <a:r>
              <a:rPr lang="en-US" altLang="id-ID" sz="1900" dirty="0" err="1"/>
              <a:t>sinyal</a:t>
            </a:r>
            <a:r>
              <a:rPr lang="en-US" altLang="id-ID" sz="1900" dirty="0"/>
              <a:t> </a:t>
            </a:r>
            <a:r>
              <a:rPr lang="en-US" altLang="id-ID" sz="1900" dirty="0" err="1"/>
              <a:t>dan</a:t>
            </a:r>
            <a:r>
              <a:rPr lang="en-US" altLang="id-ID" sz="1900" dirty="0"/>
              <a:t> media</a:t>
            </a:r>
          </a:p>
          <a:p>
            <a:pPr eaLnBrk="1" hangingPunct="1">
              <a:buFont typeface="Wingdings" panose="05000000000000000000" pitchFamily="2" charset="2"/>
              <a:buNone/>
            </a:pPr>
            <a:endParaRPr lang="en-US" altLang="id-ID" sz="1900" dirty="0"/>
          </a:p>
          <a:p>
            <a:pPr eaLnBrk="1" hangingPunct="1">
              <a:buFont typeface="Wingdings" panose="05000000000000000000" pitchFamily="2" charset="2"/>
              <a:buNone/>
            </a:pPr>
            <a:r>
              <a:rPr lang="en-US" altLang="id-ID" sz="1900" dirty="0"/>
              <a:t>	-	</a:t>
            </a:r>
            <a:r>
              <a:rPr lang="en-US" altLang="id-ID" sz="1900" b="1" dirty="0"/>
              <a:t>MEGACO </a:t>
            </a:r>
            <a:r>
              <a:rPr lang="en-US" altLang="id-ID" sz="1500" b="1" dirty="0" err="1"/>
              <a:t>standar</a:t>
            </a:r>
            <a:r>
              <a:rPr lang="en-US" altLang="id-ID" sz="1500" b="1" dirty="0"/>
              <a:t> IETF</a:t>
            </a:r>
          </a:p>
          <a:p>
            <a:pPr eaLnBrk="1" hangingPunct="1">
              <a:buFont typeface="Wingdings" panose="05000000000000000000" pitchFamily="2" charset="2"/>
              <a:buNone/>
            </a:pPr>
            <a:r>
              <a:rPr lang="en-US" altLang="id-ID" sz="1900" b="1" dirty="0"/>
              <a:t>		</a:t>
            </a:r>
            <a:r>
              <a:rPr lang="en-US" altLang="id-ID" sz="1900" dirty="0" err="1"/>
              <a:t>Kelebihannya</a:t>
            </a:r>
            <a:r>
              <a:rPr lang="en-US" altLang="id-ID" sz="1900" dirty="0"/>
              <a:t> </a:t>
            </a:r>
            <a:r>
              <a:rPr lang="en-US" altLang="id-ID" sz="1900" dirty="0" err="1"/>
              <a:t>dibanding</a:t>
            </a:r>
            <a:r>
              <a:rPr lang="en-US" altLang="id-ID" sz="1900" dirty="0"/>
              <a:t> </a:t>
            </a:r>
            <a:r>
              <a:rPr lang="en-US" altLang="id-ID" sz="1900" dirty="0" err="1"/>
              <a:t>dengan</a:t>
            </a:r>
            <a:r>
              <a:rPr lang="en-US" altLang="id-ID" sz="1900" dirty="0"/>
              <a:t> MGCP </a:t>
            </a:r>
            <a:r>
              <a:rPr lang="en-US" altLang="id-ID" sz="1900" dirty="0" err="1"/>
              <a:t>yaitu</a:t>
            </a:r>
            <a:r>
              <a:rPr lang="en-US" altLang="id-ID" sz="1900" dirty="0"/>
              <a:t> </a:t>
            </a:r>
            <a:r>
              <a:rPr lang="en-US" altLang="id-ID" sz="1900" dirty="0" err="1"/>
              <a:t>adanya</a:t>
            </a:r>
            <a:r>
              <a:rPr lang="en-US" altLang="id-ID" sz="1900" dirty="0"/>
              <a:t> model </a:t>
            </a:r>
            <a:r>
              <a:rPr lang="en-US" altLang="id-ID" sz="1900" dirty="0" err="1"/>
              <a:t>koneksi</a:t>
            </a:r>
            <a:r>
              <a:rPr lang="en-US" altLang="id-ID" sz="1900" dirty="0"/>
              <a:t> yang </a:t>
            </a:r>
            <a:r>
              <a:rPr lang="en-US" altLang="id-ID" sz="1900" dirty="0" err="1"/>
              <a:t>tidak</a:t>
            </a:r>
            <a:r>
              <a:rPr lang="en-US" altLang="id-ID" sz="1900" dirty="0"/>
              <a:t> </a:t>
            </a:r>
            <a:r>
              <a:rPr lang="en-US" altLang="id-ID" sz="1900" dirty="0" err="1"/>
              <a:t>tergantung</a:t>
            </a:r>
            <a:r>
              <a:rPr lang="en-US" altLang="id-ID" sz="1900" dirty="0"/>
              <a:t> </a:t>
            </a:r>
            <a:r>
              <a:rPr lang="en-US" altLang="id-ID" sz="1900" dirty="0" err="1"/>
              <a:t>bentuk</a:t>
            </a:r>
            <a:r>
              <a:rPr lang="en-US" altLang="id-ID" sz="1900" dirty="0"/>
              <a:t> transport, 	</a:t>
            </a:r>
            <a:r>
              <a:rPr lang="en-US" altLang="id-ID" sz="1900" dirty="0" err="1"/>
              <a:t>adanya</a:t>
            </a:r>
            <a:r>
              <a:rPr lang="en-US" altLang="id-ID" sz="1900" dirty="0"/>
              <a:t> </a:t>
            </a:r>
            <a:r>
              <a:rPr lang="en-US" altLang="id-ID" sz="1900" dirty="0" err="1"/>
              <a:t>dukungan</a:t>
            </a:r>
            <a:r>
              <a:rPr lang="en-US" altLang="id-ID" sz="1900" dirty="0"/>
              <a:t> </a:t>
            </a:r>
            <a:r>
              <a:rPr lang="en-US" altLang="id-ID" sz="1900" dirty="0" err="1"/>
              <a:t>untuk</a:t>
            </a:r>
            <a:r>
              <a:rPr lang="en-US" altLang="id-ID" sz="1900" dirty="0"/>
              <a:t> </a:t>
            </a:r>
            <a:r>
              <a:rPr lang="en-US" altLang="id-ID" sz="1900" dirty="0" err="1"/>
              <a:t>layanan</a:t>
            </a:r>
            <a:r>
              <a:rPr lang="en-US" altLang="id-ID" sz="1900" dirty="0"/>
              <a:t> advance </a:t>
            </a:r>
            <a:r>
              <a:rPr lang="en-US" altLang="id-ID" sz="1900" dirty="0" err="1"/>
              <a:t>seperti</a:t>
            </a:r>
            <a:r>
              <a:rPr lang="en-US" altLang="id-ID" sz="1900" dirty="0"/>
              <a:t> </a:t>
            </a:r>
            <a:r>
              <a:rPr lang="en-US" altLang="id-ID" sz="1900" dirty="0" err="1"/>
              <a:t>konferensi</a:t>
            </a:r>
            <a:r>
              <a:rPr lang="en-US" altLang="id-ID" sz="1900" dirty="0"/>
              <a:t> multimedia </a:t>
            </a:r>
            <a:r>
              <a:rPr lang="en-US" altLang="id-ID" sz="1900" dirty="0" err="1"/>
              <a:t>dan</a:t>
            </a:r>
            <a:r>
              <a:rPr lang="en-US" altLang="id-ID" sz="1900" dirty="0"/>
              <a:t> </a:t>
            </a:r>
            <a:r>
              <a:rPr lang="en-US" altLang="id-ID" sz="1900" dirty="0" err="1"/>
              <a:t>dukungan</a:t>
            </a:r>
            <a:r>
              <a:rPr lang="en-US" altLang="id-ID" sz="1900" dirty="0"/>
              <a:t> </a:t>
            </a:r>
            <a:r>
              <a:rPr lang="en-US" altLang="id-ID" sz="1900" dirty="0" err="1"/>
              <a:t>untuk</a:t>
            </a:r>
            <a:r>
              <a:rPr lang="en-US" altLang="id-ID" sz="1900" dirty="0"/>
              <a:t> </a:t>
            </a:r>
            <a:r>
              <a:rPr lang="en-US" altLang="id-ID" sz="1900" dirty="0" err="1"/>
              <a:t>negara-negara</a:t>
            </a:r>
            <a:r>
              <a:rPr lang="en-US" altLang="id-ID" sz="1900" dirty="0"/>
              <a:t> di </a:t>
            </a:r>
            <a:r>
              <a:rPr lang="en-US" altLang="id-ID" sz="1900" dirty="0" err="1"/>
              <a:t>seluruh</a:t>
            </a:r>
            <a:r>
              <a:rPr lang="en-US" altLang="id-ID" sz="1900" dirty="0"/>
              <a:t> </a:t>
            </a:r>
            <a:r>
              <a:rPr lang="en-US" altLang="id-ID" sz="1900" dirty="0" err="1"/>
              <a:t>dunia</a:t>
            </a:r>
            <a:endParaRPr lang="en-US" altLang="id-ID" sz="1900" dirty="0"/>
          </a:p>
          <a:p>
            <a:pPr eaLnBrk="1" hangingPunct="1">
              <a:buFont typeface="Wingdings" panose="05000000000000000000" pitchFamily="2" charset="2"/>
              <a:buNone/>
            </a:pPr>
            <a:r>
              <a:rPr lang="en-US" altLang="id-ID" sz="1900" dirty="0"/>
              <a:t>		</a:t>
            </a:r>
          </a:p>
        </p:txBody>
      </p:sp>
      <p:sp>
        <p:nvSpPr>
          <p:cNvPr id="1638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9D4E62A-5303-432C-9780-45F8D4D88776}" type="slidenum">
              <a:rPr lang="en-US" altLang="en-US">
                <a:solidFill>
                  <a:srgbClr val="045C75"/>
                </a:solidFill>
              </a:rPr>
              <a:pPr eaLnBrk="1" hangingPunct="1"/>
              <a:t>13</a:t>
            </a:fld>
            <a:endParaRPr lang="en-US" altLang="en-US">
              <a:solidFill>
                <a:srgbClr val="045C75"/>
              </a:solidFill>
            </a:endParaRPr>
          </a:p>
        </p:txBody>
      </p:sp>
    </p:spTree>
    <p:extLst>
      <p:ext uri="{BB962C8B-B14F-4D97-AF65-F5344CB8AC3E}">
        <p14:creationId xmlns:p14="http://schemas.microsoft.com/office/powerpoint/2010/main" val="24023862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fade">
                                      <p:cBhvr>
                                        <p:cTn id="7" dur="1000"/>
                                        <p:tgtEl>
                                          <p:spTgt spid="28674"/>
                                        </p:tgtEl>
                                      </p:cBhvr>
                                    </p:animEffect>
                                    <p:anim calcmode="lin" valueType="num">
                                      <p:cBhvr>
                                        <p:cTn id="8" dur="1000" fill="hold"/>
                                        <p:tgtEl>
                                          <p:spTgt spid="28674"/>
                                        </p:tgtEl>
                                        <p:attrNameLst>
                                          <p:attrName>ppt_x</p:attrName>
                                        </p:attrNameLst>
                                      </p:cBhvr>
                                      <p:tavLst>
                                        <p:tav tm="0">
                                          <p:val>
                                            <p:strVal val="#ppt_x"/>
                                          </p:val>
                                        </p:tav>
                                        <p:tav tm="100000">
                                          <p:val>
                                            <p:strVal val="#ppt_x"/>
                                          </p:val>
                                        </p:tav>
                                      </p:tavLst>
                                    </p:anim>
                                    <p:anim calcmode="lin" valueType="num">
                                      <p:cBhvr>
                                        <p:cTn id="9" dur="1000" fill="hold"/>
                                        <p:tgtEl>
                                          <p:spTgt spid="2867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1" fill="hold" grpId="0" nodeType="clickEffect">
                                  <p:stCondLst>
                                    <p:cond delay="0"/>
                                  </p:stCondLst>
                                  <p:childTnLst>
                                    <p:set>
                                      <p:cBhvr>
                                        <p:cTn id="13" dur="1" fill="hold">
                                          <p:stCondLst>
                                            <p:cond delay="0"/>
                                          </p:stCondLst>
                                        </p:cTn>
                                        <p:tgtEl>
                                          <p:spTgt spid="28675">
                                            <p:txEl>
                                              <p:pRg st="6" end="6"/>
                                            </p:txEl>
                                          </p:spTgt>
                                        </p:tgtEl>
                                        <p:attrNameLst>
                                          <p:attrName>style.visibility</p:attrName>
                                        </p:attrNameLst>
                                      </p:cBhvr>
                                      <p:to>
                                        <p:strVal val="visible"/>
                                      </p:to>
                                    </p:set>
                                    <p:anim calcmode="lin" valueType="num">
                                      <p:cBhvr additive="base">
                                        <p:cTn id="14" dur="1000" fill="hold">
                                          <p:stCondLst>
                                            <p:cond delay="0"/>
                                          </p:stCondLst>
                                        </p:cTn>
                                        <p:tgtEl>
                                          <p:spTgt spid="28675">
                                            <p:txEl>
                                              <p:pRg st="6" end="6"/>
                                            </p:txEl>
                                          </p:spTgt>
                                        </p:tgtEl>
                                        <p:attrNameLst>
                                          <p:attrName>ppt_x</p:attrName>
                                        </p:attrNameLst>
                                      </p:cBhvr>
                                      <p:tavLst>
                                        <p:tav tm="0">
                                          <p:val>
                                            <p:strVal val="#ppt_x"/>
                                          </p:val>
                                        </p:tav>
                                        <p:tav tm="100000">
                                          <p:val>
                                            <p:strVal val="#ppt_x"/>
                                          </p:val>
                                        </p:tav>
                                      </p:tavLst>
                                    </p:anim>
                                    <p:anim calcmode="lin" valueType="num">
                                      <p:cBhvr additive="base">
                                        <p:cTn id="15" dur="1000" fill="hold">
                                          <p:stCondLst>
                                            <p:cond delay="0"/>
                                          </p:stCondLst>
                                        </p:cTn>
                                        <p:tgtEl>
                                          <p:spTgt spid="28675">
                                            <p:txEl>
                                              <p:pRg st="6" end="6"/>
                                            </p:txEl>
                                          </p:spTgt>
                                        </p:tgtEl>
                                        <p:attrNameLst>
                                          <p:attrName>ppt_y</p:attrName>
                                        </p:attrNameLst>
                                      </p:cBhvr>
                                      <p:tavLst>
                                        <p:tav tm="0">
                                          <p:val>
                                            <p:strVal val="0-#ppt_h/2"/>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1" fill="hold" grpId="0" nodeType="clickEffect">
                                  <p:stCondLst>
                                    <p:cond delay="0"/>
                                  </p:stCondLst>
                                  <p:childTnLst>
                                    <p:set>
                                      <p:cBhvr>
                                        <p:cTn id="19" dur="1" fill="hold">
                                          <p:stCondLst>
                                            <p:cond delay="0"/>
                                          </p:stCondLst>
                                        </p:cTn>
                                        <p:tgtEl>
                                          <p:spTgt spid="28675">
                                            <p:txEl>
                                              <p:pRg st="5" end="5"/>
                                            </p:txEl>
                                          </p:spTgt>
                                        </p:tgtEl>
                                        <p:attrNameLst>
                                          <p:attrName>style.visibility</p:attrName>
                                        </p:attrNameLst>
                                      </p:cBhvr>
                                      <p:to>
                                        <p:strVal val="visible"/>
                                      </p:to>
                                    </p:set>
                                    <p:anim calcmode="lin" valueType="num">
                                      <p:cBhvr additive="base">
                                        <p:cTn id="20" dur="1000" fill="hold">
                                          <p:stCondLst>
                                            <p:cond delay="0"/>
                                          </p:stCondLst>
                                        </p:cTn>
                                        <p:tgtEl>
                                          <p:spTgt spid="28675">
                                            <p:txEl>
                                              <p:pRg st="5" end="5"/>
                                            </p:txEl>
                                          </p:spTgt>
                                        </p:tgtEl>
                                        <p:attrNameLst>
                                          <p:attrName>ppt_x</p:attrName>
                                        </p:attrNameLst>
                                      </p:cBhvr>
                                      <p:tavLst>
                                        <p:tav tm="0">
                                          <p:val>
                                            <p:strVal val="#ppt_x"/>
                                          </p:val>
                                        </p:tav>
                                        <p:tav tm="100000">
                                          <p:val>
                                            <p:strVal val="#ppt_x"/>
                                          </p:val>
                                        </p:tav>
                                      </p:tavLst>
                                    </p:anim>
                                    <p:anim calcmode="lin" valueType="num">
                                      <p:cBhvr additive="base">
                                        <p:cTn id="21" dur="1000" fill="hold">
                                          <p:stCondLst>
                                            <p:cond delay="0"/>
                                          </p:stCondLst>
                                        </p:cTn>
                                        <p:tgtEl>
                                          <p:spTgt spid="28675">
                                            <p:txEl>
                                              <p:pRg st="5" end="5"/>
                                            </p:txEl>
                                          </p:spTgt>
                                        </p:tgtEl>
                                        <p:attrNameLst>
                                          <p:attrName>ppt_y</p:attrName>
                                        </p:attrNameLst>
                                      </p:cBhvr>
                                      <p:tavLst>
                                        <p:tav tm="0">
                                          <p:val>
                                            <p:strVal val="0-#ppt_h/2"/>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1" fill="hold" grpId="0" nodeType="clickEffect">
                                  <p:stCondLst>
                                    <p:cond delay="0"/>
                                  </p:stCondLst>
                                  <p:childTnLst>
                                    <p:set>
                                      <p:cBhvr>
                                        <p:cTn id="25" dur="1" fill="hold">
                                          <p:stCondLst>
                                            <p:cond delay="0"/>
                                          </p:stCondLst>
                                        </p:cTn>
                                        <p:tgtEl>
                                          <p:spTgt spid="28675">
                                            <p:txEl>
                                              <p:pRg st="4" end="4"/>
                                            </p:txEl>
                                          </p:spTgt>
                                        </p:tgtEl>
                                        <p:attrNameLst>
                                          <p:attrName>style.visibility</p:attrName>
                                        </p:attrNameLst>
                                      </p:cBhvr>
                                      <p:to>
                                        <p:strVal val="visible"/>
                                      </p:to>
                                    </p:set>
                                    <p:anim calcmode="lin" valueType="num">
                                      <p:cBhvr additive="base">
                                        <p:cTn id="26" dur="1000" fill="hold">
                                          <p:stCondLst>
                                            <p:cond delay="0"/>
                                          </p:stCondLst>
                                        </p:cTn>
                                        <p:tgtEl>
                                          <p:spTgt spid="28675">
                                            <p:txEl>
                                              <p:pRg st="4" end="4"/>
                                            </p:txEl>
                                          </p:spTgt>
                                        </p:tgtEl>
                                        <p:attrNameLst>
                                          <p:attrName>ppt_x</p:attrName>
                                        </p:attrNameLst>
                                      </p:cBhvr>
                                      <p:tavLst>
                                        <p:tav tm="0">
                                          <p:val>
                                            <p:strVal val="#ppt_x"/>
                                          </p:val>
                                        </p:tav>
                                        <p:tav tm="100000">
                                          <p:val>
                                            <p:strVal val="#ppt_x"/>
                                          </p:val>
                                        </p:tav>
                                      </p:tavLst>
                                    </p:anim>
                                    <p:anim calcmode="lin" valueType="num">
                                      <p:cBhvr additive="base">
                                        <p:cTn id="27" dur="1000" fill="hold">
                                          <p:stCondLst>
                                            <p:cond delay="0"/>
                                          </p:stCondLst>
                                        </p:cTn>
                                        <p:tgtEl>
                                          <p:spTgt spid="28675">
                                            <p:txEl>
                                              <p:pRg st="4" end="4"/>
                                            </p:txEl>
                                          </p:spTgt>
                                        </p:tgtEl>
                                        <p:attrNameLst>
                                          <p:attrName>ppt_y</p:attrName>
                                        </p:attrNameLst>
                                      </p:cBhvr>
                                      <p:tavLst>
                                        <p:tav tm="0">
                                          <p:val>
                                            <p:strVal val="0-#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1" fill="hold" grpId="0" nodeType="clickEffect">
                                  <p:stCondLst>
                                    <p:cond delay="0"/>
                                  </p:stCondLst>
                                  <p:childTnLst>
                                    <p:set>
                                      <p:cBhvr>
                                        <p:cTn id="31" dur="1" fill="hold">
                                          <p:stCondLst>
                                            <p:cond delay="0"/>
                                          </p:stCondLst>
                                        </p:cTn>
                                        <p:tgtEl>
                                          <p:spTgt spid="28675">
                                            <p:txEl>
                                              <p:pRg st="2" end="2"/>
                                            </p:txEl>
                                          </p:spTgt>
                                        </p:tgtEl>
                                        <p:attrNameLst>
                                          <p:attrName>style.visibility</p:attrName>
                                        </p:attrNameLst>
                                      </p:cBhvr>
                                      <p:to>
                                        <p:strVal val="visible"/>
                                      </p:to>
                                    </p:set>
                                    <p:anim calcmode="lin" valueType="num">
                                      <p:cBhvr additive="base">
                                        <p:cTn id="32" dur="1000" fill="hold">
                                          <p:stCondLst>
                                            <p:cond delay="0"/>
                                          </p:stCondLst>
                                        </p:cTn>
                                        <p:tgtEl>
                                          <p:spTgt spid="28675">
                                            <p:txEl>
                                              <p:pRg st="2" end="2"/>
                                            </p:txEl>
                                          </p:spTgt>
                                        </p:tgtEl>
                                        <p:attrNameLst>
                                          <p:attrName>ppt_x</p:attrName>
                                        </p:attrNameLst>
                                      </p:cBhvr>
                                      <p:tavLst>
                                        <p:tav tm="0">
                                          <p:val>
                                            <p:strVal val="#ppt_x"/>
                                          </p:val>
                                        </p:tav>
                                        <p:tav tm="100000">
                                          <p:val>
                                            <p:strVal val="#ppt_x"/>
                                          </p:val>
                                        </p:tav>
                                      </p:tavLst>
                                    </p:anim>
                                    <p:anim calcmode="lin" valueType="num">
                                      <p:cBhvr additive="base">
                                        <p:cTn id="33" dur="1000" fill="hold">
                                          <p:stCondLst>
                                            <p:cond delay="0"/>
                                          </p:stCondLst>
                                        </p:cTn>
                                        <p:tgtEl>
                                          <p:spTgt spid="28675">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1" fill="hold" grpId="0" nodeType="clickEffect">
                                  <p:stCondLst>
                                    <p:cond delay="0"/>
                                  </p:stCondLst>
                                  <p:childTnLst>
                                    <p:set>
                                      <p:cBhvr>
                                        <p:cTn id="37" dur="1" fill="hold">
                                          <p:stCondLst>
                                            <p:cond delay="0"/>
                                          </p:stCondLst>
                                        </p:cTn>
                                        <p:tgtEl>
                                          <p:spTgt spid="28675">
                                            <p:txEl>
                                              <p:pRg st="1" end="1"/>
                                            </p:txEl>
                                          </p:spTgt>
                                        </p:tgtEl>
                                        <p:attrNameLst>
                                          <p:attrName>style.visibility</p:attrName>
                                        </p:attrNameLst>
                                      </p:cBhvr>
                                      <p:to>
                                        <p:strVal val="visible"/>
                                      </p:to>
                                    </p:set>
                                    <p:anim calcmode="lin" valueType="num">
                                      <p:cBhvr additive="base">
                                        <p:cTn id="38" dur="1000" fill="hold">
                                          <p:stCondLst>
                                            <p:cond delay="0"/>
                                          </p:stCondLst>
                                        </p:cTn>
                                        <p:tgtEl>
                                          <p:spTgt spid="28675">
                                            <p:txEl>
                                              <p:pRg st="1" end="1"/>
                                            </p:txEl>
                                          </p:spTgt>
                                        </p:tgtEl>
                                        <p:attrNameLst>
                                          <p:attrName>ppt_x</p:attrName>
                                        </p:attrNameLst>
                                      </p:cBhvr>
                                      <p:tavLst>
                                        <p:tav tm="0">
                                          <p:val>
                                            <p:strVal val="#ppt_x"/>
                                          </p:val>
                                        </p:tav>
                                        <p:tav tm="100000">
                                          <p:val>
                                            <p:strVal val="#ppt_x"/>
                                          </p:val>
                                        </p:tav>
                                      </p:tavLst>
                                    </p:anim>
                                    <p:anim calcmode="lin" valueType="num">
                                      <p:cBhvr additive="base">
                                        <p:cTn id="39" dur="1000" fill="hold">
                                          <p:stCondLst>
                                            <p:cond delay="0"/>
                                          </p:stCondLst>
                                        </p:cTn>
                                        <p:tgtEl>
                                          <p:spTgt spid="28675">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1" fill="hold" grpId="0" nodeType="clickEffect">
                                  <p:stCondLst>
                                    <p:cond delay="0"/>
                                  </p:stCondLst>
                                  <p:childTnLst>
                                    <p:set>
                                      <p:cBhvr>
                                        <p:cTn id="43" dur="1" fill="hold">
                                          <p:stCondLst>
                                            <p:cond delay="0"/>
                                          </p:stCondLst>
                                        </p:cTn>
                                        <p:tgtEl>
                                          <p:spTgt spid="28675">
                                            <p:txEl>
                                              <p:pRg st="0" end="0"/>
                                            </p:txEl>
                                          </p:spTgt>
                                        </p:tgtEl>
                                        <p:attrNameLst>
                                          <p:attrName>style.visibility</p:attrName>
                                        </p:attrNameLst>
                                      </p:cBhvr>
                                      <p:to>
                                        <p:strVal val="visible"/>
                                      </p:to>
                                    </p:set>
                                    <p:anim calcmode="lin" valueType="num">
                                      <p:cBhvr additive="base">
                                        <p:cTn id="44" dur="1000" fill="hold">
                                          <p:stCondLst>
                                            <p:cond delay="0"/>
                                          </p:stCondLst>
                                        </p:cTn>
                                        <p:tgtEl>
                                          <p:spTgt spid="28675">
                                            <p:txEl>
                                              <p:pRg st="0" end="0"/>
                                            </p:txEl>
                                          </p:spTgt>
                                        </p:tgtEl>
                                        <p:attrNameLst>
                                          <p:attrName>ppt_x</p:attrName>
                                        </p:attrNameLst>
                                      </p:cBhvr>
                                      <p:tavLst>
                                        <p:tav tm="0">
                                          <p:val>
                                            <p:strVal val="#ppt_x"/>
                                          </p:val>
                                        </p:tav>
                                        <p:tav tm="100000">
                                          <p:val>
                                            <p:strVal val="#ppt_x"/>
                                          </p:val>
                                        </p:tav>
                                      </p:tavLst>
                                    </p:anim>
                                    <p:anim calcmode="lin" valueType="num">
                                      <p:cBhvr additive="base">
                                        <p:cTn id="45" dur="1000" fill="hold">
                                          <p:stCondLst>
                                            <p:cond delay="0"/>
                                          </p:stCondLst>
                                        </p:cTn>
                                        <p:tgtEl>
                                          <p:spTgt spid="2867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p:bldP spid="28675" grpId="0" build="p" rev="1"/>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id-ID" smtClean="0"/>
              <a:t>Layer N G N</a:t>
            </a:r>
          </a:p>
        </p:txBody>
      </p:sp>
      <p:pic>
        <p:nvPicPr>
          <p:cNvPr id="20483"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60614" y="1935164"/>
            <a:ext cx="7470775" cy="4389437"/>
          </a:xfrm>
        </p:spPr>
      </p:pic>
      <p:sp>
        <p:nvSpPr>
          <p:cNvPr id="17410"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8B677BC-7E25-49FA-8D04-0059E495F646}" type="slidenum">
              <a:rPr lang="en-US" altLang="en-US">
                <a:solidFill>
                  <a:srgbClr val="045C75"/>
                </a:solidFill>
              </a:rPr>
              <a:pPr eaLnBrk="1" hangingPunct="1"/>
              <a:t>14</a:t>
            </a:fld>
            <a:endParaRPr lang="en-US" altLang="en-US">
              <a:solidFill>
                <a:srgbClr val="045C75"/>
              </a:solidFill>
            </a:endParaRPr>
          </a:p>
        </p:txBody>
      </p:sp>
    </p:spTree>
    <p:extLst>
      <p:ext uri="{BB962C8B-B14F-4D97-AF65-F5344CB8AC3E}">
        <p14:creationId xmlns:p14="http://schemas.microsoft.com/office/powerpoint/2010/main" val="1145804898"/>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30722"/>
                                        </p:tgtEl>
                                        <p:attrNameLst>
                                          <p:attrName>style.visibility</p:attrName>
                                        </p:attrNameLst>
                                      </p:cBhvr>
                                      <p:to>
                                        <p:strVal val="visible"/>
                                      </p:to>
                                    </p:set>
                                    <p:anim calcmode="lin" valueType="num">
                                      <p:cBhvr>
                                        <p:cTn id="7" dur="1000" fill="hold"/>
                                        <p:tgtEl>
                                          <p:spTgt spid="30722"/>
                                        </p:tgtEl>
                                        <p:attrNameLst>
                                          <p:attrName>ppt_w</p:attrName>
                                        </p:attrNameLst>
                                      </p:cBhvr>
                                      <p:tavLst>
                                        <p:tav tm="0">
                                          <p:val>
                                            <p:strVal val="#ppt_w+.3"/>
                                          </p:val>
                                        </p:tav>
                                        <p:tav tm="100000">
                                          <p:val>
                                            <p:strVal val="#ppt_w"/>
                                          </p:val>
                                        </p:tav>
                                      </p:tavLst>
                                    </p:anim>
                                    <p:anim calcmode="lin" valueType="num">
                                      <p:cBhvr>
                                        <p:cTn id="8" dur="1000" fill="hold"/>
                                        <p:tgtEl>
                                          <p:spTgt spid="30722"/>
                                        </p:tgtEl>
                                        <p:attrNameLst>
                                          <p:attrName>ppt_h</p:attrName>
                                        </p:attrNameLst>
                                      </p:cBhvr>
                                      <p:tavLst>
                                        <p:tav tm="0">
                                          <p:val>
                                            <p:strVal val="#ppt_h"/>
                                          </p:val>
                                        </p:tav>
                                        <p:tav tm="100000">
                                          <p:val>
                                            <p:strVal val="#ppt_h"/>
                                          </p:val>
                                        </p:tav>
                                      </p:tavLst>
                                    </p:anim>
                                    <p:animEffect transition="in" filter="fade">
                                      <p:cBhvr>
                                        <p:cTn id="9" dur="1000"/>
                                        <p:tgtEl>
                                          <p:spTgt spid="30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3"/>
          <p:cNvSpPr>
            <a:spLocks noGrp="1" noChangeArrowheads="1"/>
          </p:cNvSpPr>
          <p:nvPr>
            <p:ph type="ctrTitle"/>
          </p:nvPr>
        </p:nvSpPr>
        <p:spPr>
          <a:xfrm>
            <a:off x="0" y="992642"/>
            <a:ext cx="7772400" cy="936625"/>
          </a:xfrm>
          <a:ln>
            <a:miter lim="800000"/>
            <a:headEnd/>
            <a:tailEnd/>
          </a:ln>
        </p:spPr>
        <p:txBody>
          <a:bodyPr/>
          <a:lstStyle/>
          <a:p>
            <a:pPr fontAlgn="auto">
              <a:spcAft>
                <a:spcPts val="0"/>
              </a:spcAft>
              <a:defRPr/>
            </a:pPr>
            <a:r>
              <a:rPr lang="en-US" dirty="0" err="1" smtClean="0">
                <a:latin typeface="101 Puppies SW" pitchFamily="2" charset="0"/>
              </a:rPr>
              <a:t>Bisnis</a:t>
            </a:r>
            <a:r>
              <a:rPr lang="en-US" dirty="0" smtClean="0">
                <a:latin typeface="101 Puppies SW" pitchFamily="2" charset="0"/>
              </a:rPr>
              <a:t> </a:t>
            </a:r>
            <a:r>
              <a:rPr lang="en-US" dirty="0" err="1" smtClean="0">
                <a:latin typeface="101 Puppies SW" pitchFamily="2" charset="0"/>
              </a:rPr>
              <a:t>dalam</a:t>
            </a:r>
            <a:r>
              <a:rPr lang="en-US" dirty="0" smtClean="0">
                <a:latin typeface="101 Puppies SW" pitchFamily="2" charset="0"/>
              </a:rPr>
              <a:t> N G N</a:t>
            </a:r>
          </a:p>
        </p:txBody>
      </p:sp>
      <p:sp>
        <p:nvSpPr>
          <p:cNvPr id="19458" name="Rectangle 7"/>
          <p:cNvSpPr>
            <a:spLocks noGrp="1" noChangeArrowheads="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772F96F-9AAF-4C68-A37E-441459141D7D}" type="slidenum">
              <a:rPr lang="en-US" altLang="en-US">
                <a:solidFill>
                  <a:srgbClr val="D1EAEE"/>
                </a:solidFill>
              </a:rPr>
              <a:pPr eaLnBrk="1" hangingPunct="1"/>
              <a:t>15</a:t>
            </a:fld>
            <a:endParaRPr lang="en-US" altLang="en-US">
              <a:solidFill>
                <a:srgbClr val="D1EAEE"/>
              </a:solidFill>
            </a:endParaRPr>
          </a:p>
        </p:txBody>
      </p:sp>
      <p:pic>
        <p:nvPicPr>
          <p:cNvPr id="2150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522" y="1929267"/>
            <a:ext cx="7732712" cy="3968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6442485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subTitle" idx="1"/>
          </p:nvPr>
        </p:nvSpPr>
        <p:spPr>
          <a:xfrm>
            <a:off x="2057400" y="3228975"/>
            <a:ext cx="7854950" cy="1752600"/>
          </a:xfrm>
        </p:spPr>
        <p:txBody>
          <a:bodyPr/>
          <a:lstStyle/>
          <a:p>
            <a:r>
              <a:rPr lang="en-US" altLang="id-ID" sz="4800">
                <a:latin typeface="Times New Roman" panose="02020603050405020304" pitchFamily="18" charset="0"/>
                <a:cs typeface="Times New Roman" panose="02020603050405020304" pitchFamily="18" charset="0"/>
              </a:rPr>
              <a:t>SOFTSWITCH</a:t>
            </a:r>
          </a:p>
        </p:txBody>
      </p:sp>
      <p:sp>
        <p:nvSpPr>
          <p:cNvPr id="20482" name="Rectangle 7"/>
          <p:cNvSpPr>
            <a:spLocks noGrp="1" noChangeArrowheads="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4F4C2B6-49D6-44E3-AD24-9AC65F95031E}" type="slidenum">
              <a:rPr lang="en-US" altLang="en-US">
                <a:solidFill>
                  <a:srgbClr val="D1EAEE"/>
                </a:solidFill>
              </a:rPr>
              <a:pPr eaLnBrk="1" hangingPunct="1"/>
              <a:t>16</a:t>
            </a:fld>
            <a:endParaRPr lang="en-US" altLang="en-US">
              <a:solidFill>
                <a:srgbClr val="D1EAEE"/>
              </a:solidFill>
            </a:endParaRPr>
          </a:p>
        </p:txBody>
      </p:sp>
    </p:spTree>
    <p:extLst>
      <p:ext uri="{BB962C8B-B14F-4D97-AF65-F5344CB8AC3E}">
        <p14:creationId xmlns:p14="http://schemas.microsoft.com/office/powerpoint/2010/main" val="2995726140"/>
      </p:ext>
    </p:extLst>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36866">
                                            <p:txEl>
                                              <p:pRg st="0" end="0"/>
                                            </p:txEl>
                                          </p:spTgt>
                                        </p:tgtEl>
                                        <p:attrNameLst>
                                          <p:attrName>style.visibility</p:attrName>
                                        </p:attrNameLst>
                                      </p:cBhvr>
                                      <p:to>
                                        <p:strVal val="visible"/>
                                      </p:to>
                                    </p:set>
                                    <p:animEffect transition="in" filter="fade">
                                      <p:cBhvr>
                                        <p:cTn id="7" dur="500">
                                          <p:stCondLst>
                                            <p:cond delay="0"/>
                                          </p:stCondLst>
                                        </p:cTn>
                                        <p:tgtEl>
                                          <p:spTgt spid="36866">
                                            <p:txEl>
                                              <p:pRg st="0" end="0"/>
                                            </p:txEl>
                                          </p:spTgt>
                                        </p:tgtEl>
                                      </p:cBhvr>
                                    </p:animEffect>
                                    <p:anim calcmode="lin" valueType="num">
                                      <p:cBhvr>
                                        <p:cTn id="8" dur="500" fill="hold">
                                          <p:stCondLst>
                                            <p:cond delay="0"/>
                                          </p:stCondLst>
                                        </p:cTn>
                                        <p:tgtEl>
                                          <p:spTgt spid="36866">
                                            <p:txEl>
                                              <p:pRg st="0" end="0"/>
                                            </p:txEl>
                                          </p:spTgt>
                                        </p:tgtEl>
                                        <p:attrNameLst>
                                          <p:attrName>ppt_x</p:attrName>
                                        </p:attrNameLst>
                                      </p:cBhvr>
                                      <p:tavLst>
                                        <p:tav tm="0">
                                          <p:val>
                                            <p:strVal val="#ppt_x-.1"/>
                                          </p:val>
                                        </p:tav>
                                        <p:tav tm="100000">
                                          <p:val>
                                            <p:strVal val="#ppt_x"/>
                                          </p:val>
                                        </p:tav>
                                      </p:tavLst>
                                    </p:anim>
                                    <p:anim calcmode="lin" valueType="num">
                                      <p:cBhvr>
                                        <p:cTn id="9" dur="500" fill="hold">
                                          <p:stCondLst>
                                            <p:cond delay="0"/>
                                          </p:stCondLst>
                                        </p:cTn>
                                        <p:tgtEl>
                                          <p:spTgt spid="3686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id-ID" smtClean="0"/>
              <a:t>Pengertian Umum</a:t>
            </a:r>
          </a:p>
        </p:txBody>
      </p:sp>
      <p:sp>
        <p:nvSpPr>
          <p:cNvPr id="38915" name="Rectangle 3"/>
          <p:cNvSpPr>
            <a:spLocks noGrp="1" noChangeArrowheads="1"/>
          </p:cNvSpPr>
          <p:nvPr>
            <p:ph idx="1"/>
          </p:nvPr>
        </p:nvSpPr>
        <p:spPr/>
        <p:txBody>
          <a:bodyPr/>
          <a:lstStyle/>
          <a:p>
            <a:pPr algn="just" eaLnBrk="1" hangingPunct="1"/>
            <a:r>
              <a:rPr lang="id-ID" altLang="id-ID" smtClean="0"/>
              <a:t>Softswitch merupakan istilah umum untuk pendekatan baru terhadap switching telepon yang mempunyai kemampuan dalam menghadapi semua kekurangan dari switch sentral telepon lokal tradisional.</a:t>
            </a:r>
            <a:r>
              <a:rPr lang="en-US" altLang="id-ID" smtClean="0"/>
              <a:t> </a:t>
            </a:r>
          </a:p>
          <a:p>
            <a:pPr algn="just" eaLnBrk="1" hangingPunct="1"/>
            <a:r>
              <a:rPr lang="en-US" altLang="id-ID" smtClean="0"/>
              <a:t>S</a:t>
            </a:r>
            <a:r>
              <a:rPr lang="id-ID" altLang="id-ID" smtClean="0"/>
              <a:t>oftswitch </a:t>
            </a:r>
            <a:r>
              <a:rPr lang="en-US" altLang="id-ID" smtClean="0"/>
              <a:t>merupakan penswitchingan yang dilakukan oleh suatu software secara logik.</a:t>
            </a:r>
            <a:endParaRPr lang="id-ID" altLang="id-ID" smtClean="0"/>
          </a:p>
          <a:p>
            <a:pPr eaLnBrk="1" hangingPunct="1"/>
            <a:endParaRPr lang="en-US" altLang="id-ID" smtClean="0"/>
          </a:p>
        </p:txBody>
      </p:sp>
      <p:sp>
        <p:nvSpPr>
          <p:cNvPr id="2150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35D3613-A5F3-420A-BD4C-29E89270F564}" type="slidenum">
              <a:rPr lang="en-US" altLang="en-US">
                <a:solidFill>
                  <a:srgbClr val="045C75"/>
                </a:solidFill>
              </a:rPr>
              <a:pPr eaLnBrk="1" hangingPunct="1"/>
              <a:t>17</a:t>
            </a:fld>
            <a:endParaRPr lang="en-US" altLang="en-US">
              <a:solidFill>
                <a:srgbClr val="045C75"/>
              </a:solidFill>
            </a:endParaRPr>
          </a:p>
        </p:txBody>
      </p:sp>
    </p:spTree>
    <p:extLst>
      <p:ext uri="{BB962C8B-B14F-4D97-AF65-F5344CB8AC3E}">
        <p14:creationId xmlns:p14="http://schemas.microsoft.com/office/powerpoint/2010/main" val="139901095"/>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38914"/>
                                        </p:tgtEl>
                                        <p:attrNameLst>
                                          <p:attrName>style.visibility</p:attrName>
                                        </p:attrNameLst>
                                      </p:cBhvr>
                                      <p:to>
                                        <p:strVal val="visible"/>
                                      </p:to>
                                    </p:set>
                                    <p:anim calcmode="lin" valueType="num">
                                      <p:cBhvr>
                                        <p:cTn id="7" dur="1000" fill="hold"/>
                                        <p:tgtEl>
                                          <p:spTgt spid="38914"/>
                                        </p:tgtEl>
                                        <p:attrNameLst>
                                          <p:attrName>ppt_w</p:attrName>
                                        </p:attrNameLst>
                                      </p:cBhvr>
                                      <p:tavLst>
                                        <p:tav tm="0">
                                          <p:val>
                                            <p:strVal val="#ppt_w+.3"/>
                                          </p:val>
                                        </p:tav>
                                        <p:tav tm="100000">
                                          <p:val>
                                            <p:strVal val="#ppt_w"/>
                                          </p:val>
                                        </p:tav>
                                      </p:tavLst>
                                    </p:anim>
                                    <p:anim calcmode="lin" valueType="num">
                                      <p:cBhvr>
                                        <p:cTn id="8" dur="1000" fill="hold"/>
                                        <p:tgtEl>
                                          <p:spTgt spid="38914"/>
                                        </p:tgtEl>
                                        <p:attrNameLst>
                                          <p:attrName>ppt_h</p:attrName>
                                        </p:attrNameLst>
                                      </p:cBhvr>
                                      <p:tavLst>
                                        <p:tav tm="0">
                                          <p:val>
                                            <p:strVal val="#ppt_h"/>
                                          </p:val>
                                        </p:tav>
                                        <p:tav tm="100000">
                                          <p:val>
                                            <p:strVal val="#ppt_h"/>
                                          </p:val>
                                        </p:tav>
                                      </p:tavLst>
                                    </p:anim>
                                    <p:animEffect transition="in" filter="fade">
                                      <p:cBhvr>
                                        <p:cTn id="9" dur="1000"/>
                                        <p:tgtEl>
                                          <p:spTgt spid="3891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38915">
                                            <p:txEl>
                                              <p:pRg st="0" end="0"/>
                                            </p:txEl>
                                          </p:spTgt>
                                        </p:tgtEl>
                                        <p:attrNameLst>
                                          <p:attrName>style.visibility</p:attrName>
                                        </p:attrNameLst>
                                      </p:cBhvr>
                                      <p:to>
                                        <p:strVal val="visible"/>
                                      </p:to>
                                    </p:set>
                                    <p:anim calcmode="lin" valueType="num">
                                      <p:cBhvr>
                                        <p:cTn id="14" dur="1000" fill="hold"/>
                                        <p:tgtEl>
                                          <p:spTgt spid="38915">
                                            <p:txEl>
                                              <p:pRg st="0" end="0"/>
                                            </p:txEl>
                                          </p:spTgt>
                                        </p:tgtEl>
                                        <p:attrNameLst>
                                          <p:attrName>ppt_w</p:attrName>
                                        </p:attrNameLst>
                                      </p:cBhvr>
                                      <p:tavLst>
                                        <p:tav tm="0">
                                          <p:val>
                                            <p:strVal val="#ppt_w+.3"/>
                                          </p:val>
                                        </p:tav>
                                        <p:tav tm="100000">
                                          <p:val>
                                            <p:strVal val="#ppt_w"/>
                                          </p:val>
                                        </p:tav>
                                      </p:tavLst>
                                    </p:anim>
                                    <p:anim calcmode="lin" valueType="num">
                                      <p:cBhvr>
                                        <p:cTn id="15" dur="1000" fill="hold"/>
                                        <p:tgtEl>
                                          <p:spTgt spid="38915">
                                            <p:txEl>
                                              <p:pRg st="0" end="0"/>
                                            </p:txEl>
                                          </p:spTgt>
                                        </p:tgtEl>
                                        <p:attrNameLst>
                                          <p:attrName>ppt_h</p:attrName>
                                        </p:attrNameLst>
                                      </p:cBhvr>
                                      <p:tavLst>
                                        <p:tav tm="0">
                                          <p:val>
                                            <p:strVal val="#ppt_h"/>
                                          </p:val>
                                        </p:tav>
                                        <p:tav tm="100000">
                                          <p:val>
                                            <p:strVal val="#ppt_h"/>
                                          </p:val>
                                        </p:tav>
                                      </p:tavLst>
                                    </p:anim>
                                    <p:animEffect transition="in" filter="fade">
                                      <p:cBhvr>
                                        <p:cTn id="16" dur="1000"/>
                                        <p:tgtEl>
                                          <p:spTgt spid="38915">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0" presetClass="entr" presetSubtype="0" decel="100000" fill="hold" grpId="0" nodeType="clickEffect">
                                  <p:stCondLst>
                                    <p:cond delay="0"/>
                                  </p:stCondLst>
                                  <p:childTnLst>
                                    <p:set>
                                      <p:cBhvr>
                                        <p:cTn id="20" dur="1" fill="hold">
                                          <p:stCondLst>
                                            <p:cond delay="0"/>
                                          </p:stCondLst>
                                        </p:cTn>
                                        <p:tgtEl>
                                          <p:spTgt spid="38915">
                                            <p:txEl>
                                              <p:pRg st="1" end="1"/>
                                            </p:txEl>
                                          </p:spTgt>
                                        </p:tgtEl>
                                        <p:attrNameLst>
                                          <p:attrName>style.visibility</p:attrName>
                                        </p:attrNameLst>
                                      </p:cBhvr>
                                      <p:to>
                                        <p:strVal val="visible"/>
                                      </p:to>
                                    </p:set>
                                    <p:anim calcmode="lin" valueType="num">
                                      <p:cBhvr>
                                        <p:cTn id="21" dur="1000" fill="hold"/>
                                        <p:tgtEl>
                                          <p:spTgt spid="38915">
                                            <p:txEl>
                                              <p:pRg st="1" end="1"/>
                                            </p:txEl>
                                          </p:spTgt>
                                        </p:tgtEl>
                                        <p:attrNameLst>
                                          <p:attrName>ppt_w</p:attrName>
                                        </p:attrNameLst>
                                      </p:cBhvr>
                                      <p:tavLst>
                                        <p:tav tm="0">
                                          <p:val>
                                            <p:strVal val="#ppt_w+.3"/>
                                          </p:val>
                                        </p:tav>
                                        <p:tav tm="100000">
                                          <p:val>
                                            <p:strVal val="#ppt_w"/>
                                          </p:val>
                                        </p:tav>
                                      </p:tavLst>
                                    </p:anim>
                                    <p:anim calcmode="lin" valueType="num">
                                      <p:cBhvr>
                                        <p:cTn id="22" dur="1000" fill="hold"/>
                                        <p:tgtEl>
                                          <p:spTgt spid="38915">
                                            <p:txEl>
                                              <p:pRg st="1" end="1"/>
                                            </p:txEl>
                                          </p:spTgt>
                                        </p:tgtEl>
                                        <p:attrNameLst>
                                          <p:attrName>ppt_h</p:attrName>
                                        </p:attrNameLst>
                                      </p:cBhvr>
                                      <p:tavLst>
                                        <p:tav tm="0">
                                          <p:val>
                                            <p:strVal val="#ppt_h"/>
                                          </p:val>
                                        </p:tav>
                                        <p:tav tm="100000">
                                          <p:val>
                                            <p:strVal val="#ppt_h"/>
                                          </p:val>
                                        </p:tav>
                                      </p:tavLst>
                                    </p:anim>
                                    <p:animEffect transition="in" filter="fade">
                                      <p:cBhvr>
                                        <p:cTn id="23" dur="1000"/>
                                        <p:tgtEl>
                                          <p:spTgt spid="389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p:bldP spid="38915"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id-ID" smtClean="0"/>
              <a:t>Konsep Teknologi Softswitch</a:t>
            </a:r>
          </a:p>
        </p:txBody>
      </p:sp>
      <p:sp>
        <p:nvSpPr>
          <p:cNvPr id="40963" name="Rectangle 3"/>
          <p:cNvSpPr>
            <a:spLocks noGrp="1" noChangeArrowheads="1"/>
          </p:cNvSpPr>
          <p:nvPr>
            <p:ph idx="1"/>
          </p:nvPr>
        </p:nvSpPr>
        <p:spPr/>
        <p:txBody>
          <a:bodyPr/>
          <a:lstStyle/>
          <a:p>
            <a:pPr eaLnBrk="1" hangingPunct="1">
              <a:lnSpc>
                <a:spcPct val="80000"/>
              </a:lnSpc>
            </a:pPr>
            <a:r>
              <a:rPr lang="en-US" altLang="id-ID" smtClean="0"/>
              <a:t>Bagian yang paling kompleks dalam suatu sentral lokal </a:t>
            </a:r>
            <a:r>
              <a:rPr lang="en-US" altLang="id-ID" smtClean="0">
                <a:sym typeface="Wingdings" panose="05000000000000000000" pitchFamily="2" charset="2"/>
              </a:rPr>
              <a:t> software yang mengatur call processing</a:t>
            </a:r>
          </a:p>
          <a:p>
            <a:pPr eaLnBrk="1" hangingPunct="1">
              <a:lnSpc>
                <a:spcPct val="80000"/>
              </a:lnSpc>
            </a:pPr>
            <a:r>
              <a:rPr lang="en-US" altLang="id-ID" smtClean="0">
                <a:sym typeface="Wingdings" panose="05000000000000000000" pitchFamily="2" charset="2"/>
              </a:rPr>
              <a:t>Software  melakukan penentuan call routing dan implementasi call processing logic (pensinyalan) untuk berbagai macam fitur</a:t>
            </a:r>
          </a:p>
          <a:p>
            <a:pPr eaLnBrk="1" hangingPunct="1">
              <a:lnSpc>
                <a:spcPct val="80000"/>
              </a:lnSpc>
            </a:pPr>
            <a:r>
              <a:rPr lang="en-US" altLang="id-ID" smtClean="0">
                <a:sym typeface="Wingdings" panose="05000000000000000000" pitchFamily="2" charset="2"/>
              </a:rPr>
              <a:t>Switch  software ini dilaksanakan berdasarkan proprietary processor yang terintegrasi dengan hardware circuit-switch</a:t>
            </a:r>
          </a:p>
          <a:p>
            <a:pPr eaLnBrk="1" hangingPunct="1">
              <a:lnSpc>
                <a:spcPct val="80000"/>
              </a:lnSpc>
            </a:pPr>
            <a:r>
              <a:rPr lang="en-US" altLang="id-ID" smtClean="0"/>
              <a:t>Sentral Lokal </a:t>
            </a:r>
            <a:r>
              <a:rPr lang="en-US" altLang="id-ID" smtClean="0">
                <a:sym typeface="Wingdings" panose="05000000000000000000" pitchFamily="2" charset="2"/>
              </a:rPr>
              <a:t> tidak mampu menangani packet voice traffic  hambatan migrasi ke jaringan VoIP</a:t>
            </a:r>
            <a:endParaRPr lang="en-US" altLang="id-ID" smtClean="0"/>
          </a:p>
          <a:p>
            <a:pPr eaLnBrk="1" hangingPunct="1">
              <a:lnSpc>
                <a:spcPct val="80000"/>
              </a:lnSpc>
            </a:pPr>
            <a:endParaRPr lang="en-US" altLang="id-ID" smtClean="0"/>
          </a:p>
        </p:txBody>
      </p:sp>
      <p:sp>
        <p:nvSpPr>
          <p:cNvPr id="22530"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D18BFEA-421E-44D1-988C-04FEF285DE67}" type="slidenum">
              <a:rPr lang="en-US" altLang="en-US">
                <a:solidFill>
                  <a:srgbClr val="045C75"/>
                </a:solidFill>
              </a:rPr>
              <a:pPr eaLnBrk="1" hangingPunct="1"/>
              <a:t>18</a:t>
            </a:fld>
            <a:endParaRPr lang="en-US" altLang="en-US">
              <a:solidFill>
                <a:srgbClr val="045C75"/>
              </a:solidFill>
            </a:endParaRPr>
          </a:p>
        </p:txBody>
      </p:sp>
    </p:spTree>
    <p:extLst>
      <p:ext uri="{BB962C8B-B14F-4D97-AF65-F5344CB8AC3E}">
        <p14:creationId xmlns:p14="http://schemas.microsoft.com/office/powerpoint/2010/main" val="4154070062"/>
      </p:ext>
    </p:extLst>
  </p:cSld>
  <p:clrMapOvr>
    <a:masterClrMapping/>
  </p:clrMapOvr>
  <p:transition>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fade">
                                      <p:cBhvr>
                                        <p:cTn id="7" dur="800" decel="100000"/>
                                        <p:tgtEl>
                                          <p:spTgt spid="40962"/>
                                        </p:tgtEl>
                                      </p:cBhvr>
                                    </p:animEffect>
                                    <p:anim calcmode="lin" valueType="num">
                                      <p:cBhvr>
                                        <p:cTn id="8" dur="800" decel="100000" fill="hold"/>
                                        <p:tgtEl>
                                          <p:spTgt spid="40962"/>
                                        </p:tgtEl>
                                        <p:attrNameLst>
                                          <p:attrName>style.rotation</p:attrName>
                                        </p:attrNameLst>
                                      </p:cBhvr>
                                      <p:tavLst>
                                        <p:tav tm="0">
                                          <p:val>
                                            <p:fltVal val="-90"/>
                                          </p:val>
                                        </p:tav>
                                        <p:tav tm="100000">
                                          <p:val>
                                            <p:fltVal val="0"/>
                                          </p:val>
                                        </p:tav>
                                      </p:tavLst>
                                    </p:anim>
                                    <p:anim calcmode="lin" valueType="num">
                                      <p:cBhvr>
                                        <p:cTn id="9" dur="800" decel="100000" fill="hold"/>
                                        <p:tgtEl>
                                          <p:spTgt spid="40962"/>
                                        </p:tgtEl>
                                        <p:attrNameLst>
                                          <p:attrName>ppt_x</p:attrName>
                                        </p:attrNameLst>
                                      </p:cBhvr>
                                      <p:tavLst>
                                        <p:tav tm="0">
                                          <p:val>
                                            <p:strVal val="#ppt_x+0.4"/>
                                          </p:val>
                                        </p:tav>
                                        <p:tav tm="100000">
                                          <p:val>
                                            <p:strVal val="#ppt_x-0.05"/>
                                          </p:val>
                                        </p:tav>
                                      </p:tavLst>
                                    </p:anim>
                                    <p:anim calcmode="lin" valueType="num">
                                      <p:cBhvr>
                                        <p:cTn id="10" dur="800" decel="100000" fill="hold"/>
                                        <p:tgtEl>
                                          <p:spTgt spid="4096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096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0962"/>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40963">
                                            <p:txEl>
                                              <p:pRg st="0" end="0"/>
                                            </p:txEl>
                                          </p:spTgt>
                                        </p:tgtEl>
                                        <p:attrNameLst>
                                          <p:attrName>style.visibility</p:attrName>
                                        </p:attrNameLst>
                                      </p:cBhvr>
                                      <p:to>
                                        <p:strVal val="visible"/>
                                      </p:to>
                                    </p:set>
                                    <p:animEffect transition="in" filter="fade">
                                      <p:cBhvr>
                                        <p:cTn id="17" dur="1000"/>
                                        <p:tgtEl>
                                          <p:spTgt spid="40963">
                                            <p:txEl>
                                              <p:pRg st="0" end="0"/>
                                            </p:txEl>
                                          </p:spTgt>
                                        </p:tgtEl>
                                      </p:cBhvr>
                                    </p:animEffect>
                                    <p:anim calcmode="lin" valueType="num">
                                      <p:cBhvr>
                                        <p:cTn id="18" dur="1000" fill="hold"/>
                                        <p:tgtEl>
                                          <p:spTgt spid="4096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409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40963">
                                            <p:txEl>
                                              <p:pRg st="1" end="1"/>
                                            </p:txEl>
                                          </p:spTgt>
                                        </p:tgtEl>
                                        <p:attrNameLst>
                                          <p:attrName>style.visibility</p:attrName>
                                        </p:attrNameLst>
                                      </p:cBhvr>
                                      <p:to>
                                        <p:strVal val="visible"/>
                                      </p:to>
                                    </p:set>
                                    <p:animEffect transition="in" filter="fade">
                                      <p:cBhvr>
                                        <p:cTn id="24" dur="1000"/>
                                        <p:tgtEl>
                                          <p:spTgt spid="40963">
                                            <p:txEl>
                                              <p:pRg st="1" end="1"/>
                                            </p:txEl>
                                          </p:spTgt>
                                        </p:tgtEl>
                                      </p:cBhvr>
                                    </p:animEffect>
                                    <p:anim calcmode="lin" valueType="num">
                                      <p:cBhvr>
                                        <p:cTn id="25" dur="1000" fill="hold"/>
                                        <p:tgtEl>
                                          <p:spTgt spid="4096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4096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40963">
                                            <p:txEl>
                                              <p:pRg st="2" end="2"/>
                                            </p:txEl>
                                          </p:spTgt>
                                        </p:tgtEl>
                                        <p:attrNameLst>
                                          <p:attrName>style.visibility</p:attrName>
                                        </p:attrNameLst>
                                      </p:cBhvr>
                                      <p:to>
                                        <p:strVal val="visible"/>
                                      </p:to>
                                    </p:set>
                                    <p:animEffect transition="in" filter="fade">
                                      <p:cBhvr>
                                        <p:cTn id="31" dur="1000"/>
                                        <p:tgtEl>
                                          <p:spTgt spid="40963">
                                            <p:txEl>
                                              <p:pRg st="2" end="2"/>
                                            </p:txEl>
                                          </p:spTgt>
                                        </p:tgtEl>
                                      </p:cBhvr>
                                    </p:animEffect>
                                    <p:anim calcmode="lin" valueType="num">
                                      <p:cBhvr>
                                        <p:cTn id="32" dur="1000" fill="hold"/>
                                        <p:tgtEl>
                                          <p:spTgt spid="4096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4096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40963">
                                            <p:txEl>
                                              <p:pRg st="3" end="3"/>
                                            </p:txEl>
                                          </p:spTgt>
                                        </p:tgtEl>
                                        <p:attrNameLst>
                                          <p:attrName>style.visibility</p:attrName>
                                        </p:attrNameLst>
                                      </p:cBhvr>
                                      <p:to>
                                        <p:strVal val="visible"/>
                                      </p:to>
                                    </p:set>
                                    <p:animEffect transition="in" filter="fade">
                                      <p:cBhvr>
                                        <p:cTn id="38" dur="1000"/>
                                        <p:tgtEl>
                                          <p:spTgt spid="40963">
                                            <p:txEl>
                                              <p:pRg st="3" end="3"/>
                                            </p:txEl>
                                          </p:spTgt>
                                        </p:tgtEl>
                                      </p:cBhvr>
                                    </p:animEffect>
                                    <p:anim calcmode="lin" valueType="num">
                                      <p:cBhvr>
                                        <p:cTn id="39" dur="1000" fill="hold"/>
                                        <p:tgtEl>
                                          <p:spTgt spid="40963">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4096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p:bldP spid="40963"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981200" y="-152400"/>
            <a:ext cx="8229600" cy="1143000"/>
          </a:xfrm>
        </p:spPr>
        <p:txBody>
          <a:bodyPr>
            <a:normAutofit/>
          </a:bodyPr>
          <a:lstStyle/>
          <a:p>
            <a:pPr fontAlgn="auto">
              <a:spcAft>
                <a:spcPts val="0"/>
              </a:spcAft>
              <a:defRPr/>
            </a:pPr>
            <a:r>
              <a:rPr lang="en-US" sz="3500" dirty="0" err="1">
                <a:solidFill>
                  <a:srgbClr val="990099"/>
                </a:solidFill>
                <a:effectLst>
                  <a:outerShdw blurRad="38100" dist="38100" dir="2700000" algn="tl">
                    <a:srgbClr val="C0C0C0"/>
                  </a:outerShdw>
                </a:effectLst>
                <a:latin typeface="AvantGarde Bk BT" pitchFamily="34" charset="0"/>
              </a:rPr>
              <a:t>Mengapa</a:t>
            </a:r>
            <a:r>
              <a:rPr lang="en-US" sz="3500" dirty="0">
                <a:solidFill>
                  <a:srgbClr val="990099"/>
                </a:solidFill>
                <a:effectLst>
                  <a:outerShdw blurRad="38100" dist="38100" dir="2700000" algn="tl">
                    <a:srgbClr val="C0C0C0"/>
                  </a:outerShdw>
                </a:effectLst>
                <a:latin typeface="AvantGarde Bk BT" pitchFamily="34" charset="0"/>
              </a:rPr>
              <a:t> </a:t>
            </a:r>
            <a:r>
              <a:rPr lang="en-US" sz="3500" dirty="0" err="1">
                <a:solidFill>
                  <a:srgbClr val="990099"/>
                </a:solidFill>
                <a:effectLst>
                  <a:outerShdw blurRad="38100" dist="38100" dir="2700000" algn="tl">
                    <a:srgbClr val="C0C0C0"/>
                  </a:outerShdw>
                </a:effectLst>
                <a:latin typeface="AvantGarde Bk BT" pitchFamily="34" charset="0"/>
              </a:rPr>
              <a:t>Softswitch</a:t>
            </a:r>
            <a:r>
              <a:rPr lang="en-US" sz="3500" dirty="0">
                <a:solidFill>
                  <a:srgbClr val="990099"/>
                </a:solidFill>
                <a:effectLst>
                  <a:outerShdw blurRad="38100" dist="38100" dir="2700000" algn="tl">
                    <a:srgbClr val="C0C0C0"/>
                  </a:outerShdw>
                </a:effectLst>
                <a:latin typeface="AvantGarde Bk BT" pitchFamily="34" charset="0"/>
              </a:rPr>
              <a:t> ?</a:t>
            </a:r>
          </a:p>
        </p:txBody>
      </p:sp>
      <p:pic>
        <p:nvPicPr>
          <p:cNvPr id="25603"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79650" y="1125539"/>
            <a:ext cx="7361238" cy="2828925"/>
          </a:xfrm>
        </p:spPr>
      </p:pic>
      <p:sp>
        <p:nvSpPr>
          <p:cNvPr id="23554"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C7B8381-0AED-43ED-B27F-6F9B580E2B70}" type="slidenum">
              <a:rPr lang="en-US" altLang="en-US">
                <a:solidFill>
                  <a:srgbClr val="045C75"/>
                </a:solidFill>
              </a:rPr>
              <a:pPr eaLnBrk="1" hangingPunct="1"/>
              <a:t>19</a:t>
            </a:fld>
            <a:endParaRPr lang="en-US" altLang="en-US">
              <a:solidFill>
                <a:srgbClr val="045C75"/>
              </a:solidFill>
            </a:endParaRPr>
          </a:p>
        </p:txBody>
      </p:sp>
      <p:sp>
        <p:nvSpPr>
          <p:cNvPr id="25605" name="Rectangle 4"/>
          <p:cNvSpPr>
            <a:spLocks noChangeArrowheads="1"/>
          </p:cNvSpPr>
          <p:nvPr/>
        </p:nvSpPr>
        <p:spPr bwMode="auto">
          <a:xfrm>
            <a:off x="2279650" y="4149725"/>
            <a:ext cx="3240088"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sz="1600" b="1">
                <a:latin typeface="Times New Roman" panose="02020603050405020304" pitchFamily="18" charset="0"/>
              </a:rPr>
              <a:t>* </a:t>
            </a:r>
            <a:r>
              <a:rPr lang="id-ID" altLang="id-ID" sz="1600" b="1">
                <a:latin typeface="Times New Roman" panose="02020603050405020304" pitchFamily="18" charset="0"/>
              </a:rPr>
              <a:t>Solusi berasal dari satu vendor </a:t>
            </a:r>
            <a:r>
              <a:rPr lang="en-US" altLang="id-ID" sz="1600" b="1">
                <a:latin typeface="Times New Roman" panose="02020603050405020304" pitchFamily="18" charset="0"/>
              </a:rPr>
              <a:t>       </a:t>
            </a:r>
            <a:r>
              <a:rPr lang="id-ID" altLang="id-ID" sz="1600" b="1">
                <a:latin typeface="Times New Roman" panose="02020603050405020304" pitchFamily="18" charset="0"/>
              </a:rPr>
              <a:t>yang menyediakan semua fungsi</a:t>
            </a:r>
            <a:r>
              <a:rPr lang="en-US" altLang="id-ID" sz="1600" b="1">
                <a:latin typeface="Times New Roman" panose="02020603050405020304" pitchFamily="18" charset="0"/>
              </a:rPr>
              <a:t>  </a:t>
            </a:r>
            <a:r>
              <a:rPr lang="id-ID" altLang="id-ID" sz="1600" b="1">
                <a:latin typeface="Times New Roman" panose="02020603050405020304" pitchFamily="18" charset="0"/>
              </a:rPr>
              <a:t> dalam satu box yang bersifat proprietary: software, hardware dan aplikasi</a:t>
            </a:r>
          </a:p>
          <a:p>
            <a:pPr eaLnBrk="1" hangingPunct="1"/>
            <a:r>
              <a:rPr lang="en-US" altLang="id-ID" sz="1600" b="1">
                <a:latin typeface="Times New Roman" panose="02020603050405020304" pitchFamily="18" charset="0"/>
              </a:rPr>
              <a:t>* </a:t>
            </a:r>
            <a:r>
              <a:rPr lang="id-ID" altLang="id-ID" sz="1600" b="1">
                <a:latin typeface="Times New Roman" panose="02020603050405020304" pitchFamily="18" charset="0"/>
              </a:rPr>
              <a:t>Kastamer dikunci oleh vendor –tidak dapat berinovasi, dengan biaya implementasi dan pemeliharaannya tinggi</a:t>
            </a:r>
          </a:p>
        </p:txBody>
      </p:sp>
      <p:sp>
        <p:nvSpPr>
          <p:cNvPr id="25606" name="Rectangle 5"/>
          <p:cNvSpPr>
            <a:spLocks noChangeArrowheads="1"/>
          </p:cNvSpPr>
          <p:nvPr/>
        </p:nvSpPr>
        <p:spPr bwMode="auto">
          <a:xfrm>
            <a:off x="6167439" y="4076701"/>
            <a:ext cx="3455987"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sz="1600" b="1">
                <a:latin typeface="Times New Roman" panose="02020603050405020304" pitchFamily="18" charset="0"/>
              </a:rPr>
              <a:t>* </a:t>
            </a:r>
            <a:r>
              <a:rPr lang="id-ID" altLang="id-ID" sz="1600" b="1">
                <a:latin typeface="Times New Roman" panose="02020603050405020304" pitchFamily="18" charset="0"/>
              </a:rPr>
              <a:t>Solusi dapat berasal dari beberapa vendor, pada semua level disediakan standard terbuka.</a:t>
            </a:r>
          </a:p>
          <a:p>
            <a:pPr eaLnBrk="1" hangingPunct="1"/>
            <a:r>
              <a:rPr lang="en-US" altLang="id-ID" sz="1600" b="1">
                <a:latin typeface="Times New Roman" panose="02020603050405020304" pitchFamily="18" charset="0"/>
              </a:rPr>
              <a:t>* </a:t>
            </a:r>
            <a:r>
              <a:rPr lang="id-ID" altLang="id-ID" sz="1600" b="1">
                <a:latin typeface="Times New Roman" panose="02020603050405020304" pitchFamily="18" charset="0"/>
              </a:rPr>
              <a:t>Kastamer bebas menentukan produk yang terbaik di kelasnya untuk membangun jaringan. Standard terbuka memungkinkan inovasi dan dapat menurunkan</a:t>
            </a:r>
            <a:r>
              <a:rPr lang="en-US" altLang="id-ID" sz="1600" b="1">
                <a:latin typeface="Times New Roman" panose="02020603050405020304" pitchFamily="18" charset="0"/>
              </a:rPr>
              <a:t> </a:t>
            </a:r>
            <a:r>
              <a:rPr lang="id-ID" altLang="id-ID" sz="1600" b="1">
                <a:latin typeface="Times New Roman" panose="02020603050405020304" pitchFamily="18" charset="0"/>
              </a:rPr>
              <a:t>biaya</a:t>
            </a:r>
            <a:r>
              <a:rPr lang="id-ID" altLang="id-ID" sz="2400" b="1">
                <a:latin typeface="Times New Roman" panose="02020603050405020304" pitchFamily="18" charset="0"/>
              </a:rPr>
              <a:t>.</a:t>
            </a:r>
            <a:endParaRPr lang="id-ID" altLang="id-ID" sz="2400">
              <a:latin typeface="Times New Roman" panose="02020603050405020304" pitchFamily="18" charset="0"/>
            </a:endParaRPr>
          </a:p>
          <a:p>
            <a:pPr eaLnBrk="1" hangingPunct="1">
              <a:lnSpc>
                <a:spcPct val="80000"/>
              </a:lnSpc>
              <a:spcBef>
                <a:spcPct val="50000"/>
              </a:spcBef>
              <a:buClr>
                <a:schemeClr val="tx1"/>
              </a:buClr>
              <a:buSzPct val="75000"/>
              <a:buFont typeface="Wingdings" panose="05000000000000000000" pitchFamily="2" charset="2"/>
              <a:buChar char="l"/>
            </a:pPr>
            <a:endParaRPr lang="id-ID" altLang="id-ID" sz="1400"/>
          </a:p>
        </p:txBody>
      </p:sp>
    </p:spTree>
    <p:extLst>
      <p:ext uri="{BB962C8B-B14F-4D97-AF65-F5344CB8AC3E}">
        <p14:creationId xmlns:p14="http://schemas.microsoft.com/office/powerpoint/2010/main" val="2669124865"/>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3010"/>
                                        </p:tgtEl>
                                        <p:attrNameLst>
                                          <p:attrName>style.visibility</p:attrName>
                                        </p:attrNameLst>
                                      </p:cBhvr>
                                      <p:to>
                                        <p:strVal val="visible"/>
                                      </p:to>
                                    </p:set>
                                    <p:animEffect transition="in" filter="fade">
                                      <p:cBhvr>
                                        <p:cTn id="7" dur="1000"/>
                                        <p:tgtEl>
                                          <p:spTgt spid="43010"/>
                                        </p:tgtEl>
                                      </p:cBhvr>
                                    </p:animEffect>
                                    <p:anim calcmode="lin" valueType="num">
                                      <p:cBhvr>
                                        <p:cTn id="8" dur="1000" fill="hold"/>
                                        <p:tgtEl>
                                          <p:spTgt spid="43010"/>
                                        </p:tgtEl>
                                        <p:attrNameLst>
                                          <p:attrName>ppt_x</p:attrName>
                                        </p:attrNameLst>
                                      </p:cBhvr>
                                      <p:tavLst>
                                        <p:tav tm="0">
                                          <p:val>
                                            <p:strVal val="#ppt_x"/>
                                          </p:val>
                                        </p:tav>
                                        <p:tav tm="100000">
                                          <p:val>
                                            <p:strVal val="#ppt_x"/>
                                          </p:val>
                                        </p:tav>
                                      </p:tavLst>
                                    </p:anim>
                                    <p:anim calcmode="lin" valueType="num">
                                      <p:cBhvr>
                                        <p:cTn id="9" dur="898" decel="100000" fill="hold"/>
                                        <p:tgtEl>
                                          <p:spTgt spid="43010"/>
                                        </p:tgtEl>
                                        <p:attrNameLst>
                                          <p:attrName>ppt_y</p:attrName>
                                        </p:attrNameLst>
                                      </p:cBhvr>
                                      <p:tavLst>
                                        <p:tav tm="0">
                                          <p:val>
                                            <p:strVal val="#ppt_y+1"/>
                                          </p:val>
                                        </p:tav>
                                        <p:tav tm="100000">
                                          <p:val>
                                            <p:strVal val="#ppt_y-.03"/>
                                          </p:val>
                                        </p:tav>
                                      </p:tavLst>
                                    </p:anim>
                                    <p:anim calcmode="lin" valueType="num">
                                      <p:cBhvr>
                                        <p:cTn id="10" dur="100" accel="100000" fill="hold">
                                          <p:stCondLst>
                                            <p:cond delay="898"/>
                                          </p:stCondLst>
                                        </p:cTn>
                                        <p:tgtEl>
                                          <p:spTgt spid="430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id-ID" smtClean="0"/>
              <a:t>Pengertian NGN</a:t>
            </a:r>
          </a:p>
        </p:txBody>
      </p:sp>
      <p:sp>
        <p:nvSpPr>
          <p:cNvPr id="6147" name="Rectangle 3"/>
          <p:cNvSpPr>
            <a:spLocks noGrp="1" noChangeArrowheads="1"/>
          </p:cNvSpPr>
          <p:nvPr>
            <p:ph idx="1"/>
          </p:nvPr>
        </p:nvSpPr>
        <p:spPr/>
        <p:txBody>
          <a:bodyPr/>
          <a:lstStyle/>
          <a:p>
            <a:pPr eaLnBrk="1" hangingPunct="1"/>
            <a:r>
              <a:rPr lang="en-US" altLang="id-ID" smtClean="0"/>
              <a:t>Next Generation Network (NGN) </a:t>
            </a:r>
            <a:r>
              <a:rPr lang="en-US" altLang="id-ID" b="1" smtClean="0">
                <a:latin typeface="Garamond" panose="02020404030301010803" pitchFamily="18" charset="0"/>
              </a:rPr>
              <a:t>dirancang untuk memenuhi kebutuhan infrastruktur infokom abad ke 21. Jaringan tidak lagi diharapkan bersifat TDM, melainkan sudah dalam bentuk paket-paket yang efisien, namun dengan QoS terjaga. NGN mampu mengelola dan membawa berbagai macam trafik sesuai kebutuhan customer yang terus berkembang.</a:t>
            </a:r>
            <a:r>
              <a:rPr lang="en-US" altLang="id-ID" smtClean="0"/>
              <a:t> </a:t>
            </a:r>
          </a:p>
        </p:txBody>
      </p:sp>
      <p:sp>
        <p:nvSpPr>
          <p:cNvPr id="5122"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0ADB7A0-1EA6-435E-8DD7-34166D0D6194}" type="slidenum">
              <a:rPr lang="en-US" altLang="en-US">
                <a:solidFill>
                  <a:srgbClr val="045C75"/>
                </a:solidFill>
              </a:rPr>
              <a:pPr eaLnBrk="1" hangingPunct="1"/>
              <a:t>2</a:t>
            </a:fld>
            <a:endParaRPr lang="en-US" altLang="en-US">
              <a:solidFill>
                <a:srgbClr val="045C75"/>
              </a:solidFill>
            </a:endParaRPr>
          </a:p>
        </p:txBody>
      </p:sp>
    </p:spTree>
    <p:extLst>
      <p:ext uri="{BB962C8B-B14F-4D97-AF65-F5344CB8AC3E}">
        <p14:creationId xmlns:p14="http://schemas.microsoft.com/office/powerpoint/2010/main" val="10440642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500" fill="hold"/>
                                        <p:tgtEl>
                                          <p:spTgt spid="6146"/>
                                        </p:tgtEl>
                                        <p:attrNameLst>
                                          <p:attrName>ppt_w</p:attrName>
                                        </p:attrNameLst>
                                      </p:cBhvr>
                                      <p:tavLst>
                                        <p:tav tm="0">
                                          <p:val>
                                            <p:fltVal val="0"/>
                                          </p:val>
                                        </p:tav>
                                        <p:tav tm="100000">
                                          <p:val>
                                            <p:strVal val="#ppt_w"/>
                                          </p:val>
                                        </p:tav>
                                      </p:tavLst>
                                    </p:anim>
                                    <p:anim calcmode="lin" valueType="num">
                                      <p:cBhvr>
                                        <p:cTn id="8" dur="500" fill="hold"/>
                                        <p:tgtEl>
                                          <p:spTgt spid="6146"/>
                                        </p:tgtEl>
                                        <p:attrNameLst>
                                          <p:attrName>ppt_h</p:attrName>
                                        </p:attrNameLst>
                                      </p:cBhvr>
                                      <p:tavLst>
                                        <p:tav tm="0">
                                          <p:val>
                                            <p:fltVal val="0"/>
                                          </p:val>
                                        </p:tav>
                                        <p:tav tm="100000">
                                          <p:val>
                                            <p:strVal val="#ppt_h"/>
                                          </p:val>
                                        </p:tav>
                                      </p:tavLst>
                                    </p:anim>
                                    <p:anim calcmode="lin" valueType="num">
                                      <p:cBhvr>
                                        <p:cTn id="9" dur="500" fill="hold"/>
                                        <p:tgtEl>
                                          <p:spTgt spid="6146"/>
                                        </p:tgtEl>
                                        <p:attrNameLst>
                                          <p:attrName>style.rotation</p:attrName>
                                        </p:attrNameLst>
                                      </p:cBhvr>
                                      <p:tavLst>
                                        <p:tav tm="0">
                                          <p:val>
                                            <p:fltVal val="360"/>
                                          </p:val>
                                        </p:tav>
                                        <p:tav tm="100000">
                                          <p:val>
                                            <p:fltVal val="0"/>
                                          </p:val>
                                        </p:tav>
                                      </p:tavLst>
                                    </p:anim>
                                    <p:animEffect transition="in" filter="fade">
                                      <p:cBhvr>
                                        <p:cTn id="10" dur="500"/>
                                        <p:tgtEl>
                                          <p:spTgt spid="614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9" presetClass="entr" presetSubtype="0" decel="100000" fill="hold" grpId="0" nodeType="clickEffect">
                                  <p:stCondLst>
                                    <p:cond delay="0"/>
                                  </p:stCondLst>
                                  <p:iterate type="lt">
                                    <p:tmPct val="10000"/>
                                  </p:iterate>
                                  <p:childTnLst>
                                    <p:set>
                                      <p:cBhvr>
                                        <p:cTn id="14" dur="1" fill="hold">
                                          <p:stCondLst>
                                            <p:cond delay="0"/>
                                          </p:stCondLst>
                                        </p:cTn>
                                        <p:tgtEl>
                                          <p:spTgt spid="6147">
                                            <p:txEl>
                                              <p:pRg st="0" end="0"/>
                                            </p:txEl>
                                          </p:spTgt>
                                        </p:tgtEl>
                                        <p:attrNameLst>
                                          <p:attrName>style.visibility</p:attrName>
                                        </p:attrNameLst>
                                      </p:cBhvr>
                                      <p:to>
                                        <p:strVal val="visible"/>
                                      </p:to>
                                    </p:set>
                                    <p:anim calcmode="lin" valueType="num">
                                      <p:cBhvr>
                                        <p:cTn id="15" dur="500" fill="hold"/>
                                        <p:tgtEl>
                                          <p:spTgt spid="614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6147">
                                            <p:txEl>
                                              <p:pRg st="0" end="0"/>
                                            </p:txEl>
                                          </p:spTgt>
                                        </p:tgtEl>
                                        <p:attrNameLst>
                                          <p:attrName>ppt_h</p:attrName>
                                        </p:attrNameLst>
                                      </p:cBhvr>
                                      <p:tavLst>
                                        <p:tav tm="0">
                                          <p:val>
                                            <p:fltVal val="0"/>
                                          </p:val>
                                        </p:tav>
                                        <p:tav tm="100000">
                                          <p:val>
                                            <p:strVal val="#ppt_h"/>
                                          </p:val>
                                        </p:tav>
                                      </p:tavLst>
                                    </p:anim>
                                    <p:anim calcmode="lin" valueType="num">
                                      <p:cBhvr>
                                        <p:cTn id="17" dur="500" fill="hold"/>
                                        <p:tgtEl>
                                          <p:spTgt spid="6147">
                                            <p:txEl>
                                              <p:pRg st="0" end="0"/>
                                            </p:txEl>
                                          </p:spTgt>
                                        </p:tgtEl>
                                        <p:attrNameLst>
                                          <p:attrName>style.rotation</p:attrName>
                                        </p:attrNameLst>
                                      </p:cBhvr>
                                      <p:tavLst>
                                        <p:tav tm="0">
                                          <p:val>
                                            <p:fltVal val="360"/>
                                          </p:val>
                                        </p:tav>
                                        <p:tav tm="100000">
                                          <p:val>
                                            <p:fltVal val="0"/>
                                          </p:val>
                                        </p:tav>
                                      </p:tavLst>
                                    </p:anim>
                                    <p:animEffect transition="in" filter="fade">
                                      <p:cBhvr>
                                        <p:cTn id="18" dur="500"/>
                                        <p:tgtEl>
                                          <p:spTgt spid="61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P spid="6147"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D3C7593-B9F8-48F7-BE08-172B78F28B14}" type="slidenum">
              <a:rPr lang="en-US" altLang="en-US">
                <a:solidFill>
                  <a:srgbClr val="045C75"/>
                </a:solidFill>
              </a:rPr>
              <a:pPr eaLnBrk="1" hangingPunct="1"/>
              <a:t>20</a:t>
            </a:fld>
            <a:endParaRPr lang="en-US" altLang="en-US">
              <a:solidFill>
                <a:srgbClr val="045C75"/>
              </a:solidFill>
            </a:endParaRPr>
          </a:p>
        </p:txBody>
      </p:sp>
      <p:graphicFrame>
        <p:nvGraphicFramePr>
          <p:cNvPr id="45058" name="Group 2"/>
          <p:cNvGraphicFramePr>
            <a:graphicFrameLocks noGrp="1"/>
          </p:cNvGraphicFramePr>
          <p:nvPr>
            <p:extLst>
              <p:ext uri="{D42A27DB-BD31-4B8C-83A1-F6EECF244321}">
                <p14:modId xmlns:p14="http://schemas.microsoft.com/office/powerpoint/2010/main" val="161077118"/>
              </p:ext>
            </p:extLst>
          </p:nvPr>
        </p:nvGraphicFramePr>
        <p:xfrm>
          <a:off x="1628775" y="874713"/>
          <a:ext cx="8353425" cy="5134202"/>
        </p:xfrm>
        <a:graphic>
          <a:graphicData uri="http://schemas.openxmlformats.org/drawingml/2006/table">
            <a:tbl>
              <a:tblPr/>
              <a:tblGrid>
                <a:gridCol w="2179637">
                  <a:extLst>
                    <a:ext uri="{9D8B030D-6E8A-4147-A177-3AD203B41FA5}">
                      <a16:colId xmlns:a16="http://schemas.microsoft.com/office/drawing/2014/main" val="20000"/>
                    </a:ext>
                  </a:extLst>
                </a:gridCol>
                <a:gridCol w="3314700">
                  <a:extLst>
                    <a:ext uri="{9D8B030D-6E8A-4147-A177-3AD203B41FA5}">
                      <a16:colId xmlns:a16="http://schemas.microsoft.com/office/drawing/2014/main" val="20001"/>
                    </a:ext>
                  </a:extLst>
                </a:gridCol>
                <a:gridCol w="2859088">
                  <a:extLst>
                    <a:ext uri="{9D8B030D-6E8A-4147-A177-3AD203B41FA5}">
                      <a16:colId xmlns:a16="http://schemas.microsoft.com/office/drawing/2014/main" val="20002"/>
                    </a:ext>
                  </a:extLst>
                </a:gridCol>
              </a:tblGrid>
              <a:tr h="39402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1600" b="1" i="0" u="none" strike="noStrike" cap="none" normalizeH="0" baseline="0" dirty="0" smtClean="0">
                          <a:ln>
                            <a:noFill/>
                          </a:ln>
                          <a:solidFill>
                            <a:schemeClr val="tx1"/>
                          </a:solidFill>
                          <a:effectLst/>
                          <a:latin typeface="Arial" charset="0"/>
                          <a:cs typeface="Times New Roman" pitchFamily="18" charset="0"/>
                        </a:rPr>
                        <a:t>Atribut</a:t>
                      </a:r>
                      <a:endParaRPr kumimoji="0" lang="id-ID" sz="2400" b="1" i="0" u="none" strike="noStrike" cap="none" normalizeH="0" baseline="0" dirty="0" smtClean="0">
                        <a:ln>
                          <a:noFill/>
                        </a:ln>
                        <a:solidFill>
                          <a:schemeClr val="tx1"/>
                        </a:solidFill>
                        <a:effectLst/>
                        <a:latin typeface="Arial" charset="0"/>
                      </a:endParaRPr>
                    </a:p>
                  </a:txBody>
                  <a:tcPr horzOverflow="overflow">
                    <a:lnL w="254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254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1600" b="1" i="0" u="none" strike="noStrike" cap="none" normalizeH="0" baseline="0" smtClean="0">
                          <a:ln>
                            <a:noFill/>
                          </a:ln>
                          <a:solidFill>
                            <a:schemeClr val="tx1"/>
                          </a:solidFill>
                          <a:effectLst/>
                          <a:latin typeface="Arial" charset="0"/>
                          <a:cs typeface="Times New Roman" pitchFamily="18" charset="0"/>
                        </a:rPr>
                        <a:t>Softswitch</a:t>
                      </a:r>
                      <a:endParaRPr kumimoji="0" lang="id-ID" sz="2400" b="1" i="0" u="none" strike="noStrike" cap="none" normalizeH="0" baseline="0" smtClean="0">
                        <a:ln>
                          <a:noFill/>
                        </a:ln>
                        <a:solidFill>
                          <a:schemeClr val="tx1"/>
                        </a:solidFill>
                        <a:effectLst/>
                        <a:latin typeface="Arial" charset="0"/>
                      </a:endParaRPr>
                    </a:p>
                  </a:txBody>
                  <a:tcPr horzOverflow="overflow">
                    <a:lnL w="127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254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1600" b="1" i="0" u="none" strike="noStrike" cap="none" normalizeH="0" baseline="0" smtClean="0">
                          <a:ln>
                            <a:noFill/>
                          </a:ln>
                          <a:solidFill>
                            <a:schemeClr val="tx1"/>
                          </a:solidFill>
                          <a:effectLst/>
                          <a:latin typeface="Arial" charset="0"/>
                          <a:cs typeface="Times New Roman" pitchFamily="18" charset="0"/>
                        </a:rPr>
                        <a:t>Circuit Switch</a:t>
                      </a:r>
                      <a:endParaRPr kumimoji="0" lang="id-ID" sz="2400" b="1" i="0" u="none" strike="noStrike" cap="none" normalizeH="0" baseline="0" smtClean="0">
                        <a:ln>
                          <a:noFill/>
                        </a:ln>
                        <a:solidFill>
                          <a:schemeClr val="tx1"/>
                        </a:solidFill>
                        <a:effectLst/>
                        <a:latin typeface="Arial" charset="0"/>
                      </a:endParaRPr>
                    </a:p>
                  </a:txBody>
                  <a:tcPr horzOverflow="overflow">
                    <a:lnL w="12700" cap="flat" cmpd="sng" algn="ctr">
                      <a:solidFill>
                        <a:srgbClr val="003366"/>
                      </a:solidFill>
                      <a:prstDash val="solid"/>
                      <a:round/>
                      <a:headEnd type="none" w="med" len="med"/>
                      <a:tailEnd type="none" w="med" len="med"/>
                    </a:lnL>
                    <a:lnR w="25400" cap="flat" cmpd="sng" algn="ctr">
                      <a:solidFill>
                        <a:srgbClr val="003366"/>
                      </a:solidFill>
                      <a:prstDash val="solid"/>
                      <a:round/>
                      <a:headEnd type="none" w="med" len="med"/>
                      <a:tailEnd type="none" w="med" len="med"/>
                    </a:lnR>
                    <a:lnT w="254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35536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chemeClr val="tx1"/>
                          </a:solidFill>
                          <a:effectLst/>
                          <a:latin typeface="Arial" charset="0"/>
                          <a:cs typeface="Times New Roman" pitchFamily="18" charset="0"/>
                        </a:rPr>
                        <a:t>Metode switching</a:t>
                      </a:r>
                      <a:endParaRPr kumimoji="0" lang="id-ID" sz="2000" b="0" i="0" u="none" strike="noStrike" cap="none" normalizeH="0" baseline="0" dirty="0" smtClean="0">
                        <a:ln>
                          <a:noFill/>
                        </a:ln>
                        <a:solidFill>
                          <a:schemeClr val="tx1"/>
                        </a:solidFill>
                        <a:effectLst/>
                        <a:latin typeface="Arial" charset="0"/>
                      </a:endParaRPr>
                    </a:p>
                  </a:txBody>
                  <a:tcPr horzOverflow="overflow">
                    <a:lnL w="254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chemeClr val="tx1"/>
                          </a:solidFill>
                          <a:effectLst/>
                          <a:latin typeface="Arial" charset="0"/>
                          <a:cs typeface="Times New Roman" pitchFamily="18" charset="0"/>
                        </a:rPr>
                        <a:t>Berbasis software</a:t>
                      </a:r>
                      <a:endParaRPr kumimoji="0" lang="id-ID" sz="20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smtClean="0">
                          <a:ln>
                            <a:noFill/>
                          </a:ln>
                          <a:solidFill>
                            <a:schemeClr val="tx1"/>
                          </a:solidFill>
                          <a:effectLst/>
                          <a:latin typeface="Arial" charset="0"/>
                          <a:cs typeface="Times New Roman" pitchFamily="18" charset="0"/>
                        </a:rPr>
                        <a:t>Berbasis sirkit</a:t>
                      </a:r>
                      <a:endParaRPr kumimoji="0" lang="id-ID" sz="2000" b="0" i="0" u="none" strike="noStrike" cap="none" normalizeH="0" baseline="0" smtClean="0">
                        <a:ln>
                          <a:noFill/>
                        </a:ln>
                        <a:solidFill>
                          <a:schemeClr val="tx1"/>
                        </a:solidFill>
                        <a:effectLst/>
                        <a:latin typeface="Arial" charset="0"/>
                      </a:endParaRPr>
                    </a:p>
                  </a:txBody>
                  <a:tcPr horzOverflow="overflow">
                    <a:lnL w="12700" cap="flat" cmpd="sng" algn="ctr">
                      <a:solidFill>
                        <a:srgbClr val="003366"/>
                      </a:solidFill>
                      <a:prstDash val="solid"/>
                      <a:round/>
                      <a:headEnd type="none" w="med" len="med"/>
                      <a:tailEnd type="none" w="med" len="med"/>
                    </a:lnL>
                    <a:lnR w="254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35536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chemeClr val="tx1"/>
                          </a:solidFill>
                          <a:effectLst/>
                          <a:latin typeface="Arial" charset="0"/>
                          <a:cs typeface="Times New Roman" pitchFamily="18" charset="0"/>
                        </a:rPr>
                        <a:t>Arsitektur</a:t>
                      </a:r>
                      <a:endParaRPr kumimoji="0" lang="id-ID" sz="2000" b="0" i="0" u="none" strike="noStrike" cap="none" normalizeH="0" baseline="0" dirty="0" smtClean="0">
                        <a:ln>
                          <a:noFill/>
                        </a:ln>
                        <a:solidFill>
                          <a:schemeClr val="tx1"/>
                        </a:solidFill>
                        <a:effectLst/>
                        <a:latin typeface="Arial" charset="0"/>
                      </a:endParaRPr>
                    </a:p>
                  </a:txBody>
                  <a:tcPr horzOverflow="overflow">
                    <a:lnL w="254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smtClean="0">
                          <a:ln>
                            <a:noFill/>
                          </a:ln>
                          <a:solidFill>
                            <a:schemeClr val="tx1"/>
                          </a:solidFill>
                          <a:effectLst/>
                          <a:latin typeface="Arial" charset="0"/>
                          <a:cs typeface="Times New Roman" pitchFamily="18" charset="0"/>
                        </a:rPr>
                        <a:t>Modular, standard terbuka</a:t>
                      </a:r>
                      <a:endParaRPr kumimoji="0" lang="id-ID" sz="2000" b="0" i="0" u="none" strike="noStrike" cap="none" normalizeH="0" baseline="0" smtClean="0">
                        <a:ln>
                          <a:noFill/>
                        </a:ln>
                        <a:solidFill>
                          <a:schemeClr val="tx1"/>
                        </a:solidFill>
                        <a:effectLst/>
                        <a:latin typeface="Arial" charset="0"/>
                      </a:endParaRPr>
                    </a:p>
                  </a:txBody>
                  <a:tcPr horzOverflow="overflow">
                    <a:lnL w="127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smtClean="0">
                          <a:ln>
                            <a:noFill/>
                          </a:ln>
                          <a:solidFill>
                            <a:schemeClr val="tx1"/>
                          </a:solidFill>
                          <a:effectLst/>
                          <a:latin typeface="Arial" charset="0"/>
                          <a:cs typeface="Times New Roman" pitchFamily="18" charset="0"/>
                        </a:rPr>
                        <a:t>Proprietary</a:t>
                      </a:r>
                      <a:r>
                        <a:rPr kumimoji="0" lang="en-US" sz="1400" b="0" i="0" u="none" strike="noStrike" cap="none" normalizeH="0" baseline="0" smtClean="0">
                          <a:ln>
                            <a:noFill/>
                          </a:ln>
                          <a:solidFill>
                            <a:schemeClr val="tx1"/>
                          </a:solidFill>
                          <a:effectLst/>
                          <a:latin typeface="Arial" charset="0"/>
                          <a:cs typeface="Times New Roman" pitchFamily="18" charset="0"/>
                        </a:rPr>
                        <a:t>/ kepemilikan</a:t>
                      </a:r>
                      <a:endParaRPr kumimoji="0" lang="id-ID" sz="2000" b="0" i="0" u="none" strike="noStrike" cap="none" normalizeH="0" baseline="0" smtClean="0">
                        <a:ln>
                          <a:noFill/>
                        </a:ln>
                        <a:solidFill>
                          <a:schemeClr val="tx1"/>
                        </a:solidFill>
                        <a:effectLst/>
                        <a:latin typeface="Arial" charset="0"/>
                      </a:endParaRPr>
                    </a:p>
                  </a:txBody>
                  <a:tcPr horzOverflow="overflow">
                    <a:lnL w="12700" cap="flat" cmpd="sng" algn="ctr">
                      <a:solidFill>
                        <a:srgbClr val="003366"/>
                      </a:solidFill>
                      <a:prstDash val="solid"/>
                      <a:round/>
                      <a:headEnd type="none" w="med" len="med"/>
                      <a:tailEnd type="none" w="med" len="med"/>
                    </a:lnL>
                    <a:lnR w="254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74938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chemeClr val="tx1"/>
                          </a:solidFill>
                          <a:effectLst/>
                          <a:latin typeface="Arial" charset="0"/>
                          <a:cs typeface="Times New Roman" pitchFamily="18" charset="0"/>
                        </a:rPr>
                        <a:t>Kemampuan integrasi dengan aplikasi pihak ke-3</a:t>
                      </a:r>
                      <a:endParaRPr kumimoji="0" lang="id-ID" sz="2000" b="0" i="0" u="none" strike="noStrike" cap="none" normalizeH="0" baseline="0" dirty="0" smtClean="0">
                        <a:ln>
                          <a:noFill/>
                        </a:ln>
                        <a:solidFill>
                          <a:schemeClr val="tx1"/>
                        </a:solidFill>
                        <a:effectLst/>
                        <a:latin typeface="Arial" charset="0"/>
                      </a:endParaRPr>
                    </a:p>
                  </a:txBody>
                  <a:tcPr horzOverflow="overflow">
                    <a:lnL w="254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chemeClr val="tx1"/>
                          </a:solidFill>
                          <a:effectLst/>
                          <a:latin typeface="Arial" charset="0"/>
                          <a:cs typeface="Times New Roman" pitchFamily="18" charset="0"/>
                        </a:rPr>
                        <a:t>Mudah</a:t>
                      </a:r>
                      <a:endParaRPr kumimoji="0" lang="id-ID" sz="20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smtClean="0">
                          <a:ln>
                            <a:noFill/>
                          </a:ln>
                          <a:solidFill>
                            <a:schemeClr val="tx1"/>
                          </a:solidFill>
                          <a:effectLst/>
                          <a:latin typeface="Arial" charset="0"/>
                          <a:cs typeface="Times New Roman" pitchFamily="18" charset="0"/>
                        </a:rPr>
                        <a:t>Sulit</a:t>
                      </a:r>
                      <a:endParaRPr kumimoji="0" lang="id-ID" sz="2000" b="0" i="0" u="none" strike="noStrike" cap="none" normalizeH="0" baseline="0" smtClean="0">
                        <a:ln>
                          <a:noFill/>
                        </a:ln>
                        <a:solidFill>
                          <a:schemeClr val="tx1"/>
                        </a:solidFill>
                        <a:effectLst/>
                        <a:latin typeface="Arial" charset="0"/>
                      </a:endParaRPr>
                    </a:p>
                  </a:txBody>
                  <a:tcPr horzOverflow="overflow">
                    <a:lnL w="12700" cap="flat" cmpd="sng" algn="ctr">
                      <a:solidFill>
                        <a:srgbClr val="003366"/>
                      </a:solidFill>
                      <a:prstDash val="solid"/>
                      <a:round/>
                      <a:headEnd type="none" w="med" len="med"/>
                      <a:tailEnd type="none" w="med" len="med"/>
                    </a:lnL>
                    <a:lnR w="254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31224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smtClean="0">
                          <a:ln>
                            <a:noFill/>
                          </a:ln>
                          <a:solidFill>
                            <a:schemeClr val="tx1"/>
                          </a:solidFill>
                          <a:effectLst/>
                          <a:latin typeface="Arial" charset="0"/>
                          <a:cs typeface="Times New Roman" pitchFamily="18" charset="0"/>
                        </a:rPr>
                        <a:t>K</a:t>
                      </a:r>
                      <a:r>
                        <a:rPr kumimoji="0" lang="en-US" sz="1400" b="0" i="0" u="none" strike="noStrike" cap="none" normalizeH="0" baseline="0" smtClean="0">
                          <a:ln>
                            <a:noFill/>
                          </a:ln>
                          <a:solidFill>
                            <a:schemeClr val="tx1"/>
                          </a:solidFill>
                          <a:effectLst/>
                          <a:latin typeface="Arial" charset="0"/>
                          <a:cs typeface="Times New Roman" pitchFamily="18" charset="0"/>
                        </a:rPr>
                        <a:t>u</a:t>
                      </a:r>
                      <a:r>
                        <a:rPr kumimoji="0" lang="id-ID" sz="1400" b="0" i="0" u="none" strike="noStrike" cap="none" normalizeH="0" baseline="0" smtClean="0">
                          <a:ln>
                            <a:noFill/>
                          </a:ln>
                          <a:solidFill>
                            <a:schemeClr val="tx1"/>
                          </a:solidFill>
                          <a:effectLst/>
                          <a:latin typeface="Arial" charset="0"/>
                          <a:cs typeface="Times New Roman" pitchFamily="18" charset="0"/>
                        </a:rPr>
                        <a:t>stamisasi</a:t>
                      </a:r>
                      <a:endParaRPr kumimoji="0" lang="id-ID" sz="2000" b="0" i="0" u="none" strike="noStrike" cap="none" normalizeH="0" baseline="0" smtClean="0">
                        <a:ln>
                          <a:noFill/>
                        </a:ln>
                        <a:solidFill>
                          <a:schemeClr val="tx1"/>
                        </a:solidFill>
                        <a:effectLst/>
                        <a:latin typeface="Arial" charset="0"/>
                      </a:endParaRPr>
                    </a:p>
                  </a:txBody>
                  <a:tcPr horzOverflow="overflow">
                    <a:lnL w="254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chemeClr val="tx1"/>
                          </a:solidFill>
                          <a:effectLst/>
                          <a:latin typeface="Arial" charset="0"/>
                          <a:cs typeface="Times New Roman" pitchFamily="18" charset="0"/>
                        </a:rPr>
                        <a:t>Ya</a:t>
                      </a:r>
                      <a:endParaRPr kumimoji="0" lang="id-ID" sz="20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smtClean="0">
                          <a:ln>
                            <a:noFill/>
                          </a:ln>
                          <a:solidFill>
                            <a:schemeClr val="tx1"/>
                          </a:solidFill>
                          <a:effectLst/>
                          <a:latin typeface="Arial" charset="0"/>
                          <a:cs typeface="Times New Roman" pitchFamily="18" charset="0"/>
                        </a:rPr>
                        <a:t>Sulit</a:t>
                      </a:r>
                      <a:endParaRPr kumimoji="0" lang="id-ID" sz="2000" b="0" i="0" u="none" strike="noStrike" cap="none" normalizeH="0" baseline="0" smtClean="0">
                        <a:ln>
                          <a:noFill/>
                        </a:ln>
                        <a:solidFill>
                          <a:schemeClr val="tx1"/>
                        </a:solidFill>
                        <a:effectLst/>
                        <a:latin typeface="Arial" charset="0"/>
                      </a:endParaRPr>
                    </a:p>
                  </a:txBody>
                  <a:tcPr horzOverflow="overflow">
                    <a:lnL w="12700" cap="flat" cmpd="sng" algn="ctr">
                      <a:solidFill>
                        <a:srgbClr val="003366"/>
                      </a:solidFill>
                      <a:prstDash val="solid"/>
                      <a:round/>
                      <a:headEnd type="none" w="med" len="med"/>
                      <a:tailEnd type="none" w="med" len="med"/>
                    </a:lnL>
                    <a:lnR w="254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75087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smtClean="0">
                          <a:ln>
                            <a:noFill/>
                          </a:ln>
                          <a:solidFill>
                            <a:schemeClr val="tx1"/>
                          </a:solidFill>
                          <a:effectLst/>
                          <a:latin typeface="Arial" charset="0"/>
                          <a:cs typeface="Times New Roman" pitchFamily="18" charset="0"/>
                        </a:rPr>
                        <a:t>Biaya</a:t>
                      </a:r>
                      <a:endParaRPr kumimoji="0" lang="id-ID" sz="2000" b="0" i="0" u="none" strike="noStrike" cap="none" normalizeH="0" baseline="0" smtClean="0">
                        <a:ln>
                          <a:noFill/>
                        </a:ln>
                        <a:solidFill>
                          <a:schemeClr val="tx1"/>
                        </a:solidFill>
                        <a:effectLst/>
                        <a:latin typeface="Arial" charset="0"/>
                      </a:endParaRPr>
                    </a:p>
                  </a:txBody>
                  <a:tcPr horzOverflow="overflow">
                    <a:lnL w="254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chemeClr val="tx1"/>
                          </a:solidFill>
                          <a:effectLst/>
                          <a:latin typeface="Arial" charset="0"/>
                          <a:cs typeface="Times New Roman" pitchFamily="18" charset="0"/>
                        </a:rPr>
                        <a:t>Tidak mahal–40% lebih murah dibandingkan dengan konfigurasi yang sama pada CS</a:t>
                      </a:r>
                      <a:endParaRPr kumimoji="0" lang="id-ID" sz="20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smtClean="0">
                          <a:ln>
                            <a:noFill/>
                          </a:ln>
                          <a:solidFill>
                            <a:schemeClr val="tx1"/>
                          </a:solidFill>
                          <a:effectLst/>
                          <a:latin typeface="Arial" charset="0"/>
                          <a:cs typeface="Times New Roman" pitchFamily="18" charset="0"/>
                        </a:rPr>
                        <a:t>Tinggi</a:t>
                      </a:r>
                      <a:endParaRPr kumimoji="0" lang="id-ID" sz="2000" b="0" i="0" u="none" strike="noStrike" cap="none" normalizeH="0" baseline="0" smtClean="0">
                        <a:ln>
                          <a:noFill/>
                        </a:ln>
                        <a:solidFill>
                          <a:schemeClr val="tx1"/>
                        </a:solidFill>
                        <a:effectLst/>
                        <a:latin typeface="Arial" charset="0"/>
                      </a:endParaRPr>
                    </a:p>
                  </a:txBody>
                  <a:tcPr horzOverflow="overflow">
                    <a:lnL w="12700" cap="flat" cmpd="sng" algn="ctr">
                      <a:solidFill>
                        <a:srgbClr val="003366"/>
                      </a:solidFill>
                      <a:prstDash val="solid"/>
                      <a:round/>
                      <a:headEnd type="none" w="med" len="med"/>
                      <a:tailEnd type="none" w="med" len="med"/>
                    </a:lnL>
                    <a:lnR w="254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53081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smtClean="0">
                          <a:ln>
                            <a:noFill/>
                          </a:ln>
                          <a:solidFill>
                            <a:schemeClr val="tx1"/>
                          </a:solidFill>
                          <a:effectLst/>
                          <a:latin typeface="Arial" charset="0"/>
                          <a:cs typeface="Times New Roman" pitchFamily="18" charset="0"/>
                        </a:rPr>
                        <a:t>Skalabilitas</a:t>
                      </a:r>
                      <a:endParaRPr kumimoji="0" lang="id-ID" sz="2000" b="0" i="0" u="none" strike="noStrike" cap="none" normalizeH="0" baseline="0" smtClean="0">
                        <a:ln>
                          <a:noFill/>
                        </a:ln>
                        <a:solidFill>
                          <a:schemeClr val="tx1"/>
                        </a:solidFill>
                        <a:effectLst/>
                        <a:latin typeface="Arial" charset="0"/>
                      </a:endParaRPr>
                    </a:p>
                  </a:txBody>
                  <a:tcPr horzOverflow="overflow">
                    <a:lnL w="254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chemeClr val="tx1"/>
                          </a:solidFill>
                          <a:effectLst/>
                          <a:latin typeface="Arial" charset="0"/>
                          <a:cs typeface="Times New Roman" pitchFamily="18" charset="0"/>
                        </a:rPr>
                        <a:t>Ratusan hingga jutaan koneksi</a:t>
                      </a:r>
                      <a:endParaRPr kumimoji="0" lang="id-ID" sz="20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smtClean="0">
                          <a:ln>
                            <a:noFill/>
                          </a:ln>
                          <a:solidFill>
                            <a:schemeClr val="tx1"/>
                          </a:solidFill>
                          <a:effectLst/>
                          <a:latin typeface="Arial" charset="0"/>
                          <a:cs typeface="Times New Roman" pitchFamily="18" charset="0"/>
                        </a:rPr>
                        <a:t>Ratusan ribu hingga jutaan koneksi</a:t>
                      </a:r>
                      <a:endParaRPr kumimoji="0" lang="id-ID" sz="2000" b="0" i="0" u="none" strike="noStrike" cap="none" normalizeH="0" baseline="0" smtClean="0">
                        <a:ln>
                          <a:noFill/>
                        </a:ln>
                        <a:solidFill>
                          <a:schemeClr val="tx1"/>
                        </a:solidFill>
                        <a:effectLst/>
                        <a:latin typeface="Arial" charset="0"/>
                      </a:endParaRPr>
                    </a:p>
                  </a:txBody>
                  <a:tcPr horzOverflow="overflow">
                    <a:lnL w="12700" cap="flat" cmpd="sng" algn="ctr">
                      <a:solidFill>
                        <a:srgbClr val="003366"/>
                      </a:solidFill>
                      <a:prstDash val="solid"/>
                      <a:round/>
                      <a:headEnd type="none" w="med" len="med"/>
                      <a:tailEnd type="none" w="med" len="med"/>
                    </a:lnL>
                    <a:lnR w="254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6"/>
                  </a:ext>
                </a:extLst>
              </a:tr>
              <a:tr h="53081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smtClean="0">
                          <a:ln>
                            <a:noFill/>
                          </a:ln>
                          <a:solidFill>
                            <a:schemeClr val="tx1"/>
                          </a:solidFill>
                          <a:effectLst/>
                          <a:latin typeface="Arial" charset="0"/>
                          <a:cs typeface="Times New Roman" pitchFamily="18" charset="0"/>
                        </a:rPr>
                        <a:t>Kompatibilitas level awal</a:t>
                      </a:r>
                      <a:endParaRPr kumimoji="0" lang="id-ID" sz="2000" b="0" i="0" u="none" strike="noStrike" cap="none" normalizeH="0" baseline="0" smtClean="0">
                        <a:ln>
                          <a:noFill/>
                        </a:ln>
                        <a:solidFill>
                          <a:schemeClr val="tx1"/>
                        </a:solidFill>
                        <a:effectLst/>
                        <a:latin typeface="Arial" charset="0"/>
                      </a:endParaRPr>
                    </a:p>
                  </a:txBody>
                  <a:tcPr horzOverflow="overflow">
                    <a:lnL w="254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chemeClr val="tx1"/>
                          </a:solidFill>
                          <a:effectLst/>
                          <a:latin typeface="Arial" charset="0"/>
                          <a:cs typeface="Times New Roman" pitchFamily="18" charset="0"/>
                        </a:rPr>
                        <a:t>Ya, dapat dibangun switch kecil untuk beberapa ratus users.</a:t>
                      </a:r>
                      <a:endParaRPr kumimoji="0" lang="id-ID" sz="20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chemeClr val="tx1"/>
                          </a:solidFill>
                          <a:effectLst/>
                          <a:latin typeface="Arial" charset="0"/>
                          <a:cs typeface="Times New Roman" pitchFamily="18" charset="0"/>
                        </a:rPr>
                        <a:t>Untuk mulai membangun harus dalam Jumlah besar</a:t>
                      </a:r>
                      <a:endParaRPr kumimoji="0" lang="id-ID" sz="20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3366"/>
                      </a:solidFill>
                      <a:prstDash val="solid"/>
                      <a:round/>
                      <a:headEnd type="none" w="med" len="med"/>
                      <a:tailEnd type="none" w="med" len="med"/>
                    </a:lnL>
                    <a:lnR w="254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7"/>
                  </a:ext>
                </a:extLst>
              </a:tr>
              <a:tr h="31224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smtClean="0">
                          <a:ln>
                            <a:noFill/>
                          </a:ln>
                          <a:solidFill>
                            <a:schemeClr val="tx1"/>
                          </a:solidFill>
                          <a:effectLst/>
                          <a:latin typeface="Arial" charset="0"/>
                          <a:cs typeface="Times New Roman" pitchFamily="18" charset="0"/>
                        </a:rPr>
                        <a:t>Kapabilitas multimedia</a:t>
                      </a:r>
                      <a:endParaRPr kumimoji="0" lang="id-ID" sz="2000" b="0" i="0" u="none" strike="noStrike" cap="none" normalizeH="0" baseline="0" smtClean="0">
                        <a:ln>
                          <a:noFill/>
                        </a:ln>
                        <a:solidFill>
                          <a:schemeClr val="tx1"/>
                        </a:solidFill>
                        <a:effectLst/>
                        <a:latin typeface="Arial" charset="0"/>
                      </a:endParaRPr>
                    </a:p>
                  </a:txBody>
                  <a:tcPr horzOverflow="overflow">
                    <a:lnL w="254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smtClean="0">
                          <a:ln>
                            <a:noFill/>
                          </a:ln>
                          <a:solidFill>
                            <a:schemeClr val="tx1"/>
                          </a:solidFill>
                          <a:effectLst/>
                          <a:latin typeface="Arial" charset="0"/>
                          <a:cs typeface="Times New Roman" pitchFamily="18" charset="0"/>
                        </a:rPr>
                        <a:t>Ekstensif</a:t>
                      </a:r>
                      <a:r>
                        <a:rPr kumimoji="0" lang="en-US" sz="1400" b="0" i="0" u="none" strike="noStrike" cap="none" normalizeH="0" baseline="0" smtClean="0">
                          <a:ln>
                            <a:noFill/>
                          </a:ln>
                          <a:solidFill>
                            <a:schemeClr val="tx1"/>
                          </a:solidFill>
                          <a:effectLst/>
                          <a:latin typeface="Arial" charset="0"/>
                          <a:cs typeface="Times New Roman" pitchFamily="18" charset="0"/>
                        </a:rPr>
                        <a:t>/ luas</a:t>
                      </a:r>
                      <a:endParaRPr kumimoji="0" lang="id-ID" sz="2000" b="0" i="0" u="none" strike="noStrike" cap="none" normalizeH="0" baseline="0" smtClean="0">
                        <a:ln>
                          <a:noFill/>
                        </a:ln>
                        <a:solidFill>
                          <a:schemeClr val="tx1"/>
                        </a:solidFill>
                        <a:effectLst/>
                        <a:latin typeface="Arial" charset="0"/>
                      </a:endParaRPr>
                    </a:p>
                  </a:txBody>
                  <a:tcPr horzOverflow="overflow">
                    <a:lnL w="127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chemeClr val="tx1"/>
                          </a:solidFill>
                          <a:effectLst/>
                          <a:latin typeface="Arial" charset="0"/>
                          <a:cs typeface="Times New Roman" pitchFamily="18" charset="0"/>
                        </a:rPr>
                        <a:t>Sangat terbatas</a:t>
                      </a:r>
                      <a:endParaRPr kumimoji="0" lang="id-ID" sz="20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3366"/>
                      </a:solidFill>
                      <a:prstDash val="solid"/>
                      <a:round/>
                      <a:headEnd type="none" w="med" len="med"/>
                      <a:tailEnd type="none" w="med" len="med"/>
                    </a:lnL>
                    <a:lnR w="254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8"/>
                  </a:ext>
                </a:extLst>
              </a:tr>
              <a:tr h="31224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smtClean="0">
                          <a:ln>
                            <a:noFill/>
                          </a:ln>
                          <a:solidFill>
                            <a:schemeClr val="tx1"/>
                          </a:solidFill>
                          <a:effectLst/>
                          <a:latin typeface="Arial" charset="0"/>
                          <a:cs typeface="Times New Roman" pitchFamily="18" charset="0"/>
                        </a:rPr>
                        <a:t>Video Conference</a:t>
                      </a:r>
                      <a:endParaRPr kumimoji="0" lang="id-ID" sz="2000" b="0" i="0" u="none" strike="noStrike" cap="none" normalizeH="0" baseline="0" smtClean="0">
                        <a:ln>
                          <a:noFill/>
                        </a:ln>
                        <a:solidFill>
                          <a:schemeClr val="tx1"/>
                        </a:solidFill>
                        <a:effectLst/>
                        <a:latin typeface="Arial" charset="0"/>
                      </a:endParaRPr>
                    </a:p>
                  </a:txBody>
                  <a:tcPr horzOverflow="overflow">
                    <a:lnL w="254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smtClean="0">
                          <a:ln>
                            <a:noFill/>
                          </a:ln>
                          <a:solidFill>
                            <a:schemeClr val="tx1"/>
                          </a:solidFill>
                          <a:effectLst/>
                          <a:latin typeface="Arial" charset="0"/>
                          <a:cs typeface="Times New Roman" pitchFamily="18" charset="0"/>
                        </a:rPr>
                        <a:t>Kualitas lebih baik</a:t>
                      </a:r>
                      <a:endParaRPr kumimoji="0" lang="id-ID" sz="2000" b="0" i="0" u="none" strike="noStrike" cap="none" normalizeH="0" baseline="0" smtClean="0">
                        <a:ln>
                          <a:noFill/>
                        </a:ln>
                        <a:solidFill>
                          <a:schemeClr val="tx1"/>
                        </a:solidFill>
                        <a:effectLst/>
                        <a:latin typeface="Arial" charset="0"/>
                      </a:endParaRPr>
                    </a:p>
                  </a:txBody>
                  <a:tcPr horzOverflow="overflow">
                    <a:lnL w="127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chemeClr val="tx1"/>
                          </a:solidFill>
                          <a:effectLst/>
                          <a:latin typeface="Arial" charset="0"/>
                          <a:cs typeface="Times New Roman" pitchFamily="18" charset="0"/>
                        </a:rPr>
                        <a:t>Ya</a:t>
                      </a:r>
                      <a:endParaRPr kumimoji="0" lang="id-ID" sz="20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3366"/>
                      </a:solidFill>
                      <a:prstDash val="solid"/>
                      <a:round/>
                      <a:headEnd type="none" w="med" len="med"/>
                      <a:tailEnd type="none" w="med" len="med"/>
                    </a:lnL>
                    <a:lnR w="254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9"/>
                  </a:ext>
                </a:extLst>
              </a:tr>
              <a:tr h="53081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smtClean="0">
                          <a:ln>
                            <a:noFill/>
                          </a:ln>
                          <a:solidFill>
                            <a:schemeClr val="tx1"/>
                          </a:solidFill>
                          <a:effectLst/>
                          <a:latin typeface="Arial" charset="0"/>
                          <a:cs typeface="Times New Roman" pitchFamily="18" charset="0"/>
                        </a:rPr>
                        <a:t>Trafik yang dapat dilayani</a:t>
                      </a:r>
                      <a:endParaRPr kumimoji="0" lang="id-ID" sz="2000" b="0" i="0" u="none" strike="noStrike" cap="none" normalizeH="0" baseline="0" smtClean="0">
                        <a:ln>
                          <a:noFill/>
                        </a:ln>
                        <a:solidFill>
                          <a:schemeClr val="tx1"/>
                        </a:solidFill>
                        <a:effectLst/>
                        <a:latin typeface="Arial" charset="0"/>
                      </a:endParaRPr>
                    </a:p>
                  </a:txBody>
                  <a:tcPr horzOverflow="overflow">
                    <a:lnL w="254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smtClean="0">
                          <a:ln>
                            <a:noFill/>
                          </a:ln>
                          <a:solidFill>
                            <a:schemeClr val="tx1"/>
                          </a:solidFill>
                          <a:effectLst/>
                          <a:latin typeface="Arial" charset="0"/>
                          <a:cs typeface="Times New Roman" pitchFamily="18" charset="0"/>
                        </a:rPr>
                        <a:t>Voice, data, video, fax</a:t>
                      </a:r>
                      <a:endParaRPr kumimoji="0" lang="id-ID" sz="2000" b="0" i="0" u="none" strike="noStrike" cap="none" normalizeH="0" baseline="0" smtClean="0">
                        <a:ln>
                          <a:noFill/>
                        </a:ln>
                        <a:solidFill>
                          <a:schemeClr val="tx1"/>
                        </a:solidFill>
                        <a:effectLst/>
                        <a:latin typeface="Arial" charset="0"/>
                      </a:endParaRPr>
                    </a:p>
                  </a:txBody>
                  <a:tcPr horzOverflow="overflow">
                    <a:lnL w="12700" cap="flat" cmpd="sng" algn="ctr">
                      <a:solidFill>
                        <a:srgbClr val="003366"/>
                      </a:solidFill>
                      <a:prstDash val="solid"/>
                      <a:round/>
                      <a:headEnd type="none" w="med" len="med"/>
                      <a:tailEnd type="none" w="med" len="med"/>
                    </a:lnL>
                    <a:lnR w="127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sz="1400" b="0" i="0" u="none" strike="noStrike" cap="none" normalizeH="0" baseline="0" dirty="0" smtClean="0">
                          <a:ln>
                            <a:noFill/>
                          </a:ln>
                          <a:solidFill>
                            <a:schemeClr val="tx1"/>
                          </a:solidFill>
                          <a:effectLst/>
                          <a:latin typeface="Arial" charset="0"/>
                          <a:cs typeface="Times New Roman" pitchFamily="18" charset="0"/>
                        </a:rPr>
                        <a:t>Umumnya suara, kapasitas terbatas</a:t>
                      </a:r>
                      <a:endParaRPr kumimoji="0" lang="id-ID" sz="20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3366"/>
                      </a:solidFill>
                      <a:prstDash val="solid"/>
                      <a:round/>
                      <a:headEnd type="none" w="med" len="med"/>
                      <a:tailEnd type="none" w="med" len="med"/>
                    </a:lnL>
                    <a:lnR w="25400" cap="flat" cmpd="sng" algn="ctr">
                      <a:solidFill>
                        <a:srgbClr val="003366"/>
                      </a:solidFill>
                      <a:prstDash val="solid"/>
                      <a:round/>
                      <a:headEnd type="none" w="med" len="med"/>
                      <a:tailEnd type="none" w="med" len="med"/>
                    </a:lnR>
                    <a:lnT w="12700" cap="flat" cmpd="sng" algn="ctr">
                      <a:solidFill>
                        <a:srgbClr val="003366"/>
                      </a:solidFill>
                      <a:prstDash val="solid"/>
                      <a:round/>
                      <a:headEnd type="none" w="med" len="med"/>
                      <a:tailEnd type="none" w="med" len="med"/>
                    </a:lnT>
                    <a:lnB w="12700" cap="flat" cmpd="sng" algn="ctr">
                      <a:solidFill>
                        <a:srgbClr val="003366"/>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551033422"/>
      </p:ext>
    </p:extLst>
  </p:cSld>
  <p:clrMapOvr>
    <a:masterClrMapping/>
  </p:clrMapOvr>
  <p:transition>
    <p:strips dir="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981200" y="381000"/>
            <a:ext cx="8229600" cy="1143000"/>
          </a:xfrm>
        </p:spPr>
        <p:txBody>
          <a:bodyPr/>
          <a:lstStyle/>
          <a:p>
            <a:pPr eaLnBrk="1" hangingPunct="1"/>
            <a:r>
              <a:rPr lang="en-US" altLang="id-ID" smtClean="0"/>
              <a:t>Architecture Softswitch</a:t>
            </a:r>
          </a:p>
        </p:txBody>
      </p:sp>
      <p:pic>
        <p:nvPicPr>
          <p:cNvPr id="2765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79651" y="1557339"/>
            <a:ext cx="7777163" cy="4683125"/>
          </a:xfrm>
        </p:spPr>
      </p:pic>
      <p:sp>
        <p:nvSpPr>
          <p:cNvPr id="25602"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386E6B9-ED46-41C5-96A6-3181A15D89A7}" type="slidenum">
              <a:rPr lang="en-US" altLang="en-US">
                <a:solidFill>
                  <a:srgbClr val="045C75"/>
                </a:solidFill>
              </a:rPr>
              <a:pPr eaLnBrk="1" hangingPunct="1"/>
              <a:t>21</a:t>
            </a:fld>
            <a:endParaRPr lang="en-US" altLang="en-US">
              <a:solidFill>
                <a:srgbClr val="045C75"/>
              </a:solidFill>
            </a:endParaRPr>
          </a:p>
        </p:txBody>
      </p:sp>
    </p:spTree>
    <p:extLst>
      <p:ext uri="{BB962C8B-B14F-4D97-AF65-F5344CB8AC3E}">
        <p14:creationId xmlns:p14="http://schemas.microsoft.com/office/powerpoint/2010/main" val="2432180834"/>
      </p:ext>
    </p:extLst>
  </p:cSld>
  <p:clrMapOvr>
    <a:masterClrMapping/>
  </p:clrMapOvr>
  <p:transition>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fade">
                                      <p:cBhvr>
                                        <p:cTn id="7" dur="800" decel="100000"/>
                                        <p:tgtEl>
                                          <p:spTgt spid="47106"/>
                                        </p:tgtEl>
                                      </p:cBhvr>
                                    </p:animEffect>
                                    <p:anim calcmode="lin" valueType="num">
                                      <p:cBhvr>
                                        <p:cTn id="8" dur="800" decel="100000" fill="hold"/>
                                        <p:tgtEl>
                                          <p:spTgt spid="47106"/>
                                        </p:tgtEl>
                                        <p:attrNameLst>
                                          <p:attrName>style.rotation</p:attrName>
                                        </p:attrNameLst>
                                      </p:cBhvr>
                                      <p:tavLst>
                                        <p:tav tm="0">
                                          <p:val>
                                            <p:fltVal val="-90"/>
                                          </p:val>
                                        </p:tav>
                                        <p:tav tm="100000">
                                          <p:val>
                                            <p:fltVal val="0"/>
                                          </p:val>
                                        </p:tav>
                                      </p:tavLst>
                                    </p:anim>
                                    <p:anim calcmode="lin" valueType="num">
                                      <p:cBhvr>
                                        <p:cTn id="9" dur="800" decel="100000" fill="hold"/>
                                        <p:tgtEl>
                                          <p:spTgt spid="47106"/>
                                        </p:tgtEl>
                                        <p:attrNameLst>
                                          <p:attrName>ppt_x</p:attrName>
                                        </p:attrNameLst>
                                      </p:cBhvr>
                                      <p:tavLst>
                                        <p:tav tm="0">
                                          <p:val>
                                            <p:strVal val="#ppt_x+0.4"/>
                                          </p:val>
                                        </p:tav>
                                        <p:tav tm="100000">
                                          <p:val>
                                            <p:strVal val="#ppt_x-0.05"/>
                                          </p:val>
                                        </p:tav>
                                      </p:tavLst>
                                    </p:anim>
                                    <p:anim calcmode="lin" valueType="num">
                                      <p:cBhvr>
                                        <p:cTn id="10" dur="800" decel="100000" fill="hold"/>
                                        <p:tgtEl>
                                          <p:spTgt spid="4710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710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710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702C823-C093-4F11-AE97-15ACA8A847FF}" type="slidenum">
              <a:rPr lang="en-US" altLang="en-US">
                <a:solidFill>
                  <a:srgbClr val="045C75"/>
                </a:solidFill>
              </a:rPr>
              <a:pPr eaLnBrk="1" hangingPunct="1"/>
              <a:t>22</a:t>
            </a:fld>
            <a:endParaRPr lang="en-US" altLang="en-US">
              <a:solidFill>
                <a:srgbClr val="045C75"/>
              </a:solidFill>
            </a:endParaRPr>
          </a:p>
        </p:txBody>
      </p:sp>
      <p:pic>
        <p:nvPicPr>
          <p:cNvPr id="286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1045029"/>
            <a:ext cx="8280400" cy="4885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3611832"/>
      </p:ext>
    </p:extLst>
  </p:cSld>
  <p:clrMapOvr>
    <a:masterClrMapping/>
  </p:clrMapOvr>
  <p:transition>
    <p:split orient="vert" dir="in"/>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normAutofit fontScale="90000"/>
          </a:bodyPr>
          <a:lstStyle/>
          <a:p>
            <a:pPr fontAlgn="auto">
              <a:spcAft>
                <a:spcPts val="0"/>
              </a:spcAft>
              <a:defRPr/>
            </a:pPr>
            <a:r>
              <a:rPr lang="en-US" smtClean="0"/>
              <a:t>Manfaat Implementasi Softswith</a:t>
            </a:r>
          </a:p>
        </p:txBody>
      </p:sp>
      <p:sp>
        <p:nvSpPr>
          <p:cNvPr id="55299" name="Rectangle 3"/>
          <p:cNvSpPr>
            <a:spLocks noGrp="1" noChangeArrowheads="1"/>
          </p:cNvSpPr>
          <p:nvPr>
            <p:ph idx="1"/>
          </p:nvPr>
        </p:nvSpPr>
        <p:spPr/>
        <p:txBody>
          <a:bodyPr/>
          <a:lstStyle/>
          <a:p>
            <a:pPr algn="just" eaLnBrk="1" hangingPunct="1">
              <a:lnSpc>
                <a:spcPct val="90000"/>
              </a:lnSpc>
            </a:pPr>
            <a:r>
              <a:rPr lang="id-ID" altLang="id-ID" b="1" smtClean="0"/>
              <a:t>Mengurangi biaya</a:t>
            </a:r>
          </a:p>
          <a:p>
            <a:pPr lvl="1" algn="just" eaLnBrk="1" hangingPunct="1">
              <a:lnSpc>
                <a:spcPct val="90000"/>
              </a:lnSpc>
            </a:pPr>
            <a:r>
              <a:rPr lang="id-ID" altLang="id-ID" sz="2200"/>
              <a:t>Manajemen jaringan lebih efisien </a:t>
            </a:r>
          </a:p>
          <a:p>
            <a:pPr lvl="1" algn="just" eaLnBrk="1" hangingPunct="1">
              <a:lnSpc>
                <a:spcPct val="90000"/>
              </a:lnSpc>
            </a:pPr>
            <a:r>
              <a:rPr lang="id-ID" altLang="id-ID" sz="2200"/>
              <a:t>Biaya pengembangan layanan lebih rendah </a:t>
            </a:r>
          </a:p>
          <a:p>
            <a:pPr lvl="1" algn="just" eaLnBrk="1" hangingPunct="1">
              <a:lnSpc>
                <a:spcPct val="90000"/>
              </a:lnSpc>
            </a:pPr>
            <a:r>
              <a:rPr lang="id-ID" altLang="id-ID" sz="2200"/>
              <a:t>Meningkatkan kapasitas jaringan eksisting dengan ‘offloading’ data ke jaringan IP. </a:t>
            </a:r>
          </a:p>
          <a:p>
            <a:pPr algn="just" eaLnBrk="1" hangingPunct="1">
              <a:lnSpc>
                <a:spcPct val="90000"/>
              </a:lnSpc>
            </a:pPr>
            <a:r>
              <a:rPr lang="id-ID" altLang="id-ID" b="1" smtClean="0"/>
              <a:t>Memperbaiki Penyediaan Layanan</a:t>
            </a:r>
          </a:p>
          <a:p>
            <a:pPr lvl="1" algn="just" eaLnBrk="1" hangingPunct="1">
              <a:lnSpc>
                <a:spcPct val="90000"/>
              </a:lnSpc>
            </a:pPr>
            <a:r>
              <a:rPr lang="id-ID" altLang="id-ID" sz="2200"/>
              <a:t>Menyediakan layanan yang konvergen hingga dapat menawarkan value-added </a:t>
            </a:r>
          </a:p>
          <a:p>
            <a:pPr lvl="1" algn="just" eaLnBrk="1" hangingPunct="1">
              <a:lnSpc>
                <a:spcPct val="90000"/>
              </a:lnSpc>
            </a:pPr>
            <a:r>
              <a:rPr lang="id-ID" altLang="id-ID" sz="2200"/>
              <a:t>Menggelar layanan lebih cepat </a:t>
            </a:r>
          </a:p>
          <a:p>
            <a:pPr lvl="1" algn="just" eaLnBrk="1" hangingPunct="1">
              <a:lnSpc>
                <a:spcPct val="90000"/>
              </a:lnSpc>
            </a:pPr>
            <a:r>
              <a:rPr lang="id-ID" altLang="id-ID" sz="2200"/>
              <a:t>Menyediakan kemampuan untuk end-user dapat memelihara layanan yang diperlukannya. </a:t>
            </a:r>
          </a:p>
          <a:p>
            <a:pPr eaLnBrk="1" hangingPunct="1">
              <a:lnSpc>
                <a:spcPct val="90000"/>
              </a:lnSpc>
            </a:pPr>
            <a:endParaRPr lang="en-US" altLang="id-ID" smtClean="0"/>
          </a:p>
        </p:txBody>
      </p:sp>
      <p:sp>
        <p:nvSpPr>
          <p:cNvPr id="28674"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432DCB2-362C-41A4-B7C9-35014006CD90}" type="slidenum">
              <a:rPr lang="en-US" altLang="en-US">
                <a:solidFill>
                  <a:srgbClr val="045C75"/>
                </a:solidFill>
              </a:rPr>
              <a:pPr eaLnBrk="1" hangingPunct="1"/>
              <a:t>23</a:t>
            </a:fld>
            <a:endParaRPr lang="en-US" altLang="en-US">
              <a:solidFill>
                <a:srgbClr val="045C75"/>
              </a:solidFill>
            </a:endParaRPr>
          </a:p>
        </p:txBody>
      </p:sp>
    </p:spTree>
    <p:extLst>
      <p:ext uri="{BB962C8B-B14F-4D97-AF65-F5344CB8AC3E}">
        <p14:creationId xmlns:p14="http://schemas.microsoft.com/office/powerpoint/2010/main" val="40379085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55298"/>
                                        </p:tgtEl>
                                        <p:attrNameLst>
                                          <p:attrName>style.visibility</p:attrName>
                                        </p:attrNameLst>
                                      </p:cBhvr>
                                      <p:to>
                                        <p:strVal val="visible"/>
                                      </p:to>
                                    </p:set>
                                    <p:anim calcmode="lin" valueType="num">
                                      <p:cBhvr>
                                        <p:cTn id="7" dur="500" fill="hold"/>
                                        <p:tgtEl>
                                          <p:spTgt spid="55298"/>
                                        </p:tgtEl>
                                        <p:attrNameLst>
                                          <p:attrName>ppt_w</p:attrName>
                                        </p:attrNameLst>
                                      </p:cBhvr>
                                      <p:tavLst>
                                        <p:tav tm="0">
                                          <p:val>
                                            <p:fltVal val="0"/>
                                          </p:val>
                                        </p:tav>
                                        <p:tav tm="100000">
                                          <p:val>
                                            <p:strVal val="#ppt_w"/>
                                          </p:val>
                                        </p:tav>
                                      </p:tavLst>
                                    </p:anim>
                                    <p:anim calcmode="lin" valueType="num">
                                      <p:cBhvr>
                                        <p:cTn id="8" dur="500" fill="hold"/>
                                        <p:tgtEl>
                                          <p:spTgt spid="55298"/>
                                        </p:tgtEl>
                                        <p:attrNameLst>
                                          <p:attrName>ppt_h</p:attrName>
                                        </p:attrNameLst>
                                      </p:cBhvr>
                                      <p:tavLst>
                                        <p:tav tm="0">
                                          <p:val>
                                            <p:fltVal val="0"/>
                                          </p:val>
                                        </p:tav>
                                        <p:tav tm="100000">
                                          <p:val>
                                            <p:strVal val="#ppt_h"/>
                                          </p:val>
                                        </p:tav>
                                      </p:tavLst>
                                    </p:anim>
                                    <p:anim calcmode="lin" valueType="num">
                                      <p:cBhvr>
                                        <p:cTn id="9" dur="500" fill="hold"/>
                                        <p:tgtEl>
                                          <p:spTgt spid="55298"/>
                                        </p:tgtEl>
                                        <p:attrNameLst>
                                          <p:attrName>style.rotation</p:attrName>
                                        </p:attrNameLst>
                                      </p:cBhvr>
                                      <p:tavLst>
                                        <p:tav tm="0">
                                          <p:val>
                                            <p:fltVal val="360"/>
                                          </p:val>
                                        </p:tav>
                                        <p:tav tm="100000">
                                          <p:val>
                                            <p:fltVal val="0"/>
                                          </p:val>
                                        </p:tav>
                                      </p:tavLst>
                                    </p:anim>
                                    <p:animEffect transition="in" filter="fade">
                                      <p:cBhvr>
                                        <p:cTn id="10" dur="500"/>
                                        <p:tgtEl>
                                          <p:spTgt spid="5529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9" presetClass="entr" presetSubtype="0" decel="100000" fill="hold" grpId="0" nodeType="clickEffect">
                                  <p:stCondLst>
                                    <p:cond delay="0"/>
                                  </p:stCondLst>
                                  <p:iterate type="lt">
                                    <p:tmPct val="10000"/>
                                  </p:iterate>
                                  <p:childTnLst>
                                    <p:set>
                                      <p:cBhvr>
                                        <p:cTn id="14" dur="1" fill="hold">
                                          <p:stCondLst>
                                            <p:cond delay="0"/>
                                          </p:stCondLst>
                                        </p:cTn>
                                        <p:tgtEl>
                                          <p:spTgt spid="55299">
                                            <p:txEl>
                                              <p:pRg st="0" end="0"/>
                                            </p:txEl>
                                          </p:spTgt>
                                        </p:tgtEl>
                                        <p:attrNameLst>
                                          <p:attrName>style.visibility</p:attrName>
                                        </p:attrNameLst>
                                      </p:cBhvr>
                                      <p:to>
                                        <p:strVal val="visible"/>
                                      </p:to>
                                    </p:set>
                                    <p:anim calcmode="lin" valueType="num">
                                      <p:cBhvr>
                                        <p:cTn id="15" dur="500" fill="hold"/>
                                        <p:tgtEl>
                                          <p:spTgt spid="55299">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55299">
                                            <p:txEl>
                                              <p:pRg st="0" end="0"/>
                                            </p:txEl>
                                          </p:spTgt>
                                        </p:tgtEl>
                                        <p:attrNameLst>
                                          <p:attrName>ppt_h</p:attrName>
                                        </p:attrNameLst>
                                      </p:cBhvr>
                                      <p:tavLst>
                                        <p:tav tm="0">
                                          <p:val>
                                            <p:fltVal val="0"/>
                                          </p:val>
                                        </p:tav>
                                        <p:tav tm="100000">
                                          <p:val>
                                            <p:strVal val="#ppt_h"/>
                                          </p:val>
                                        </p:tav>
                                      </p:tavLst>
                                    </p:anim>
                                    <p:anim calcmode="lin" valueType="num">
                                      <p:cBhvr>
                                        <p:cTn id="17" dur="500" fill="hold"/>
                                        <p:tgtEl>
                                          <p:spTgt spid="55299">
                                            <p:txEl>
                                              <p:pRg st="0" end="0"/>
                                            </p:txEl>
                                          </p:spTgt>
                                        </p:tgtEl>
                                        <p:attrNameLst>
                                          <p:attrName>style.rotation</p:attrName>
                                        </p:attrNameLst>
                                      </p:cBhvr>
                                      <p:tavLst>
                                        <p:tav tm="0">
                                          <p:val>
                                            <p:fltVal val="360"/>
                                          </p:val>
                                        </p:tav>
                                        <p:tav tm="100000">
                                          <p:val>
                                            <p:fltVal val="0"/>
                                          </p:val>
                                        </p:tav>
                                      </p:tavLst>
                                    </p:anim>
                                    <p:animEffect transition="in" filter="fade">
                                      <p:cBhvr>
                                        <p:cTn id="18" dur="500"/>
                                        <p:tgtEl>
                                          <p:spTgt spid="55299">
                                            <p:txEl>
                                              <p:pRg st="0" end="0"/>
                                            </p:txEl>
                                          </p:spTgt>
                                        </p:tgtEl>
                                      </p:cBhvr>
                                    </p:animEffect>
                                  </p:childTnLst>
                                </p:cTn>
                              </p:par>
                              <p:par>
                                <p:cTn id="19" presetID="49" presetClass="entr" presetSubtype="0" decel="100000" fill="hold" grpId="0" nodeType="withEffect">
                                  <p:stCondLst>
                                    <p:cond delay="0"/>
                                  </p:stCondLst>
                                  <p:iterate type="lt">
                                    <p:tmPct val="10000"/>
                                  </p:iterate>
                                  <p:childTnLst>
                                    <p:set>
                                      <p:cBhvr>
                                        <p:cTn id="20" dur="1" fill="hold">
                                          <p:stCondLst>
                                            <p:cond delay="0"/>
                                          </p:stCondLst>
                                        </p:cTn>
                                        <p:tgtEl>
                                          <p:spTgt spid="55299">
                                            <p:txEl>
                                              <p:pRg st="1" end="1"/>
                                            </p:txEl>
                                          </p:spTgt>
                                        </p:tgtEl>
                                        <p:attrNameLst>
                                          <p:attrName>style.visibility</p:attrName>
                                        </p:attrNameLst>
                                      </p:cBhvr>
                                      <p:to>
                                        <p:strVal val="visible"/>
                                      </p:to>
                                    </p:set>
                                    <p:anim calcmode="lin" valueType="num">
                                      <p:cBhvr>
                                        <p:cTn id="21" dur="500" fill="hold"/>
                                        <p:tgtEl>
                                          <p:spTgt spid="55299">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55299">
                                            <p:txEl>
                                              <p:pRg st="1" end="1"/>
                                            </p:txEl>
                                          </p:spTgt>
                                        </p:tgtEl>
                                        <p:attrNameLst>
                                          <p:attrName>ppt_h</p:attrName>
                                        </p:attrNameLst>
                                      </p:cBhvr>
                                      <p:tavLst>
                                        <p:tav tm="0">
                                          <p:val>
                                            <p:fltVal val="0"/>
                                          </p:val>
                                        </p:tav>
                                        <p:tav tm="100000">
                                          <p:val>
                                            <p:strVal val="#ppt_h"/>
                                          </p:val>
                                        </p:tav>
                                      </p:tavLst>
                                    </p:anim>
                                    <p:anim calcmode="lin" valueType="num">
                                      <p:cBhvr>
                                        <p:cTn id="23" dur="500" fill="hold"/>
                                        <p:tgtEl>
                                          <p:spTgt spid="55299">
                                            <p:txEl>
                                              <p:pRg st="1" end="1"/>
                                            </p:txEl>
                                          </p:spTgt>
                                        </p:tgtEl>
                                        <p:attrNameLst>
                                          <p:attrName>style.rotation</p:attrName>
                                        </p:attrNameLst>
                                      </p:cBhvr>
                                      <p:tavLst>
                                        <p:tav tm="0">
                                          <p:val>
                                            <p:fltVal val="360"/>
                                          </p:val>
                                        </p:tav>
                                        <p:tav tm="100000">
                                          <p:val>
                                            <p:fltVal val="0"/>
                                          </p:val>
                                        </p:tav>
                                      </p:tavLst>
                                    </p:anim>
                                    <p:animEffect transition="in" filter="fade">
                                      <p:cBhvr>
                                        <p:cTn id="24" dur="500"/>
                                        <p:tgtEl>
                                          <p:spTgt spid="55299">
                                            <p:txEl>
                                              <p:pRg st="1" end="1"/>
                                            </p:txEl>
                                          </p:spTgt>
                                        </p:tgtEl>
                                      </p:cBhvr>
                                    </p:animEffect>
                                  </p:childTnLst>
                                </p:cTn>
                              </p:par>
                              <p:par>
                                <p:cTn id="25" presetID="49" presetClass="entr" presetSubtype="0" decel="100000" fill="hold" grpId="0" nodeType="withEffect">
                                  <p:stCondLst>
                                    <p:cond delay="0"/>
                                  </p:stCondLst>
                                  <p:iterate type="lt">
                                    <p:tmPct val="10000"/>
                                  </p:iterate>
                                  <p:childTnLst>
                                    <p:set>
                                      <p:cBhvr>
                                        <p:cTn id="26" dur="1" fill="hold">
                                          <p:stCondLst>
                                            <p:cond delay="0"/>
                                          </p:stCondLst>
                                        </p:cTn>
                                        <p:tgtEl>
                                          <p:spTgt spid="55299">
                                            <p:txEl>
                                              <p:pRg st="2" end="2"/>
                                            </p:txEl>
                                          </p:spTgt>
                                        </p:tgtEl>
                                        <p:attrNameLst>
                                          <p:attrName>style.visibility</p:attrName>
                                        </p:attrNameLst>
                                      </p:cBhvr>
                                      <p:to>
                                        <p:strVal val="visible"/>
                                      </p:to>
                                    </p:set>
                                    <p:anim calcmode="lin" valueType="num">
                                      <p:cBhvr>
                                        <p:cTn id="27" dur="500" fill="hold"/>
                                        <p:tgtEl>
                                          <p:spTgt spid="55299">
                                            <p:txEl>
                                              <p:pRg st="2" end="2"/>
                                            </p:txEl>
                                          </p:spTgt>
                                        </p:tgtEl>
                                        <p:attrNameLst>
                                          <p:attrName>ppt_w</p:attrName>
                                        </p:attrNameLst>
                                      </p:cBhvr>
                                      <p:tavLst>
                                        <p:tav tm="0">
                                          <p:val>
                                            <p:fltVal val="0"/>
                                          </p:val>
                                        </p:tav>
                                        <p:tav tm="100000">
                                          <p:val>
                                            <p:strVal val="#ppt_w"/>
                                          </p:val>
                                        </p:tav>
                                      </p:tavLst>
                                    </p:anim>
                                    <p:anim calcmode="lin" valueType="num">
                                      <p:cBhvr>
                                        <p:cTn id="28" dur="500" fill="hold"/>
                                        <p:tgtEl>
                                          <p:spTgt spid="55299">
                                            <p:txEl>
                                              <p:pRg st="2" end="2"/>
                                            </p:txEl>
                                          </p:spTgt>
                                        </p:tgtEl>
                                        <p:attrNameLst>
                                          <p:attrName>ppt_h</p:attrName>
                                        </p:attrNameLst>
                                      </p:cBhvr>
                                      <p:tavLst>
                                        <p:tav tm="0">
                                          <p:val>
                                            <p:fltVal val="0"/>
                                          </p:val>
                                        </p:tav>
                                        <p:tav tm="100000">
                                          <p:val>
                                            <p:strVal val="#ppt_h"/>
                                          </p:val>
                                        </p:tav>
                                      </p:tavLst>
                                    </p:anim>
                                    <p:anim calcmode="lin" valueType="num">
                                      <p:cBhvr>
                                        <p:cTn id="29" dur="500" fill="hold"/>
                                        <p:tgtEl>
                                          <p:spTgt spid="55299">
                                            <p:txEl>
                                              <p:pRg st="2" end="2"/>
                                            </p:txEl>
                                          </p:spTgt>
                                        </p:tgtEl>
                                        <p:attrNameLst>
                                          <p:attrName>style.rotation</p:attrName>
                                        </p:attrNameLst>
                                      </p:cBhvr>
                                      <p:tavLst>
                                        <p:tav tm="0">
                                          <p:val>
                                            <p:fltVal val="360"/>
                                          </p:val>
                                        </p:tav>
                                        <p:tav tm="100000">
                                          <p:val>
                                            <p:fltVal val="0"/>
                                          </p:val>
                                        </p:tav>
                                      </p:tavLst>
                                    </p:anim>
                                    <p:animEffect transition="in" filter="fade">
                                      <p:cBhvr>
                                        <p:cTn id="30" dur="500"/>
                                        <p:tgtEl>
                                          <p:spTgt spid="55299">
                                            <p:txEl>
                                              <p:pRg st="2" end="2"/>
                                            </p:txEl>
                                          </p:spTgt>
                                        </p:tgtEl>
                                      </p:cBhvr>
                                    </p:animEffect>
                                  </p:childTnLst>
                                </p:cTn>
                              </p:par>
                              <p:par>
                                <p:cTn id="31" presetID="49" presetClass="entr" presetSubtype="0" decel="100000" fill="hold" grpId="0" nodeType="withEffect">
                                  <p:stCondLst>
                                    <p:cond delay="0"/>
                                  </p:stCondLst>
                                  <p:iterate type="lt">
                                    <p:tmPct val="10000"/>
                                  </p:iterate>
                                  <p:childTnLst>
                                    <p:set>
                                      <p:cBhvr>
                                        <p:cTn id="32" dur="1" fill="hold">
                                          <p:stCondLst>
                                            <p:cond delay="0"/>
                                          </p:stCondLst>
                                        </p:cTn>
                                        <p:tgtEl>
                                          <p:spTgt spid="55299">
                                            <p:txEl>
                                              <p:pRg st="3" end="3"/>
                                            </p:txEl>
                                          </p:spTgt>
                                        </p:tgtEl>
                                        <p:attrNameLst>
                                          <p:attrName>style.visibility</p:attrName>
                                        </p:attrNameLst>
                                      </p:cBhvr>
                                      <p:to>
                                        <p:strVal val="visible"/>
                                      </p:to>
                                    </p:set>
                                    <p:anim calcmode="lin" valueType="num">
                                      <p:cBhvr>
                                        <p:cTn id="33" dur="500" fill="hold"/>
                                        <p:tgtEl>
                                          <p:spTgt spid="55299">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55299">
                                            <p:txEl>
                                              <p:pRg st="3" end="3"/>
                                            </p:txEl>
                                          </p:spTgt>
                                        </p:tgtEl>
                                        <p:attrNameLst>
                                          <p:attrName>ppt_h</p:attrName>
                                        </p:attrNameLst>
                                      </p:cBhvr>
                                      <p:tavLst>
                                        <p:tav tm="0">
                                          <p:val>
                                            <p:fltVal val="0"/>
                                          </p:val>
                                        </p:tav>
                                        <p:tav tm="100000">
                                          <p:val>
                                            <p:strVal val="#ppt_h"/>
                                          </p:val>
                                        </p:tav>
                                      </p:tavLst>
                                    </p:anim>
                                    <p:anim calcmode="lin" valueType="num">
                                      <p:cBhvr>
                                        <p:cTn id="35" dur="500" fill="hold"/>
                                        <p:tgtEl>
                                          <p:spTgt spid="55299">
                                            <p:txEl>
                                              <p:pRg st="3" end="3"/>
                                            </p:txEl>
                                          </p:spTgt>
                                        </p:tgtEl>
                                        <p:attrNameLst>
                                          <p:attrName>style.rotation</p:attrName>
                                        </p:attrNameLst>
                                      </p:cBhvr>
                                      <p:tavLst>
                                        <p:tav tm="0">
                                          <p:val>
                                            <p:fltVal val="360"/>
                                          </p:val>
                                        </p:tav>
                                        <p:tav tm="100000">
                                          <p:val>
                                            <p:fltVal val="0"/>
                                          </p:val>
                                        </p:tav>
                                      </p:tavLst>
                                    </p:anim>
                                    <p:animEffect transition="in" filter="fade">
                                      <p:cBhvr>
                                        <p:cTn id="36" dur="500"/>
                                        <p:tgtEl>
                                          <p:spTgt spid="55299">
                                            <p:txEl>
                                              <p:pRg st="3" end="3"/>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9" presetClass="entr" presetSubtype="0" decel="100000" fill="hold" grpId="0" nodeType="clickEffect">
                                  <p:stCondLst>
                                    <p:cond delay="0"/>
                                  </p:stCondLst>
                                  <p:iterate type="lt">
                                    <p:tmPct val="10000"/>
                                  </p:iterate>
                                  <p:childTnLst>
                                    <p:set>
                                      <p:cBhvr>
                                        <p:cTn id="40" dur="1" fill="hold">
                                          <p:stCondLst>
                                            <p:cond delay="0"/>
                                          </p:stCondLst>
                                        </p:cTn>
                                        <p:tgtEl>
                                          <p:spTgt spid="55299">
                                            <p:txEl>
                                              <p:pRg st="4" end="4"/>
                                            </p:txEl>
                                          </p:spTgt>
                                        </p:tgtEl>
                                        <p:attrNameLst>
                                          <p:attrName>style.visibility</p:attrName>
                                        </p:attrNameLst>
                                      </p:cBhvr>
                                      <p:to>
                                        <p:strVal val="visible"/>
                                      </p:to>
                                    </p:set>
                                    <p:anim calcmode="lin" valueType="num">
                                      <p:cBhvr>
                                        <p:cTn id="41" dur="500" fill="hold"/>
                                        <p:tgtEl>
                                          <p:spTgt spid="55299">
                                            <p:txEl>
                                              <p:pRg st="4" end="4"/>
                                            </p:txEl>
                                          </p:spTgt>
                                        </p:tgtEl>
                                        <p:attrNameLst>
                                          <p:attrName>ppt_w</p:attrName>
                                        </p:attrNameLst>
                                      </p:cBhvr>
                                      <p:tavLst>
                                        <p:tav tm="0">
                                          <p:val>
                                            <p:fltVal val="0"/>
                                          </p:val>
                                        </p:tav>
                                        <p:tav tm="100000">
                                          <p:val>
                                            <p:strVal val="#ppt_w"/>
                                          </p:val>
                                        </p:tav>
                                      </p:tavLst>
                                    </p:anim>
                                    <p:anim calcmode="lin" valueType="num">
                                      <p:cBhvr>
                                        <p:cTn id="42" dur="500" fill="hold"/>
                                        <p:tgtEl>
                                          <p:spTgt spid="55299">
                                            <p:txEl>
                                              <p:pRg st="4" end="4"/>
                                            </p:txEl>
                                          </p:spTgt>
                                        </p:tgtEl>
                                        <p:attrNameLst>
                                          <p:attrName>ppt_h</p:attrName>
                                        </p:attrNameLst>
                                      </p:cBhvr>
                                      <p:tavLst>
                                        <p:tav tm="0">
                                          <p:val>
                                            <p:fltVal val="0"/>
                                          </p:val>
                                        </p:tav>
                                        <p:tav tm="100000">
                                          <p:val>
                                            <p:strVal val="#ppt_h"/>
                                          </p:val>
                                        </p:tav>
                                      </p:tavLst>
                                    </p:anim>
                                    <p:anim calcmode="lin" valueType="num">
                                      <p:cBhvr>
                                        <p:cTn id="43" dur="500" fill="hold"/>
                                        <p:tgtEl>
                                          <p:spTgt spid="55299">
                                            <p:txEl>
                                              <p:pRg st="4" end="4"/>
                                            </p:txEl>
                                          </p:spTgt>
                                        </p:tgtEl>
                                        <p:attrNameLst>
                                          <p:attrName>style.rotation</p:attrName>
                                        </p:attrNameLst>
                                      </p:cBhvr>
                                      <p:tavLst>
                                        <p:tav tm="0">
                                          <p:val>
                                            <p:fltVal val="360"/>
                                          </p:val>
                                        </p:tav>
                                        <p:tav tm="100000">
                                          <p:val>
                                            <p:fltVal val="0"/>
                                          </p:val>
                                        </p:tav>
                                      </p:tavLst>
                                    </p:anim>
                                    <p:animEffect transition="in" filter="fade">
                                      <p:cBhvr>
                                        <p:cTn id="44" dur="500"/>
                                        <p:tgtEl>
                                          <p:spTgt spid="55299">
                                            <p:txEl>
                                              <p:pRg st="4" end="4"/>
                                            </p:txEl>
                                          </p:spTgt>
                                        </p:tgtEl>
                                      </p:cBhvr>
                                    </p:animEffect>
                                  </p:childTnLst>
                                </p:cTn>
                              </p:par>
                              <p:par>
                                <p:cTn id="45" presetID="49" presetClass="entr" presetSubtype="0" decel="100000" fill="hold" grpId="0" nodeType="withEffect">
                                  <p:stCondLst>
                                    <p:cond delay="0"/>
                                  </p:stCondLst>
                                  <p:iterate type="lt">
                                    <p:tmPct val="10000"/>
                                  </p:iterate>
                                  <p:childTnLst>
                                    <p:set>
                                      <p:cBhvr>
                                        <p:cTn id="46" dur="1" fill="hold">
                                          <p:stCondLst>
                                            <p:cond delay="0"/>
                                          </p:stCondLst>
                                        </p:cTn>
                                        <p:tgtEl>
                                          <p:spTgt spid="55299">
                                            <p:txEl>
                                              <p:pRg st="5" end="5"/>
                                            </p:txEl>
                                          </p:spTgt>
                                        </p:tgtEl>
                                        <p:attrNameLst>
                                          <p:attrName>style.visibility</p:attrName>
                                        </p:attrNameLst>
                                      </p:cBhvr>
                                      <p:to>
                                        <p:strVal val="visible"/>
                                      </p:to>
                                    </p:set>
                                    <p:anim calcmode="lin" valueType="num">
                                      <p:cBhvr>
                                        <p:cTn id="47" dur="500" fill="hold"/>
                                        <p:tgtEl>
                                          <p:spTgt spid="55299">
                                            <p:txEl>
                                              <p:pRg st="5" end="5"/>
                                            </p:txEl>
                                          </p:spTgt>
                                        </p:tgtEl>
                                        <p:attrNameLst>
                                          <p:attrName>ppt_w</p:attrName>
                                        </p:attrNameLst>
                                      </p:cBhvr>
                                      <p:tavLst>
                                        <p:tav tm="0">
                                          <p:val>
                                            <p:fltVal val="0"/>
                                          </p:val>
                                        </p:tav>
                                        <p:tav tm="100000">
                                          <p:val>
                                            <p:strVal val="#ppt_w"/>
                                          </p:val>
                                        </p:tav>
                                      </p:tavLst>
                                    </p:anim>
                                    <p:anim calcmode="lin" valueType="num">
                                      <p:cBhvr>
                                        <p:cTn id="48" dur="500" fill="hold"/>
                                        <p:tgtEl>
                                          <p:spTgt spid="55299">
                                            <p:txEl>
                                              <p:pRg st="5" end="5"/>
                                            </p:txEl>
                                          </p:spTgt>
                                        </p:tgtEl>
                                        <p:attrNameLst>
                                          <p:attrName>ppt_h</p:attrName>
                                        </p:attrNameLst>
                                      </p:cBhvr>
                                      <p:tavLst>
                                        <p:tav tm="0">
                                          <p:val>
                                            <p:fltVal val="0"/>
                                          </p:val>
                                        </p:tav>
                                        <p:tav tm="100000">
                                          <p:val>
                                            <p:strVal val="#ppt_h"/>
                                          </p:val>
                                        </p:tav>
                                      </p:tavLst>
                                    </p:anim>
                                    <p:anim calcmode="lin" valueType="num">
                                      <p:cBhvr>
                                        <p:cTn id="49" dur="500" fill="hold"/>
                                        <p:tgtEl>
                                          <p:spTgt spid="55299">
                                            <p:txEl>
                                              <p:pRg st="5" end="5"/>
                                            </p:txEl>
                                          </p:spTgt>
                                        </p:tgtEl>
                                        <p:attrNameLst>
                                          <p:attrName>style.rotation</p:attrName>
                                        </p:attrNameLst>
                                      </p:cBhvr>
                                      <p:tavLst>
                                        <p:tav tm="0">
                                          <p:val>
                                            <p:fltVal val="360"/>
                                          </p:val>
                                        </p:tav>
                                        <p:tav tm="100000">
                                          <p:val>
                                            <p:fltVal val="0"/>
                                          </p:val>
                                        </p:tav>
                                      </p:tavLst>
                                    </p:anim>
                                    <p:animEffect transition="in" filter="fade">
                                      <p:cBhvr>
                                        <p:cTn id="50" dur="500"/>
                                        <p:tgtEl>
                                          <p:spTgt spid="55299">
                                            <p:txEl>
                                              <p:pRg st="5" end="5"/>
                                            </p:txEl>
                                          </p:spTgt>
                                        </p:tgtEl>
                                      </p:cBhvr>
                                    </p:animEffect>
                                  </p:childTnLst>
                                </p:cTn>
                              </p:par>
                              <p:par>
                                <p:cTn id="51" presetID="49" presetClass="entr" presetSubtype="0" decel="100000" fill="hold" grpId="0" nodeType="withEffect">
                                  <p:stCondLst>
                                    <p:cond delay="0"/>
                                  </p:stCondLst>
                                  <p:iterate type="lt">
                                    <p:tmPct val="10000"/>
                                  </p:iterate>
                                  <p:childTnLst>
                                    <p:set>
                                      <p:cBhvr>
                                        <p:cTn id="52" dur="1" fill="hold">
                                          <p:stCondLst>
                                            <p:cond delay="0"/>
                                          </p:stCondLst>
                                        </p:cTn>
                                        <p:tgtEl>
                                          <p:spTgt spid="55299">
                                            <p:txEl>
                                              <p:pRg st="6" end="6"/>
                                            </p:txEl>
                                          </p:spTgt>
                                        </p:tgtEl>
                                        <p:attrNameLst>
                                          <p:attrName>style.visibility</p:attrName>
                                        </p:attrNameLst>
                                      </p:cBhvr>
                                      <p:to>
                                        <p:strVal val="visible"/>
                                      </p:to>
                                    </p:set>
                                    <p:anim calcmode="lin" valueType="num">
                                      <p:cBhvr>
                                        <p:cTn id="53" dur="500" fill="hold"/>
                                        <p:tgtEl>
                                          <p:spTgt spid="55299">
                                            <p:txEl>
                                              <p:pRg st="6" end="6"/>
                                            </p:txEl>
                                          </p:spTgt>
                                        </p:tgtEl>
                                        <p:attrNameLst>
                                          <p:attrName>ppt_w</p:attrName>
                                        </p:attrNameLst>
                                      </p:cBhvr>
                                      <p:tavLst>
                                        <p:tav tm="0">
                                          <p:val>
                                            <p:fltVal val="0"/>
                                          </p:val>
                                        </p:tav>
                                        <p:tav tm="100000">
                                          <p:val>
                                            <p:strVal val="#ppt_w"/>
                                          </p:val>
                                        </p:tav>
                                      </p:tavLst>
                                    </p:anim>
                                    <p:anim calcmode="lin" valueType="num">
                                      <p:cBhvr>
                                        <p:cTn id="54" dur="500" fill="hold"/>
                                        <p:tgtEl>
                                          <p:spTgt spid="55299">
                                            <p:txEl>
                                              <p:pRg st="6" end="6"/>
                                            </p:txEl>
                                          </p:spTgt>
                                        </p:tgtEl>
                                        <p:attrNameLst>
                                          <p:attrName>ppt_h</p:attrName>
                                        </p:attrNameLst>
                                      </p:cBhvr>
                                      <p:tavLst>
                                        <p:tav tm="0">
                                          <p:val>
                                            <p:fltVal val="0"/>
                                          </p:val>
                                        </p:tav>
                                        <p:tav tm="100000">
                                          <p:val>
                                            <p:strVal val="#ppt_h"/>
                                          </p:val>
                                        </p:tav>
                                      </p:tavLst>
                                    </p:anim>
                                    <p:anim calcmode="lin" valueType="num">
                                      <p:cBhvr>
                                        <p:cTn id="55" dur="500" fill="hold"/>
                                        <p:tgtEl>
                                          <p:spTgt spid="55299">
                                            <p:txEl>
                                              <p:pRg st="6" end="6"/>
                                            </p:txEl>
                                          </p:spTgt>
                                        </p:tgtEl>
                                        <p:attrNameLst>
                                          <p:attrName>style.rotation</p:attrName>
                                        </p:attrNameLst>
                                      </p:cBhvr>
                                      <p:tavLst>
                                        <p:tav tm="0">
                                          <p:val>
                                            <p:fltVal val="360"/>
                                          </p:val>
                                        </p:tav>
                                        <p:tav tm="100000">
                                          <p:val>
                                            <p:fltVal val="0"/>
                                          </p:val>
                                        </p:tav>
                                      </p:tavLst>
                                    </p:anim>
                                    <p:animEffect transition="in" filter="fade">
                                      <p:cBhvr>
                                        <p:cTn id="56" dur="500"/>
                                        <p:tgtEl>
                                          <p:spTgt spid="55299">
                                            <p:txEl>
                                              <p:pRg st="6" end="6"/>
                                            </p:txEl>
                                          </p:spTgt>
                                        </p:tgtEl>
                                      </p:cBhvr>
                                    </p:animEffect>
                                  </p:childTnLst>
                                </p:cTn>
                              </p:par>
                              <p:par>
                                <p:cTn id="57" presetID="49" presetClass="entr" presetSubtype="0" decel="100000" fill="hold" grpId="0" nodeType="withEffect">
                                  <p:stCondLst>
                                    <p:cond delay="0"/>
                                  </p:stCondLst>
                                  <p:iterate type="lt">
                                    <p:tmPct val="10000"/>
                                  </p:iterate>
                                  <p:childTnLst>
                                    <p:set>
                                      <p:cBhvr>
                                        <p:cTn id="58" dur="1" fill="hold">
                                          <p:stCondLst>
                                            <p:cond delay="0"/>
                                          </p:stCondLst>
                                        </p:cTn>
                                        <p:tgtEl>
                                          <p:spTgt spid="55299">
                                            <p:txEl>
                                              <p:pRg st="7" end="7"/>
                                            </p:txEl>
                                          </p:spTgt>
                                        </p:tgtEl>
                                        <p:attrNameLst>
                                          <p:attrName>style.visibility</p:attrName>
                                        </p:attrNameLst>
                                      </p:cBhvr>
                                      <p:to>
                                        <p:strVal val="visible"/>
                                      </p:to>
                                    </p:set>
                                    <p:anim calcmode="lin" valueType="num">
                                      <p:cBhvr>
                                        <p:cTn id="59" dur="500" fill="hold"/>
                                        <p:tgtEl>
                                          <p:spTgt spid="55299">
                                            <p:txEl>
                                              <p:pRg st="7" end="7"/>
                                            </p:txEl>
                                          </p:spTgt>
                                        </p:tgtEl>
                                        <p:attrNameLst>
                                          <p:attrName>ppt_w</p:attrName>
                                        </p:attrNameLst>
                                      </p:cBhvr>
                                      <p:tavLst>
                                        <p:tav tm="0">
                                          <p:val>
                                            <p:fltVal val="0"/>
                                          </p:val>
                                        </p:tav>
                                        <p:tav tm="100000">
                                          <p:val>
                                            <p:strVal val="#ppt_w"/>
                                          </p:val>
                                        </p:tav>
                                      </p:tavLst>
                                    </p:anim>
                                    <p:anim calcmode="lin" valueType="num">
                                      <p:cBhvr>
                                        <p:cTn id="60" dur="500" fill="hold"/>
                                        <p:tgtEl>
                                          <p:spTgt spid="55299">
                                            <p:txEl>
                                              <p:pRg st="7" end="7"/>
                                            </p:txEl>
                                          </p:spTgt>
                                        </p:tgtEl>
                                        <p:attrNameLst>
                                          <p:attrName>ppt_h</p:attrName>
                                        </p:attrNameLst>
                                      </p:cBhvr>
                                      <p:tavLst>
                                        <p:tav tm="0">
                                          <p:val>
                                            <p:fltVal val="0"/>
                                          </p:val>
                                        </p:tav>
                                        <p:tav tm="100000">
                                          <p:val>
                                            <p:strVal val="#ppt_h"/>
                                          </p:val>
                                        </p:tav>
                                      </p:tavLst>
                                    </p:anim>
                                    <p:anim calcmode="lin" valueType="num">
                                      <p:cBhvr>
                                        <p:cTn id="61" dur="500" fill="hold"/>
                                        <p:tgtEl>
                                          <p:spTgt spid="55299">
                                            <p:txEl>
                                              <p:pRg st="7" end="7"/>
                                            </p:txEl>
                                          </p:spTgt>
                                        </p:tgtEl>
                                        <p:attrNameLst>
                                          <p:attrName>style.rotation</p:attrName>
                                        </p:attrNameLst>
                                      </p:cBhvr>
                                      <p:tavLst>
                                        <p:tav tm="0">
                                          <p:val>
                                            <p:fltVal val="360"/>
                                          </p:val>
                                        </p:tav>
                                        <p:tav tm="100000">
                                          <p:val>
                                            <p:fltVal val="0"/>
                                          </p:val>
                                        </p:tav>
                                      </p:tavLst>
                                    </p:anim>
                                    <p:animEffect transition="in" filter="fade">
                                      <p:cBhvr>
                                        <p:cTn id="62" dur="500"/>
                                        <p:tgtEl>
                                          <p:spTgt spid="5529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p:bldP spid="55299" grpId="0" build="p"/>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id-ID" smtClean="0"/>
              <a:t>Cont’</a:t>
            </a:r>
          </a:p>
        </p:txBody>
      </p:sp>
      <p:sp>
        <p:nvSpPr>
          <p:cNvPr id="57347" name="Rectangle 3"/>
          <p:cNvSpPr>
            <a:spLocks noGrp="1" noChangeArrowheads="1"/>
          </p:cNvSpPr>
          <p:nvPr>
            <p:ph idx="1"/>
          </p:nvPr>
        </p:nvSpPr>
        <p:spPr/>
        <p:txBody>
          <a:bodyPr/>
          <a:lstStyle/>
          <a:p>
            <a:pPr eaLnBrk="1" hangingPunct="1"/>
            <a:r>
              <a:rPr lang="id-ID" altLang="id-ID" b="1" smtClean="0"/>
              <a:t>Memfasilitasi migrasi ke jaringan IP</a:t>
            </a:r>
            <a:r>
              <a:rPr lang="id-ID" altLang="id-ID" smtClean="0"/>
              <a:t> </a:t>
            </a:r>
          </a:p>
          <a:p>
            <a:pPr lvl="1" algn="just" eaLnBrk="1" hangingPunct="1"/>
            <a:r>
              <a:rPr lang="id-ID" altLang="id-ID" sz="2200"/>
              <a:t>Mendukung proses migrasi dari PSTN ke jaringan data (IP) secara mulus, sehingga mengurangi rugi-rugi yang dapat ditimbulkan akibat proses migrasi tersebut </a:t>
            </a:r>
          </a:p>
          <a:p>
            <a:pPr lvl="1" algn="just" eaLnBrk="1" hangingPunct="1"/>
            <a:r>
              <a:rPr lang="id-ID" altLang="id-ID" sz="2200"/>
              <a:t>Evolusi jaringan dan layanan menggunakan arsitektur terbuka dan terdistribusi diharapkan dapat mengurangi dominasi ketergantungan pada pihak</a:t>
            </a:r>
            <a:r>
              <a:rPr lang="en-US" altLang="id-ID" sz="2200"/>
              <a:t>-</a:t>
            </a:r>
            <a:r>
              <a:rPr lang="id-ID" altLang="id-ID" sz="2200"/>
              <a:t>pihak tertentu dalam operasi maupun pengembangannya</a:t>
            </a:r>
          </a:p>
          <a:p>
            <a:pPr eaLnBrk="1" hangingPunct="1"/>
            <a:endParaRPr lang="en-US" altLang="id-ID" smtClean="0"/>
          </a:p>
        </p:txBody>
      </p:sp>
      <p:sp>
        <p:nvSpPr>
          <p:cNvPr id="29698"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AD8271C-3AB6-41D8-87BA-14329FF3A0C9}" type="slidenum">
              <a:rPr lang="en-US" altLang="en-US">
                <a:solidFill>
                  <a:srgbClr val="045C75"/>
                </a:solidFill>
              </a:rPr>
              <a:pPr eaLnBrk="1" hangingPunct="1"/>
              <a:t>24</a:t>
            </a:fld>
            <a:endParaRPr lang="en-US" altLang="en-US">
              <a:solidFill>
                <a:srgbClr val="045C75"/>
              </a:solidFill>
            </a:endParaRPr>
          </a:p>
        </p:txBody>
      </p:sp>
    </p:spTree>
    <p:extLst>
      <p:ext uri="{BB962C8B-B14F-4D97-AF65-F5344CB8AC3E}">
        <p14:creationId xmlns:p14="http://schemas.microsoft.com/office/powerpoint/2010/main" val="911585276"/>
      </p:ext>
    </p:extLst>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9" fill="hold" grpId="0" nodeType="withEffect">
                                  <p:stCondLst>
                                    <p:cond delay="0"/>
                                  </p:stCondLst>
                                  <p:iterate type="lt">
                                    <p:tmPct val="10000"/>
                                  </p:iterate>
                                  <p:childTnLst>
                                    <p:set>
                                      <p:cBhvr>
                                        <p:cTn id="6" dur="1" fill="hold">
                                          <p:stCondLst>
                                            <p:cond delay="0"/>
                                          </p:stCondLst>
                                        </p:cTn>
                                        <p:tgtEl>
                                          <p:spTgt spid="57346"/>
                                        </p:tgtEl>
                                        <p:attrNameLst>
                                          <p:attrName>style.visibility</p:attrName>
                                        </p:attrNameLst>
                                      </p:cBhvr>
                                      <p:to>
                                        <p:strVal val="visible"/>
                                      </p:to>
                                    </p:set>
                                    <p:anim calcmode="lin" valueType="num">
                                      <p:cBhvr additive="base">
                                        <p:cTn id="7" dur="800" fill="hold">
                                          <p:stCondLst>
                                            <p:cond delay="0"/>
                                          </p:stCondLst>
                                        </p:cTn>
                                        <p:tgtEl>
                                          <p:spTgt spid="57346"/>
                                        </p:tgtEl>
                                        <p:attrNameLst>
                                          <p:attrName>ppt_x</p:attrName>
                                        </p:attrNameLst>
                                      </p:cBhvr>
                                      <p:tavLst>
                                        <p:tav tm="0">
                                          <p:val>
                                            <p:strVal val="0-#ppt_w/2"/>
                                          </p:val>
                                        </p:tav>
                                        <p:tav tm="100000">
                                          <p:val>
                                            <p:strVal val="#ppt_x"/>
                                          </p:val>
                                        </p:tav>
                                      </p:tavLst>
                                    </p:anim>
                                    <p:anim calcmode="lin" valueType="num">
                                      <p:cBhvr additive="base">
                                        <p:cTn id="8" dur="800" fill="hold">
                                          <p:stCondLst>
                                            <p:cond delay="0"/>
                                          </p:stCondLst>
                                        </p:cTn>
                                        <p:tgtEl>
                                          <p:spTgt spid="57346"/>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0" presetClass="entr" presetSubtype="0" fill="hold" grpId="0" nodeType="clickEffect">
                                  <p:stCondLst>
                                    <p:cond delay="0"/>
                                  </p:stCondLst>
                                  <p:iterate type="lt">
                                    <p:tmPct val="10000"/>
                                  </p:iterate>
                                  <p:childTnLst>
                                    <p:set>
                                      <p:cBhvr>
                                        <p:cTn id="12" dur="1" fill="hold">
                                          <p:stCondLst>
                                            <p:cond delay="0"/>
                                          </p:stCondLst>
                                        </p:cTn>
                                        <p:tgtEl>
                                          <p:spTgt spid="57347">
                                            <p:txEl>
                                              <p:pRg st="0" end="0"/>
                                            </p:txEl>
                                          </p:spTgt>
                                        </p:tgtEl>
                                        <p:attrNameLst>
                                          <p:attrName>style.visibility</p:attrName>
                                        </p:attrNameLst>
                                      </p:cBhvr>
                                      <p:to>
                                        <p:strVal val="visible"/>
                                      </p:to>
                                    </p:set>
                                    <p:animEffect transition="in" filter="fade">
                                      <p:cBhvr>
                                        <p:cTn id="13" dur="1000"/>
                                        <p:tgtEl>
                                          <p:spTgt spid="57347">
                                            <p:txEl>
                                              <p:pRg st="0" end="0"/>
                                            </p:txEl>
                                          </p:spTgt>
                                        </p:tgtEl>
                                      </p:cBhvr>
                                    </p:animEffect>
                                    <p:anim calcmode="lin" valueType="num">
                                      <p:cBhvr>
                                        <p:cTn id="14" dur="1000" fill="hold"/>
                                        <p:tgtEl>
                                          <p:spTgt spid="57347">
                                            <p:txEl>
                                              <p:pRg st="0" end="0"/>
                                            </p:txEl>
                                          </p:spTgt>
                                        </p:tgtEl>
                                        <p:attrNameLst>
                                          <p:attrName>ppt_x</p:attrName>
                                        </p:attrNameLst>
                                      </p:cBhvr>
                                      <p:tavLst>
                                        <p:tav tm="0">
                                          <p:val>
                                            <p:strVal val="#ppt_x-.1"/>
                                          </p:val>
                                        </p:tav>
                                        <p:tav tm="100000">
                                          <p:val>
                                            <p:strVal val="#ppt_x"/>
                                          </p:val>
                                        </p:tav>
                                      </p:tavLst>
                                    </p:anim>
                                    <p:anim calcmode="lin" valueType="num">
                                      <p:cBhvr>
                                        <p:cTn id="15" dur="1000" fill="hold"/>
                                        <p:tgtEl>
                                          <p:spTgt spid="57347">
                                            <p:txEl>
                                              <p:pRg st="0" end="0"/>
                                            </p:txEl>
                                          </p:spTgt>
                                        </p:tgtEl>
                                        <p:attrNameLst>
                                          <p:attrName>ppt_y</p:attrName>
                                        </p:attrNameLst>
                                      </p:cBhvr>
                                      <p:tavLst>
                                        <p:tav tm="0">
                                          <p:val>
                                            <p:strVal val="#ppt_y"/>
                                          </p:val>
                                        </p:tav>
                                        <p:tav tm="100000">
                                          <p:val>
                                            <p:strVal val="#ppt_y"/>
                                          </p:val>
                                        </p:tav>
                                      </p:tavLst>
                                    </p:anim>
                                  </p:childTnLst>
                                </p:cTn>
                              </p:par>
                              <p:par>
                                <p:cTn id="16" presetID="40" presetClass="entr" presetSubtype="0" fill="hold" grpId="0" nodeType="withEffect">
                                  <p:stCondLst>
                                    <p:cond delay="0"/>
                                  </p:stCondLst>
                                  <p:iterate type="lt">
                                    <p:tmPct val="10000"/>
                                  </p:iterate>
                                  <p:childTnLst>
                                    <p:set>
                                      <p:cBhvr>
                                        <p:cTn id="17" dur="1" fill="hold">
                                          <p:stCondLst>
                                            <p:cond delay="0"/>
                                          </p:stCondLst>
                                        </p:cTn>
                                        <p:tgtEl>
                                          <p:spTgt spid="57347">
                                            <p:txEl>
                                              <p:pRg st="1" end="1"/>
                                            </p:txEl>
                                          </p:spTgt>
                                        </p:tgtEl>
                                        <p:attrNameLst>
                                          <p:attrName>style.visibility</p:attrName>
                                        </p:attrNameLst>
                                      </p:cBhvr>
                                      <p:to>
                                        <p:strVal val="visible"/>
                                      </p:to>
                                    </p:set>
                                    <p:animEffect transition="in" filter="fade">
                                      <p:cBhvr>
                                        <p:cTn id="18" dur="1000"/>
                                        <p:tgtEl>
                                          <p:spTgt spid="57347">
                                            <p:txEl>
                                              <p:pRg st="1" end="1"/>
                                            </p:txEl>
                                          </p:spTgt>
                                        </p:tgtEl>
                                      </p:cBhvr>
                                    </p:animEffect>
                                    <p:anim calcmode="lin" valueType="num">
                                      <p:cBhvr>
                                        <p:cTn id="19" dur="1000" fill="hold"/>
                                        <p:tgtEl>
                                          <p:spTgt spid="57347">
                                            <p:txEl>
                                              <p:pRg st="1" end="1"/>
                                            </p:txEl>
                                          </p:spTgt>
                                        </p:tgtEl>
                                        <p:attrNameLst>
                                          <p:attrName>ppt_x</p:attrName>
                                        </p:attrNameLst>
                                      </p:cBhvr>
                                      <p:tavLst>
                                        <p:tav tm="0">
                                          <p:val>
                                            <p:strVal val="#ppt_x-.1"/>
                                          </p:val>
                                        </p:tav>
                                        <p:tav tm="100000">
                                          <p:val>
                                            <p:strVal val="#ppt_x"/>
                                          </p:val>
                                        </p:tav>
                                      </p:tavLst>
                                    </p:anim>
                                    <p:anim calcmode="lin" valueType="num">
                                      <p:cBhvr>
                                        <p:cTn id="20" dur="1000" fill="hold"/>
                                        <p:tgtEl>
                                          <p:spTgt spid="57347">
                                            <p:txEl>
                                              <p:pRg st="1" end="1"/>
                                            </p:txEl>
                                          </p:spTgt>
                                        </p:tgtEl>
                                        <p:attrNameLst>
                                          <p:attrName>ppt_y</p:attrName>
                                        </p:attrNameLst>
                                      </p:cBhvr>
                                      <p:tavLst>
                                        <p:tav tm="0">
                                          <p:val>
                                            <p:strVal val="#ppt_y"/>
                                          </p:val>
                                        </p:tav>
                                        <p:tav tm="100000">
                                          <p:val>
                                            <p:strVal val="#ppt_y"/>
                                          </p:val>
                                        </p:tav>
                                      </p:tavLst>
                                    </p:anim>
                                  </p:childTnLst>
                                </p:cTn>
                              </p:par>
                              <p:par>
                                <p:cTn id="21" presetID="40" presetClass="entr" presetSubtype="0" fill="hold" grpId="0" nodeType="withEffect">
                                  <p:stCondLst>
                                    <p:cond delay="0"/>
                                  </p:stCondLst>
                                  <p:iterate type="lt">
                                    <p:tmPct val="10000"/>
                                  </p:iterate>
                                  <p:childTnLst>
                                    <p:set>
                                      <p:cBhvr>
                                        <p:cTn id="22" dur="1" fill="hold">
                                          <p:stCondLst>
                                            <p:cond delay="0"/>
                                          </p:stCondLst>
                                        </p:cTn>
                                        <p:tgtEl>
                                          <p:spTgt spid="57347">
                                            <p:txEl>
                                              <p:pRg st="2" end="2"/>
                                            </p:txEl>
                                          </p:spTgt>
                                        </p:tgtEl>
                                        <p:attrNameLst>
                                          <p:attrName>style.visibility</p:attrName>
                                        </p:attrNameLst>
                                      </p:cBhvr>
                                      <p:to>
                                        <p:strVal val="visible"/>
                                      </p:to>
                                    </p:set>
                                    <p:animEffect transition="in" filter="fade">
                                      <p:cBhvr>
                                        <p:cTn id="23" dur="1000"/>
                                        <p:tgtEl>
                                          <p:spTgt spid="57347">
                                            <p:txEl>
                                              <p:pRg st="2" end="2"/>
                                            </p:txEl>
                                          </p:spTgt>
                                        </p:tgtEl>
                                      </p:cBhvr>
                                    </p:animEffect>
                                    <p:anim calcmode="lin" valueType="num">
                                      <p:cBhvr>
                                        <p:cTn id="24" dur="1000" fill="hold"/>
                                        <p:tgtEl>
                                          <p:spTgt spid="57347">
                                            <p:txEl>
                                              <p:pRg st="2" end="2"/>
                                            </p:txEl>
                                          </p:spTgt>
                                        </p:tgtEl>
                                        <p:attrNameLst>
                                          <p:attrName>ppt_x</p:attrName>
                                        </p:attrNameLst>
                                      </p:cBhvr>
                                      <p:tavLst>
                                        <p:tav tm="0">
                                          <p:val>
                                            <p:strVal val="#ppt_x-.1"/>
                                          </p:val>
                                        </p:tav>
                                        <p:tav tm="100000">
                                          <p:val>
                                            <p:strVal val="#ppt_x"/>
                                          </p:val>
                                        </p:tav>
                                      </p:tavLst>
                                    </p:anim>
                                    <p:anim calcmode="lin" valueType="num">
                                      <p:cBhvr>
                                        <p:cTn id="25" dur="1000" fill="hold"/>
                                        <p:tgtEl>
                                          <p:spTgt spid="5734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34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5474" name="Text Box 2"/>
          <p:cNvSpPr txBox="1">
            <a:spLocks noChangeArrowheads="1"/>
          </p:cNvSpPr>
          <p:nvPr/>
        </p:nvSpPr>
        <p:spPr bwMode="auto">
          <a:xfrm>
            <a:off x="1966914" y="6078538"/>
            <a:ext cx="1150937" cy="215444"/>
          </a:xfrm>
          <a:prstGeom prst="rect">
            <a:avLst/>
          </a:prstGeom>
          <a:noFill/>
          <a:ln w="9525">
            <a:noFill/>
            <a:miter lim="800000"/>
            <a:headEnd/>
            <a:tailEnd/>
          </a:ln>
          <a:effectLst/>
        </p:spPr>
        <p:txBody>
          <a:bodyPr lIns="0" tIns="0" rIns="0" bIns="0">
            <a:spAutoFit/>
          </a:bodyPr>
          <a:lstStyle/>
          <a:p>
            <a:pPr algn="ctr">
              <a:defRPr/>
            </a:pPr>
            <a:r>
              <a:rPr lang="en-US" sz="1400">
                <a:solidFill>
                  <a:srgbClr val="0000FF"/>
                </a:solidFill>
                <a:effectLst>
                  <a:outerShdw blurRad="38100" dist="38100" dir="2700000" algn="tl">
                    <a:srgbClr val="C0C0C0"/>
                  </a:outerShdw>
                </a:effectLst>
              </a:rPr>
              <a:t>SKENARIO III</a:t>
            </a:r>
            <a:endParaRPr lang="en-GB" sz="1400">
              <a:solidFill>
                <a:srgbClr val="0000FF"/>
              </a:solidFill>
              <a:effectLst>
                <a:outerShdw blurRad="38100" dist="38100" dir="2700000" algn="tl">
                  <a:srgbClr val="C0C0C0"/>
                </a:outerShdw>
              </a:effectLst>
            </a:endParaRPr>
          </a:p>
        </p:txBody>
      </p:sp>
      <p:sp>
        <p:nvSpPr>
          <p:cNvPr id="1385475" name="Line 3"/>
          <p:cNvSpPr>
            <a:spLocks noChangeShapeType="1"/>
          </p:cNvSpPr>
          <p:nvPr/>
        </p:nvSpPr>
        <p:spPr bwMode="auto">
          <a:xfrm>
            <a:off x="6267451" y="3373439"/>
            <a:ext cx="49213" cy="1235075"/>
          </a:xfrm>
          <a:prstGeom prst="line">
            <a:avLst/>
          </a:prstGeom>
          <a:noFill/>
          <a:ln w="28575" cap="rnd">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id-ID"/>
          </a:p>
        </p:txBody>
      </p:sp>
      <p:grpSp>
        <p:nvGrpSpPr>
          <p:cNvPr id="2" name="Group 341"/>
          <p:cNvGrpSpPr>
            <a:grpSpLocks/>
          </p:cNvGrpSpPr>
          <p:nvPr/>
        </p:nvGrpSpPr>
        <p:grpSpPr bwMode="auto">
          <a:xfrm>
            <a:off x="5835650" y="2225675"/>
            <a:ext cx="890588" cy="1284288"/>
            <a:chOff x="2684" y="1490"/>
            <a:chExt cx="561" cy="809"/>
          </a:xfrm>
        </p:grpSpPr>
        <p:graphicFrame>
          <p:nvGraphicFramePr>
            <p:cNvPr id="1032" name="Object 8"/>
            <p:cNvGraphicFramePr>
              <a:graphicFrameLocks noChangeAspect="1"/>
            </p:cNvGraphicFramePr>
            <p:nvPr/>
          </p:nvGraphicFramePr>
          <p:xfrm>
            <a:off x="2684" y="1596"/>
            <a:ext cx="561" cy="703"/>
          </p:xfrm>
          <a:graphic>
            <a:graphicData uri="http://schemas.openxmlformats.org/presentationml/2006/ole">
              <mc:AlternateContent xmlns:mc="http://schemas.openxmlformats.org/markup-compatibility/2006">
                <mc:Choice xmlns:v="urn:schemas-microsoft-com:vml" Requires="v">
                  <p:oleObj spid="_x0000_s2134" name="Visio" r:id="rId3" imgW="681601" imgH="854340" progId="Visio.Drawing.11">
                    <p:embed/>
                  </p:oleObj>
                </mc:Choice>
                <mc:Fallback>
                  <p:oleObj name="Visio" r:id="rId3" imgW="681601" imgH="854340" progId="Visio.Drawing.11">
                    <p:embed/>
                    <p:pic>
                      <p:nvPicPr>
                        <p:cNvPr id="103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4" y="1596"/>
                          <a:ext cx="561" cy="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85477" name="Text Box 5"/>
            <p:cNvSpPr txBox="1">
              <a:spLocks noChangeArrowheads="1"/>
            </p:cNvSpPr>
            <p:nvPr/>
          </p:nvSpPr>
          <p:spPr bwMode="auto">
            <a:xfrm>
              <a:off x="2720" y="1490"/>
              <a:ext cx="453" cy="106"/>
            </a:xfrm>
            <a:prstGeom prst="rect">
              <a:avLst/>
            </a:prstGeom>
            <a:solidFill>
              <a:srgbClr val="FFFF53"/>
            </a:solidFill>
            <a:ln w="9525">
              <a:noFill/>
              <a:miter lim="800000"/>
              <a:headEnd/>
              <a:tailEnd/>
            </a:ln>
            <a:effectLst>
              <a:outerShdw dist="28398" dir="20006097" algn="ctr" rotWithShape="0">
                <a:schemeClr val="bg2">
                  <a:alpha val="50000"/>
                </a:schemeClr>
              </a:outerShdw>
            </a:effectLst>
          </p:spPr>
          <p:txBody>
            <a:bodyPr lIns="0" tIns="0" rIns="0" bIns="0">
              <a:spAutoFit/>
            </a:bodyPr>
            <a:lstStyle/>
            <a:p>
              <a:pPr algn="ctr">
                <a:defRPr/>
              </a:pPr>
              <a:r>
                <a:rPr lang="en-US" sz="1100">
                  <a:effectLst>
                    <a:outerShdw blurRad="38100" dist="38100" dir="2700000" algn="tl">
                      <a:srgbClr val="FFFFFF"/>
                    </a:outerShdw>
                  </a:effectLst>
                </a:rPr>
                <a:t>Softswitch</a:t>
              </a:r>
              <a:endParaRPr lang="en-GB" sz="1100">
                <a:effectLst>
                  <a:outerShdw blurRad="38100" dist="38100" dir="2700000" algn="tl">
                    <a:srgbClr val="FFFFFF"/>
                  </a:outerShdw>
                </a:effectLst>
              </a:endParaRPr>
            </a:p>
          </p:txBody>
        </p:sp>
      </p:grpSp>
      <p:grpSp>
        <p:nvGrpSpPr>
          <p:cNvPr id="3" name="Group 335"/>
          <p:cNvGrpSpPr>
            <a:grpSpLocks/>
          </p:cNvGrpSpPr>
          <p:nvPr/>
        </p:nvGrpSpPr>
        <p:grpSpPr bwMode="auto">
          <a:xfrm>
            <a:off x="4648200" y="5867405"/>
            <a:ext cx="903288" cy="722313"/>
            <a:chOff x="1936" y="3784"/>
            <a:chExt cx="569" cy="455"/>
          </a:xfrm>
        </p:grpSpPr>
        <p:sp>
          <p:nvSpPr>
            <p:cNvPr id="1335" name="Oval 6"/>
            <p:cNvSpPr>
              <a:spLocks noChangeArrowheads="1"/>
            </p:cNvSpPr>
            <p:nvPr/>
          </p:nvSpPr>
          <p:spPr bwMode="auto">
            <a:xfrm flipH="1">
              <a:off x="1936" y="3847"/>
              <a:ext cx="567" cy="327"/>
            </a:xfrm>
            <a:prstGeom prst="ellipse">
              <a:avLst/>
            </a:prstGeom>
            <a:gradFill rotWithShape="0">
              <a:gsLst>
                <a:gs pos="0">
                  <a:srgbClr val="CCFFFF"/>
                </a:gs>
                <a:gs pos="100000">
                  <a:srgbClr val="5E7676"/>
                </a:gs>
              </a:gsLst>
              <a:lin ang="2700000" scaled="1"/>
            </a:gradFill>
            <a:ln w="9525">
              <a:round/>
              <a:headEnd/>
              <a:tailEnd/>
            </a:ln>
            <a:scene3d>
              <a:camera prst="legacyObliqueTopRight">
                <a:rot lat="16499995" lon="0" rev="0"/>
              </a:camera>
              <a:lightRig rig="legacyFlat2" dir="t"/>
            </a:scene3d>
            <a:sp3d extrusionH="23800" prstMaterial="legacyMatte">
              <a:bevelT w="13500" h="13500" prst="angle"/>
              <a:bevelB w="13500" h="13500" prst="angle"/>
              <a:extrusionClr>
                <a:srgbClr val="CCFFFF"/>
              </a:extrusionClr>
              <a:contourClr>
                <a:srgbClr val="CCFFFF"/>
              </a:contourClr>
            </a:sp3d>
          </p:spPr>
          <p:txBody>
            <a:bodyPr anchor="ctr">
              <a:spAutoFit/>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pic>
          <p:nvPicPr>
            <p:cNvPr id="1336" name="Picture 7" descr="profi4work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59" y="3943"/>
              <a:ext cx="22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5480" name="Text Box 8"/>
            <p:cNvSpPr txBox="1">
              <a:spLocks noChangeArrowheads="1"/>
            </p:cNvSpPr>
            <p:nvPr/>
          </p:nvSpPr>
          <p:spPr bwMode="auto">
            <a:xfrm>
              <a:off x="2027" y="4169"/>
              <a:ext cx="386" cy="70"/>
            </a:xfrm>
            <a:prstGeom prst="rect">
              <a:avLst/>
            </a:prstGeom>
            <a:noFill/>
            <a:ln w="9525">
              <a:noFill/>
              <a:miter lim="800000"/>
              <a:headEnd/>
              <a:tailEnd/>
            </a:ln>
            <a:effectLst/>
          </p:spPr>
          <p:txBody>
            <a:bodyPr lIns="0" tIns="0" rIns="0" bIns="0">
              <a:spAutoFit/>
            </a:bodyPr>
            <a:lstStyle/>
            <a:p>
              <a:pPr algn="ctr">
                <a:lnSpc>
                  <a:spcPct val="80000"/>
                </a:lnSpc>
                <a:defRPr/>
              </a:pPr>
              <a:r>
                <a:rPr lang="en-US" sz="900" b="1">
                  <a:solidFill>
                    <a:srgbClr val="FF0000"/>
                  </a:solidFill>
                  <a:effectLst>
                    <a:outerShdw blurRad="38100" dist="38100" dir="2700000" algn="tl">
                      <a:srgbClr val="C0C0C0"/>
                    </a:outerShdw>
                  </a:effectLst>
                </a:rPr>
                <a:t>SIP  Phone</a:t>
              </a:r>
              <a:endParaRPr lang="en-GB" sz="900" b="1">
                <a:solidFill>
                  <a:srgbClr val="FF0000"/>
                </a:solidFill>
                <a:effectLst>
                  <a:outerShdw blurRad="38100" dist="38100" dir="2700000" algn="tl">
                    <a:srgbClr val="C0C0C0"/>
                  </a:outerShdw>
                </a:effectLst>
              </a:endParaRPr>
            </a:p>
          </p:txBody>
        </p:sp>
        <p:graphicFrame>
          <p:nvGraphicFramePr>
            <p:cNvPr id="1031" name="Object 7"/>
            <p:cNvGraphicFramePr>
              <a:graphicFrameLocks noChangeAspect="1"/>
            </p:cNvGraphicFramePr>
            <p:nvPr/>
          </p:nvGraphicFramePr>
          <p:xfrm>
            <a:off x="2186" y="3784"/>
            <a:ext cx="319" cy="285"/>
          </p:xfrm>
          <a:graphic>
            <a:graphicData uri="http://schemas.openxmlformats.org/presentationml/2006/ole">
              <mc:AlternateContent xmlns:mc="http://schemas.openxmlformats.org/markup-compatibility/2006">
                <mc:Choice xmlns:v="urn:schemas-microsoft-com:vml" Requires="v">
                  <p:oleObj spid="_x0000_s2135" name="Visio" r:id="rId6" imgW="568495" imgH="554983" progId="Visio.Drawing.11">
                    <p:embed/>
                  </p:oleObj>
                </mc:Choice>
                <mc:Fallback>
                  <p:oleObj name="Visio" r:id="rId6" imgW="568495" imgH="554983" progId="Visio.Drawing.11">
                    <p:embed/>
                    <p:pic>
                      <p:nvPicPr>
                        <p:cNvPr id="1031"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86" y="3784"/>
                          <a:ext cx="319"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 name="Group 334"/>
          <p:cNvGrpSpPr>
            <a:grpSpLocks/>
          </p:cNvGrpSpPr>
          <p:nvPr/>
        </p:nvGrpSpPr>
        <p:grpSpPr bwMode="auto">
          <a:xfrm>
            <a:off x="6953251" y="5895980"/>
            <a:ext cx="900113" cy="711201"/>
            <a:chOff x="3388" y="3802"/>
            <a:chExt cx="567" cy="448"/>
          </a:xfrm>
        </p:grpSpPr>
        <p:sp>
          <p:nvSpPr>
            <p:cNvPr id="1332" name="Oval 10"/>
            <p:cNvSpPr>
              <a:spLocks noChangeArrowheads="1"/>
            </p:cNvSpPr>
            <p:nvPr/>
          </p:nvSpPr>
          <p:spPr bwMode="auto">
            <a:xfrm flipH="1">
              <a:off x="3388" y="3856"/>
              <a:ext cx="567" cy="327"/>
            </a:xfrm>
            <a:prstGeom prst="ellipse">
              <a:avLst/>
            </a:prstGeom>
            <a:gradFill rotWithShape="0">
              <a:gsLst>
                <a:gs pos="0">
                  <a:srgbClr val="CCFFFF"/>
                </a:gs>
                <a:gs pos="100000">
                  <a:srgbClr val="5E7676"/>
                </a:gs>
              </a:gsLst>
              <a:lin ang="2700000" scaled="1"/>
            </a:gradFill>
            <a:ln w="9525">
              <a:round/>
              <a:headEnd/>
              <a:tailEnd/>
            </a:ln>
            <a:scene3d>
              <a:camera prst="legacyObliqueTopRight">
                <a:rot lat="16499995" lon="0" rev="0"/>
              </a:camera>
              <a:lightRig rig="legacyFlat2" dir="t"/>
            </a:scene3d>
            <a:sp3d extrusionH="23800" prstMaterial="legacyMatte">
              <a:bevelT w="13500" h="13500" prst="angle"/>
              <a:bevelB w="13500" h="13500" prst="angle"/>
              <a:extrusionClr>
                <a:srgbClr val="CCFFFF"/>
              </a:extrusionClr>
              <a:contourClr>
                <a:srgbClr val="CCFFFF"/>
              </a:contourClr>
            </a:sp3d>
          </p:spPr>
          <p:txBody>
            <a:bodyPr anchor="ctr">
              <a:spAutoFit/>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pic>
          <p:nvPicPr>
            <p:cNvPr id="1333" name="Picture 11" descr="profi4workmed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3" y="3933"/>
              <a:ext cx="24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5484" name="Text Box 12"/>
            <p:cNvSpPr txBox="1">
              <a:spLocks noChangeArrowheads="1"/>
            </p:cNvSpPr>
            <p:nvPr/>
          </p:nvSpPr>
          <p:spPr bwMode="auto">
            <a:xfrm>
              <a:off x="3478" y="4180"/>
              <a:ext cx="386" cy="70"/>
            </a:xfrm>
            <a:prstGeom prst="rect">
              <a:avLst/>
            </a:prstGeom>
            <a:noFill/>
            <a:ln w="9525">
              <a:noFill/>
              <a:miter lim="800000"/>
              <a:headEnd/>
              <a:tailEnd/>
            </a:ln>
            <a:effectLst/>
          </p:spPr>
          <p:txBody>
            <a:bodyPr lIns="0" tIns="0" rIns="0" bIns="0">
              <a:spAutoFit/>
            </a:bodyPr>
            <a:lstStyle/>
            <a:p>
              <a:pPr algn="ctr">
                <a:lnSpc>
                  <a:spcPct val="80000"/>
                </a:lnSpc>
                <a:defRPr/>
              </a:pPr>
              <a:r>
                <a:rPr lang="en-US" sz="900" b="1">
                  <a:solidFill>
                    <a:srgbClr val="FF0000"/>
                  </a:solidFill>
                  <a:effectLst>
                    <a:outerShdw blurRad="38100" dist="38100" dir="2700000" algn="tl">
                      <a:srgbClr val="C0C0C0"/>
                    </a:outerShdw>
                  </a:effectLst>
                </a:rPr>
                <a:t>SIP  Phone</a:t>
              </a:r>
              <a:endParaRPr lang="en-GB" sz="900" b="1">
                <a:solidFill>
                  <a:srgbClr val="FF0000"/>
                </a:solidFill>
                <a:effectLst>
                  <a:outerShdw blurRad="38100" dist="38100" dir="2700000" algn="tl">
                    <a:srgbClr val="C0C0C0"/>
                  </a:outerShdw>
                </a:effectLst>
              </a:endParaRPr>
            </a:p>
          </p:txBody>
        </p:sp>
        <p:graphicFrame>
          <p:nvGraphicFramePr>
            <p:cNvPr id="1030" name="Object 6"/>
            <p:cNvGraphicFramePr>
              <a:graphicFrameLocks noChangeAspect="1"/>
            </p:cNvGraphicFramePr>
            <p:nvPr/>
          </p:nvGraphicFramePr>
          <p:xfrm>
            <a:off x="3388" y="3802"/>
            <a:ext cx="319" cy="285"/>
          </p:xfrm>
          <a:graphic>
            <a:graphicData uri="http://schemas.openxmlformats.org/presentationml/2006/ole">
              <mc:AlternateContent xmlns:mc="http://schemas.openxmlformats.org/markup-compatibility/2006">
                <mc:Choice xmlns:v="urn:schemas-microsoft-com:vml" Requires="v">
                  <p:oleObj spid="_x0000_s2136" name="Visio" r:id="rId9" imgW="568495" imgH="554983" progId="Visio.Drawing.11">
                    <p:embed/>
                  </p:oleObj>
                </mc:Choice>
                <mc:Fallback>
                  <p:oleObj name="Visio" r:id="rId9" imgW="568495" imgH="554983" progId="Visio.Drawing.11">
                    <p:embed/>
                    <p:pic>
                      <p:nvPicPr>
                        <p:cNvPr id="103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88" y="3802"/>
                          <a:ext cx="319"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385486" name="Line 14"/>
          <p:cNvSpPr>
            <a:spLocks noChangeShapeType="1"/>
          </p:cNvSpPr>
          <p:nvPr/>
        </p:nvSpPr>
        <p:spPr bwMode="auto">
          <a:xfrm flipH="1" flipV="1">
            <a:off x="6726238" y="5273675"/>
            <a:ext cx="476250" cy="596900"/>
          </a:xfrm>
          <a:prstGeom prst="line">
            <a:avLst/>
          </a:prstGeom>
          <a:noFill/>
          <a:ln w="19050"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id-ID"/>
          </a:p>
        </p:txBody>
      </p:sp>
      <p:sp>
        <p:nvSpPr>
          <p:cNvPr id="1385487" name="Text Box 15"/>
          <p:cNvSpPr txBox="1">
            <a:spLocks noChangeArrowheads="1"/>
          </p:cNvSpPr>
          <p:nvPr/>
        </p:nvSpPr>
        <p:spPr bwMode="auto">
          <a:xfrm rot="3217137" flipH="1">
            <a:off x="6992939" y="5470526"/>
            <a:ext cx="2508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sz="1100">
                <a:solidFill>
                  <a:srgbClr val="0000FF"/>
                </a:solidFill>
              </a:rPr>
              <a:t>SIP</a:t>
            </a:r>
            <a:endParaRPr lang="en-GB" altLang="id-ID" sz="1100">
              <a:solidFill>
                <a:srgbClr val="0000FF"/>
              </a:solidFill>
            </a:endParaRPr>
          </a:p>
        </p:txBody>
      </p:sp>
      <p:sp>
        <p:nvSpPr>
          <p:cNvPr id="1385488" name="Text Box 16"/>
          <p:cNvSpPr txBox="1">
            <a:spLocks noChangeArrowheads="1"/>
          </p:cNvSpPr>
          <p:nvPr/>
        </p:nvSpPr>
        <p:spPr bwMode="auto">
          <a:xfrm>
            <a:off x="6338888" y="3527426"/>
            <a:ext cx="5397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sz="1100">
                <a:solidFill>
                  <a:srgbClr val="FF0000"/>
                </a:solidFill>
              </a:rPr>
              <a:t>SigTran</a:t>
            </a:r>
          </a:p>
          <a:p>
            <a:pPr eaLnBrk="1" hangingPunct="1"/>
            <a:r>
              <a:rPr lang="en-US" altLang="id-ID" sz="1100">
                <a:solidFill>
                  <a:srgbClr val="FF0000"/>
                </a:solidFill>
              </a:rPr>
              <a:t>Megaco</a:t>
            </a:r>
          </a:p>
          <a:p>
            <a:pPr eaLnBrk="1" hangingPunct="1"/>
            <a:r>
              <a:rPr lang="en-US" altLang="id-ID" sz="1100">
                <a:solidFill>
                  <a:srgbClr val="FF0000"/>
                </a:solidFill>
              </a:rPr>
              <a:t>SIP</a:t>
            </a:r>
            <a:endParaRPr lang="en-GB" altLang="id-ID" sz="1100">
              <a:solidFill>
                <a:srgbClr val="FF0000"/>
              </a:solidFill>
            </a:endParaRPr>
          </a:p>
        </p:txBody>
      </p:sp>
      <p:sp>
        <p:nvSpPr>
          <p:cNvPr id="1385489" name="Line 17"/>
          <p:cNvSpPr>
            <a:spLocks noChangeShapeType="1"/>
          </p:cNvSpPr>
          <p:nvPr/>
        </p:nvSpPr>
        <p:spPr bwMode="auto">
          <a:xfrm flipV="1">
            <a:off x="5292725" y="5175250"/>
            <a:ext cx="603250" cy="693738"/>
          </a:xfrm>
          <a:prstGeom prst="line">
            <a:avLst/>
          </a:prstGeom>
          <a:noFill/>
          <a:ln w="19050"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id-ID"/>
          </a:p>
        </p:txBody>
      </p:sp>
      <p:sp>
        <p:nvSpPr>
          <p:cNvPr id="1385490" name="Text Box 18"/>
          <p:cNvSpPr txBox="1">
            <a:spLocks noChangeArrowheads="1"/>
          </p:cNvSpPr>
          <p:nvPr/>
        </p:nvSpPr>
        <p:spPr bwMode="auto">
          <a:xfrm rot="18638196" flipH="1">
            <a:off x="5251451" y="5519739"/>
            <a:ext cx="2508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sz="1100">
                <a:solidFill>
                  <a:srgbClr val="0000FF"/>
                </a:solidFill>
              </a:rPr>
              <a:t>SIP</a:t>
            </a:r>
            <a:endParaRPr lang="en-GB" altLang="id-ID" sz="1100">
              <a:solidFill>
                <a:srgbClr val="0000FF"/>
              </a:solidFill>
            </a:endParaRPr>
          </a:p>
        </p:txBody>
      </p:sp>
      <p:sp>
        <p:nvSpPr>
          <p:cNvPr id="1385491" name="Line 19"/>
          <p:cNvSpPr>
            <a:spLocks noChangeShapeType="1"/>
          </p:cNvSpPr>
          <p:nvPr/>
        </p:nvSpPr>
        <p:spPr bwMode="auto">
          <a:xfrm flipV="1">
            <a:off x="5330826" y="5221288"/>
            <a:ext cx="561975" cy="64770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385492" name="Line 20"/>
          <p:cNvSpPr>
            <a:spLocks noChangeShapeType="1"/>
          </p:cNvSpPr>
          <p:nvPr/>
        </p:nvSpPr>
        <p:spPr bwMode="auto">
          <a:xfrm flipH="1" flipV="1">
            <a:off x="6623051" y="5221289"/>
            <a:ext cx="542925" cy="649287"/>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id-ID"/>
          </a:p>
        </p:txBody>
      </p:sp>
      <p:grpSp>
        <p:nvGrpSpPr>
          <p:cNvPr id="5" name="Group 339"/>
          <p:cNvGrpSpPr>
            <a:grpSpLocks/>
          </p:cNvGrpSpPr>
          <p:nvPr/>
        </p:nvGrpSpPr>
        <p:grpSpPr bwMode="auto">
          <a:xfrm>
            <a:off x="4192589" y="2838451"/>
            <a:ext cx="612775" cy="625475"/>
            <a:chOff x="1649" y="1876"/>
            <a:chExt cx="386" cy="394"/>
          </a:xfrm>
        </p:grpSpPr>
        <p:sp>
          <p:nvSpPr>
            <p:cNvPr id="1314" name="Freeform 77"/>
            <p:cNvSpPr>
              <a:spLocks noChangeAspect="1"/>
            </p:cNvSpPr>
            <p:nvPr/>
          </p:nvSpPr>
          <p:spPr bwMode="auto">
            <a:xfrm flipH="1">
              <a:off x="1760" y="2070"/>
              <a:ext cx="275" cy="200"/>
            </a:xfrm>
            <a:custGeom>
              <a:avLst/>
              <a:gdLst>
                <a:gd name="T0" fmla="*/ 0 w 1038"/>
                <a:gd name="T1" fmla="*/ 200 h 753"/>
                <a:gd name="T2" fmla="*/ 275 w 1038"/>
                <a:gd name="T3" fmla="*/ 200 h 753"/>
                <a:gd name="T4" fmla="*/ 231 w 1038"/>
                <a:gd name="T5" fmla="*/ 0 h 753"/>
                <a:gd name="T6" fmla="*/ 89 w 1038"/>
                <a:gd name="T7" fmla="*/ 0 h 753"/>
                <a:gd name="T8" fmla="*/ 0 w 1038"/>
                <a:gd name="T9" fmla="*/ 200 h 753"/>
                <a:gd name="T10" fmla="*/ 0 60000 65536"/>
                <a:gd name="T11" fmla="*/ 0 60000 65536"/>
                <a:gd name="T12" fmla="*/ 0 60000 65536"/>
                <a:gd name="T13" fmla="*/ 0 60000 65536"/>
                <a:gd name="T14" fmla="*/ 0 60000 65536"/>
                <a:gd name="T15" fmla="*/ 0 w 1038"/>
                <a:gd name="T16" fmla="*/ 0 h 753"/>
                <a:gd name="T17" fmla="*/ 1038 w 1038"/>
                <a:gd name="T18" fmla="*/ 753 h 753"/>
              </a:gdLst>
              <a:ahLst/>
              <a:cxnLst>
                <a:cxn ang="T10">
                  <a:pos x="T0" y="T1"/>
                </a:cxn>
                <a:cxn ang="T11">
                  <a:pos x="T2" y="T3"/>
                </a:cxn>
                <a:cxn ang="T12">
                  <a:pos x="T4" y="T5"/>
                </a:cxn>
                <a:cxn ang="T13">
                  <a:pos x="T6" y="T7"/>
                </a:cxn>
                <a:cxn ang="T14">
                  <a:pos x="T8" y="T9"/>
                </a:cxn>
              </a:cxnLst>
              <a:rect l="T15" t="T16" r="T17" b="T18"/>
              <a:pathLst>
                <a:path w="1038" h="753">
                  <a:moveTo>
                    <a:pt x="0" y="753"/>
                  </a:moveTo>
                  <a:lnTo>
                    <a:pt x="1038" y="753"/>
                  </a:lnTo>
                  <a:lnTo>
                    <a:pt x="872" y="0"/>
                  </a:lnTo>
                  <a:lnTo>
                    <a:pt x="336" y="0"/>
                  </a:lnTo>
                  <a:lnTo>
                    <a:pt x="0" y="753"/>
                  </a:lnTo>
                  <a:close/>
                </a:path>
              </a:pathLst>
            </a:custGeom>
            <a:solidFill>
              <a:srgbClr val="F04500"/>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315" name="Freeform 78"/>
            <p:cNvSpPr>
              <a:spLocks noChangeAspect="1"/>
            </p:cNvSpPr>
            <p:nvPr/>
          </p:nvSpPr>
          <p:spPr bwMode="auto">
            <a:xfrm flipH="1">
              <a:off x="1672" y="2014"/>
              <a:ext cx="132" cy="256"/>
            </a:xfrm>
            <a:custGeom>
              <a:avLst/>
              <a:gdLst>
                <a:gd name="T0" fmla="*/ 44 w 814"/>
                <a:gd name="T1" fmla="*/ 256 h 1569"/>
                <a:gd name="T2" fmla="*/ 132 w 814"/>
                <a:gd name="T3" fmla="*/ 135 h 1569"/>
                <a:gd name="T4" fmla="*/ 46 w 814"/>
                <a:gd name="T5" fmla="*/ 0 h 1569"/>
                <a:gd name="T6" fmla="*/ 0 w 814"/>
                <a:gd name="T7" fmla="*/ 56 h 1569"/>
                <a:gd name="T8" fmla="*/ 44 w 814"/>
                <a:gd name="T9" fmla="*/ 256 h 1569"/>
                <a:gd name="T10" fmla="*/ 0 60000 65536"/>
                <a:gd name="T11" fmla="*/ 0 60000 65536"/>
                <a:gd name="T12" fmla="*/ 0 60000 65536"/>
                <a:gd name="T13" fmla="*/ 0 60000 65536"/>
                <a:gd name="T14" fmla="*/ 0 60000 65536"/>
                <a:gd name="T15" fmla="*/ 0 w 814"/>
                <a:gd name="T16" fmla="*/ 0 h 1569"/>
                <a:gd name="T17" fmla="*/ 814 w 814"/>
                <a:gd name="T18" fmla="*/ 1569 h 1569"/>
              </a:gdLst>
              <a:ahLst/>
              <a:cxnLst>
                <a:cxn ang="T10">
                  <a:pos x="T0" y="T1"/>
                </a:cxn>
                <a:cxn ang="T11">
                  <a:pos x="T2" y="T3"/>
                </a:cxn>
                <a:cxn ang="T12">
                  <a:pos x="T4" y="T5"/>
                </a:cxn>
                <a:cxn ang="T13">
                  <a:pos x="T6" y="T7"/>
                </a:cxn>
                <a:cxn ang="T14">
                  <a:pos x="T8" y="T9"/>
                </a:cxn>
              </a:cxnLst>
              <a:rect l="T15" t="T16" r="T17" b="T18"/>
              <a:pathLst>
                <a:path w="814" h="1569">
                  <a:moveTo>
                    <a:pt x="274" y="1569"/>
                  </a:moveTo>
                  <a:lnTo>
                    <a:pt x="814" y="826"/>
                  </a:lnTo>
                  <a:lnTo>
                    <a:pt x="285" y="0"/>
                  </a:lnTo>
                  <a:lnTo>
                    <a:pt x="0" y="345"/>
                  </a:lnTo>
                  <a:lnTo>
                    <a:pt x="274" y="1569"/>
                  </a:lnTo>
                  <a:close/>
                </a:path>
              </a:pathLst>
            </a:custGeom>
            <a:solidFill>
              <a:srgbClr val="FF6223"/>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316" name="AutoShape 79"/>
            <p:cNvSpPr>
              <a:spLocks noChangeAspect="1" noChangeArrowheads="1"/>
            </p:cNvSpPr>
            <p:nvPr/>
          </p:nvSpPr>
          <p:spPr bwMode="auto">
            <a:xfrm flipH="1">
              <a:off x="1758" y="2016"/>
              <a:ext cx="188" cy="54"/>
            </a:xfrm>
            <a:prstGeom prst="parallelogram">
              <a:avLst>
                <a:gd name="adj" fmla="val 87037"/>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nvGrpSpPr>
            <p:cNvPr id="1317" name="Group 80"/>
            <p:cNvGrpSpPr>
              <a:grpSpLocks noChangeAspect="1"/>
            </p:cNvGrpSpPr>
            <p:nvPr/>
          </p:nvGrpSpPr>
          <p:grpSpPr bwMode="auto">
            <a:xfrm flipH="1">
              <a:off x="1822" y="2091"/>
              <a:ext cx="121" cy="154"/>
              <a:chOff x="2994" y="1758"/>
              <a:chExt cx="188" cy="238"/>
            </a:xfrm>
          </p:grpSpPr>
          <p:grpSp>
            <p:nvGrpSpPr>
              <p:cNvPr id="1319" name="Group 81"/>
              <p:cNvGrpSpPr>
                <a:grpSpLocks noChangeAspect="1"/>
              </p:cNvGrpSpPr>
              <p:nvPr/>
            </p:nvGrpSpPr>
            <p:grpSpPr bwMode="auto">
              <a:xfrm>
                <a:off x="2994" y="1758"/>
                <a:ext cx="153" cy="204"/>
                <a:chOff x="1755" y="2541"/>
                <a:chExt cx="374" cy="498"/>
              </a:xfrm>
            </p:grpSpPr>
            <p:grpSp>
              <p:nvGrpSpPr>
                <p:cNvPr id="1326" name="Group 82"/>
                <p:cNvGrpSpPr>
                  <a:grpSpLocks noChangeAspect="1"/>
                </p:cNvGrpSpPr>
                <p:nvPr/>
              </p:nvGrpSpPr>
              <p:grpSpPr bwMode="auto">
                <a:xfrm>
                  <a:off x="1755" y="2541"/>
                  <a:ext cx="362" cy="479"/>
                  <a:chOff x="1767" y="2560"/>
                  <a:chExt cx="362" cy="479"/>
                </a:xfrm>
              </p:grpSpPr>
              <p:sp>
                <p:nvSpPr>
                  <p:cNvPr id="1330" name="AutoShape 83"/>
                  <p:cNvSpPr>
                    <a:spLocks noChangeAspect="1" noChangeArrowheads="1"/>
                  </p:cNvSpPr>
                  <p:nvPr/>
                </p:nvSpPr>
                <p:spPr bwMode="auto">
                  <a:xfrm rot="2896230">
                    <a:off x="1834" y="2559"/>
                    <a:ext cx="91" cy="93"/>
                  </a:xfrm>
                  <a:prstGeom prst="rtTriangle">
                    <a:avLst/>
                  </a:prstGeom>
                  <a:solidFill>
                    <a:schemeClr val="bg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331" name="Freeform 84"/>
                  <p:cNvSpPr>
                    <a:spLocks noChangeAspect="1"/>
                  </p:cNvSpPr>
                  <p:nvPr/>
                </p:nvSpPr>
                <p:spPr bwMode="auto">
                  <a:xfrm>
                    <a:off x="1767" y="2608"/>
                    <a:ext cx="362" cy="431"/>
                  </a:xfrm>
                  <a:custGeom>
                    <a:avLst/>
                    <a:gdLst>
                      <a:gd name="T0" fmla="*/ 0 w 362"/>
                      <a:gd name="T1" fmla="*/ 431 h 431"/>
                      <a:gd name="T2" fmla="*/ 334 w 362"/>
                      <a:gd name="T3" fmla="*/ 45 h 431"/>
                      <a:gd name="T4" fmla="*/ 362 w 362"/>
                      <a:gd name="T5" fmla="*/ 11 h 431"/>
                      <a:gd name="T6" fmla="*/ 300 w 362"/>
                      <a:gd name="T7" fmla="*/ 8 h 431"/>
                      <a:gd name="T8" fmla="*/ 78 w 362"/>
                      <a:gd name="T9" fmla="*/ 0 h 431"/>
                      <a:gd name="T10" fmla="*/ 0 60000 65536"/>
                      <a:gd name="T11" fmla="*/ 0 60000 65536"/>
                      <a:gd name="T12" fmla="*/ 0 60000 65536"/>
                      <a:gd name="T13" fmla="*/ 0 60000 65536"/>
                      <a:gd name="T14" fmla="*/ 0 60000 65536"/>
                      <a:gd name="T15" fmla="*/ 0 w 362"/>
                      <a:gd name="T16" fmla="*/ 0 h 431"/>
                      <a:gd name="T17" fmla="*/ 362 w 362"/>
                      <a:gd name="T18" fmla="*/ 431 h 431"/>
                    </a:gdLst>
                    <a:ahLst/>
                    <a:cxnLst>
                      <a:cxn ang="T10">
                        <a:pos x="T0" y="T1"/>
                      </a:cxn>
                      <a:cxn ang="T11">
                        <a:pos x="T2" y="T3"/>
                      </a:cxn>
                      <a:cxn ang="T12">
                        <a:pos x="T4" y="T5"/>
                      </a:cxn>
                      <a:cxn ang="T13">
                        <a:pos x="T6" y="T7"/>
                      </a:cxn>
                      <a:cxn ang="T14">
                        <a:pos x="T8" y="T9"/>
                      </a:cxn>
                    </a:cxnLst>
                    <a:rect l="T15" t="T16" r="T17" b="T18"/>
                    <a:pathLst>
                      <a:path w="362" h="431">
                        <a:moveTo>
                          <a:pt x="0" y="431"/>
                        </a:moveTo>
                        <a:lnTo>
                          <a:pt x="334" y="45"/>
                        </a:lnTo>
                        <a:lnTo>
                          <a:pt x="362" y="11"/>
                        </a:lnTo>
                        <a:lnTo>
                          <a:pt x="300" y="8"/>
                        </a:lnTo>
                        <a:lnTo>
                          <a:pt x="78"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nvGrpSpPr>
                <p:cNvPr id="1327" name="Group 85"/>
                <p:cNvGrpSpPr>
                  <a:grpSpLocks noChangeAspect="1"/>
                </p:cNvGrpSpPr>
                <p:nvPr/>
              </p:nvGrpSpPr>
              <p:grpSpPr bwMode="auto">
                <a:xfrm>
                  <a:off x="1767" y="2560"/>
                  <a:ext cx="362" cy="479"/>
                  <a:chOff x="1767" y="2560"/>
                  <a:chExt cx="362" cy="479"/>
                </a:xfrm>
              </p:grpSpPr>
              <p:sp>
                <p:nvSpPr>
                  <p:cNvPr id="1328" name="AutoShape 86"/>
                  <p:cNvSpPr>
                    <a:spLocks noChangeAspect="1" noChangeArrowheads="1"/>
                  </p:cNvSpPr>
                  <p:nvPr/>
                </p:nvSpPr>
                <p:spPr bwMode="auto">
                  <a:xfrm rot="2896230">
                    <a:off x="1834" y="2559"/>
                    <a:ext cx="91" cy="93"/>
                  </a:xfrm>
                  <a:prstGeom prst="rtTriangle">
                    <a:avLst/>
                  </a:prstGeom>
                  <a:solidFill>
                    <a:schemeClr val="bg1"/>
                  </a:solidFill>
                  <a:ln w="2857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329" name="Freeform 87"/>
                  <p:cNvSpPr>
                    <a:spLocks noChangeAspect="1"/>
                  </p:cNvSpPr>
                  <p:nvPr/>
                </p:nvSpPr>
                <p:spPr bwMode="auto">
                  <a:xfrm>
                    <a:off x="1767" y="2608"/>
                    <a:ext cx="362" cy="431"/>
                  </a:xfrm>
                  <a:custGeom>
                    <a:avLst/>
                    <a:gdLst>
                      <a:gd name="T0" fmla="*/ 0 w 362"/>
                      <a:gd name="T1" fmla="*/ 431 h 431"/>
                      <a:gd name="T2" fmla="*/ 334 w 362"/>
                      <a:gd name="T3" fmla="*/ 45 h 431"/>
                      <a:gd name="T4" fmla="*/ 362 w 362"/>
                      <a:gd name="T5" fmla="*/ 11 h 431"/>
                      <a:gd name="T6" fmla="*/ 300 w 362"/>
                      <a:gd name="T7" fmla="*/ 8 h 431"/>
                      <a:gd name="T8" fmla="*/ 78 w 362"/>
                      <a:gd name="T9" fmla="*/ 0 h 431"/>
                      <a:gd name="T10" fmla="*/ 0 60000 65536"/>
                      <a:gd name="T11" fmla="*/ 0 60000 65536"/>
                      <a:gd name="T12" fmla="*/ 0 60000 65536"/>
                      <a:gd name="T13" fmla="*/ 0 60000 65536"/>
                      <a:gd name="T14" fmla="*/ 0 60000 65536"/>
                      <a:gd name="T15" fmla="*/ 0 w 362"/>
                      <a:gd name="T16" fmla="*/ 0 h 431"/>
                      <a:gd name="T17" fmla="*/ 362 w 362"/>
                      <a:gd name="T18" fmla="*/ 431 h 431"/>
                    </a:gdLst>
                    <a:ahLst/>
                    <a:cxnLst>
                      <a:cxn ang="T10">
                        <a:pos x="T0" y="T1"/>
                      </a:cxn>
                      <a:cxn ang="T11">
                        <a:pos x="T2" y="T3"/>
                      </a:cxn>
                      <a:cxn ang="T12">
                        <a:pos x="T4" y="T5"/>
                      </a:cxn>
                      <a:cxn ang="T13">
                        <a:pos x="T6" y="T7"/>
                      </a:cxn>
                      <a:cxn ang="T14">
                        <a:pos x="T8" y="T9"/>
                      </a:cxn>
                    </a:cxnLst>
                    <a:rect l="T15" t="T16" r="T17" b="T18"/>
                    <a:pathLst>
                      <a:path w="362" h="431">
                        <a:moveTo>
                          <a:pt x="0" y="431"/>
                        </a:moveTo>
                        <a:lnTo>
                          <a:pt x="334" y="45"/>
                        </a:lnTo>
                        <a:lnTo>
                          <a:pt x="362" y="11"/>
                        </a:lnTo>
                        <a:lnTo>
                          <a:pt x="300" y="8"/>
                        </a:lnTo>
                        <a:lnTo>
                          <a:pt x="78" y="0"/>
                        </a:lnTo>
                      </a:path>
                    </a:pathLst>
                  </a:cu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grpSp>
            <p:nvGrpSpPr>
              <p:cNvPr id="1320" name="Group 88"/>
              <p:cNvGrpSpPr>
                <a:grpSpLocks noChangeAspect="1"/>
              </p:cNvGrpSpPr>
              <p:nvPr/>
            </p:nvGrpSpPr>
            <p:grpSpPr bwMode="auto">
              <a:xfrm flipH="1" flipV="1">
                <a:off x="3027" y="1794"/>
                <a:ext cx="148" cy="196"/>
                <a:chOff x="1767" y="2560"/>
                <a:chExt cx="362" cy="479"/>
              </a:xfrm>
            </p:grpSpPr>
            <p:sp>
              <p:nvSpPr>
                <p:cNvPr id="1324" name="AutoShape 89"/>
                <p:cNvSpPr>
                  <a:spLocks noChangeAspect="1" noChangeArrowheads="1"/>
                </p:cNvSpPr>
                <p:nvPr/>
              </p:nvSpPr>
              <p:spPr bwMode="auto">
                <a:xfrm rot="2896230">
                  <a:off x="1834" y="2559"/>
                  <a:ext cx="91" cy="93"/>
                </a:xfrm>
                <a:prstGeom prst="rtTriangle">
                  <a:avLst/>
                </a:prstGeom>
                <a:solidFill>
                  <a:schemeClr val="bg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325" name="Freeform 90"/>
                <p:cNvSpPr>
                  <a:spLocks noChangeAspect="1"/>
                </p:cNvSpPr>
                <p:nvPr/>
              </p:nvSpPr>
              <p:spPr bwMode="auto">
                <a:xfrm>
                  <a:off x="1767" y="2608"/>
                  <a:ext cx="362" cy="431"/>
                </a:xfrm>
                <a:custGeom>
                  <a:avLst/>
                  <a:gdLst>
                    <a:gd name="T0" fmla="*/ 0 w 362"/>
                    <a:gd name="T1" fmla="*/ 431 h 431"/>
                    <a:gd name="T2" fmla="*/ 334 w 362"/>
                    <a:gd name="T3" fmla="*/ 45 h 431"/>
                    <a:gd name="T4" fmla="*/ 362 w 362"/>
                    <a:gd name="T5" fmla="*/ 11 h 431"/>
                    <a:gd name="T6" fmla="*/ 300 w 362"/>
                    <a:gd name="T7" fmla="*/ 8 h 431"/>
                    <a:gd name="T8" fmla="*/ 78 w 362"/>
                    <a:gd name="T9" fmla="*/ 0 h 431"/>
                    <a:gd name="T10" fmla="*/ 0 60000 65536"/>
                    <a:gd name="T11" fmla="*/ 0 60000 65536"/>
                    <a:gd name="T12" fmla="*/ 0 60000 65536"/>
                    <a:gd name="T13" fmla="*/ 0 60000 65536"/>
                    <a:gd name="T14" fmla="*/ 0 60000 65536"/>
                    <a:gd name="T15" fmla="*/ 0 w 362"/>
                    <a:gd name="T16" fmla="*/ 0 h 431"/>
                    <a:gd name="T17" fmla="*/ 362 w 362"/>
                    <a:gd name="T18" fmla="*/ 431 h 431"/>
                  </a:gdLst>
                  <a:ahLst/>
                  <a:cxnLst>
                    <a:cxn ang="T10">
                      <a:pos x="T0" y="T1"/>
                    </a:cxn>
                    <a:cxn ang="T11">
                      <a:pos x="T2" y="T3"/>
                    </a:cxn>
                    <a:cxn ang="T12">
                      <a:pos x="T4" y="T5"/>
                    </a:cxn>
                    <a:cxn ang="T13">
                      <a:pos x="T6" y="T7"/>
                    </a:cxn>
                    <a:cxn ang="T14">
                      <a:pos x="T8" y="T9"/>
                    </a:cxn>
                  </a:cxnLst>
                  <a:rect l="T15" t="T16" r="T17" b="T18"/>
                  <a:pathLst>
                    <a:path w="362" h="431">
                      <a:moveTo>
                        <a:pt x="0" y="431"/>
                      </a:moveTo>
                      <a:lnTo>
                        <a:pt x="334" y="45"/>
                      </a:lnTo>
                      <a:lnTo>
                        <a:pt x="362" y="11"/>
                      </a:lnTo>
                      <a:lnTo>
                        <a:pt x="300" y="8"/>
                      </a:lnTo>
                      <a:lnTo>
                        <a:pt x="78"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nvGrpSpPr>
              <p:cNvPr id="1321" name="Group 91"/>
              <p:cNvGrpSpPr>
                <a:grpSpLocks noChangeAspect="1"/>
              </p:cNvGrpSpPr>
              <p:nvPr/>
            </p:nvGrpSpPr>
            <p:grpSpPr bwMode="auto">
              <a:xfrm flipH="1" flipV="1">
                <a:off x="3034" y="1800"/>
                <a:ext cx="148" cy="196"/>
                <a:chOff x="1767" y="2560"/>
                <a:chExt cx="362" cy="479"/>
              </a:xfrm>
            </p:grpSpPr>
            <p:sp>
              <p:nvSpPr>
                <p:cNvPr id="1322" name="AutoShape 92"/>
                <p:cNvSpPr>
                  <a:spLocks noChangeAspect="1" noChangeArrowheads="1"/>
                </p:cNvSpPr>
                <p:nvPr/>
              </p:nvSpPr>
              <p:spPr bwMode="auto">
                <a:xfrm rot="2896230">
                  <a:off x="1834" y="2559"/>
                  <a:ext cx="91" cy="93"/>
                </a:xfrm>
                <a:prstGeom prst="rtTriangle">
                  <a:avLst/>
                </a:prstGeom>
                <a:solidFill>
                  <a:schemeClr val="bg1"/>
                </a:solidFill>
                <a:ln w="2857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323" name="Freeform 93"/>
                <p:cNvSpPr>
                  <a:spLocks noChangeAspect="1"/>
                </p:cNvSpPr>
                <p:nvPr/>
              </p:nvSpPr>
              <p:spPr bwMode="auto">
                <a:xfrm>
                  <a:off x="1767" y="2608"/>
                  <a:ext cx="362" cy="431"/>
                </a:xfrm>
                <a:custGeom>
                  <a:avLst/>
                  <a:gdLst>
                    <a:gd name="T0" fmla="*/ 0 w 362"/>
                    <a:gd name="T1" fmla="*/ 431 h 431"/>
                    <a:gd name="T2" fmla="*/ 334 w 362"/>
                    <a:gd name="T3" fmla="*/ 45 h 431"/>
                    <a:gd name="T4" fmla="*/ 362 w 362"/>
                    <a:gd name="T5" fmla="*/ 11 h 431"/>
                    <a:gd name="T6" fmla="*/ 300 w 362"/>
                    <a:gd name="T7" fmla="*/ 8 h 431"/>
                    <a:gd name="T8" fmla="*/ 78 w 362"/>
                    <a:gd name="T9" fmla="*/ 0 h 431"/>
                    <a:gd name="T10" fmla="*/ 0 60000 65536"/>
                    <a:gd name="T11" fmla="*/ 0 60000 65536"/>
                    <a:gd name="T12" fmla="*/ 0 60000 65536"/>
                    <a:gd name="T13" fmla="*/ 0 60000 65536"/>
                    <a:gd name="T14" fmla="*/ 0 60000 65536"/>
                    <a:gd name="T15" fmla="*/ 0 w 362"/>
                    <a:gd name="T16" fmla="*/ 0 h 431"/>
                    <a:gd name="T17" fmla="*/ 362 w 362"/>
                    <a:gd name="T18" fmla="*/ 431 h 431"/>
                  </a:gdLst>
                  <a:ahLst/>
                  <a:cxnLst>
                    <a:cxn ang="T10">
                      <a:pos x="T0" y="T1"/>
                    </a:cxn>
                    <a:cxn ang="T11">
                      <a:pos x="T2" y="T3"/>
                    </a:cxn>
                    <a:cxn ang="T12">
                      <a:pos x="T4" y="T5"/>
                    </a:cxn>
                    <a:cxn ang="T13">
                      <a:pos x="T6" y="T7"/>
                    </a:cxn>
                    <a:cxn ang="T14">
                      <a:pos x="T8" y="T9"/>
                    </a:cxn>
                  </a:cxnLst>
                  <a:rect l="T15" t="T16" r="T17" b="T18"/>
                  <a:pathLst>
                    <a:path w="362" h="431">
                      <a:moveTo>
                        <a:pt x="0" y="431"/>
                      </a:moveTo>
                      <a:lnTo>
                        <a:pt x="334" y="45"/>
                      </a:lnTo>
                      <a:lnTo>
                        <a:pt x="362" y="11"/>
                      </a:lnTo>
                      <a:lnTo>
                        <a:pt x="300" y="8"/>
                      </a:lnTo>
                      <a:lnTo>
                        <a:pt x="78" y="0"/>
                      </a:lnTo>
                    </a:path>
                  </a:pathLst>
                </a:cu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sp>
          <p:nvSpPr>
            <p:cNvPr id="1385566" name="Text Box 94"/>
            <p:cNvSpPr txBox="1">
              <a:spLocks noChangeArrowheads="1"/>
            </p:cNvSpPr>
            <p:nvPr/>
          </p:nvSpPr>
          <p:spPr bwMode="auto">
            <a:xfrm>
              <a:off x="1649" y="1876"/>
              <a:ext cx="340" cy="140"/>
            </a:xfrm>
            <a:prstGeom prst="rect">
              <a:avLst/>
            </a:prstGeom>
            <a:solidFill>
              <a:srgbClr val="FFFF53"/>
            </a:solidFill>
            <a:ln w="9525">
              <a:noFill/>
              <a:miter lim="800000"/>
              <a:headEnd/>
              <a:tailEnd/>
            </a:ln>
            <a:effectLst>
              <a:outerShdw dist="28398" dir="20006097" algn="ctr" rotWithShape="0">
                <a:schemeClr val="bg2">
                  <a:alpha val="50000"/>
                </a:schemeClr>
              </a:outerShdw>
            </a:effectLst>
          </p:spPr>
          <p:txBody>
            <a:bodyPr lIns="0" tIns="0" rIns="0" bIns="0">
              <a:spAutoFit/>
            </a:bodyPr>
            <a:lstStyle/>
            <a:p>
              <a:pPr algn="ctr">
                <a:lnSpc>
                  <a:spcPct val="80000"/>
                </a:lnSpc>
                <a:defRPr/>
              </a:pPr>
              <a:r>
                <a:rPr lang="en-US" sz="900">
                  <a:effectLst>
                    <a:outerShdw blurRad="38100" dist="38100" dir="2700000" algn="tl">
                      <a:srgbClr val="FFFFFF"/>
                    </a:outerShdw>
                  </a:effectLst>
                </a:rPr>
                <a:t>Signaling Gateway</a:t>
              </a:r>
              <a:endParaRPr lang="en-GB" sz="900">
                <a:effectLst>
                  <a:outerShdw blurRad="38100" dist="38100" dir="2700000" algn="tl">
                    <a:srgbClr val="FFFFFF"/>
                  </a:outerShdw>
                </a:effectLst>
              </a:endParaRPr>
            </a:p>
          </p:txBody>
        </p:sp>
      </p:grpSp>
      <p:grpSp>
        <p:nvGrpSpPr>
          <p:cNvPr id="12" name="Group 340"/>
          <p:cNvGrpSpPr>
            <a:grpSpLocks/>
          </p:cNvGrpSpPr>
          <p:nvPr/>
        </p:nvGrpSpPr>
        <p:grpSpPr bwMode="auto">
          <a:xfrm>
            <a:off x="4227513" y="3633789"/>
            <a:ext cx="468312" cy="682625"/>
            <a:chOff x="1671" y="2377"/>
            <a:chExt cx="295" cy="430"/>
          </a:xfrm>
        </p:grpSpPr>
        <p:grpSp>
          <p:nvGrpSpPr>
            <p:cNvPr id="1297" name="Group 95"/>
            <p:cNvGrpSpPr>
              <a:grpSpLocks noChangeAspect="1"/>
            </p:cNvGrpSpPr>
            <p:nvPr/>
          </p:nvGrpSpPr>
          <p:grpSpPr bwMode="auto">
            <a:xfrm>
              <a:off x="1695" y="2515"/>
              <a:ext cx="269" cy="292"/>
              <a:chOff x="3456" y="623"/>
              <a:chExt cx="432" cy="429"/>
            </a:xfrm>
          </p:grpSpPr>
          <p:sp>
            <p:nvSpPr>
              <p:cNvPr id="1299" name="Rectangle 96"/>
              <p:cNvSpPr>
                <a:spLocks noChangeAspect="1" noChangeArrowheads="1"/>
              </p:cNvSpPr>
              <p:nvPr/>
            </p:nvSpPr>
            <p:spPr bwMode="auto">
              <a:xfrm>
                <a:off x="3456" y="680"/>
                <a:ext cx="369" cy="372"/>
              </a:xfrm>
              <a:prstGeom prst="rect">
                <a:avLst/>
              </a:prstGeom>
              <a:solidFill>
                <a:srgbClr val="F045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300" name="Freeform 97"/>
              <p:cNvSpPr>
                <a:spLocks noChangeAspect="1"/>
              </p:cNvSpPr>
              <p:nvPr/>
            </p:nvSpPr>
            <p:spPr bwMode="auto">
              <a:xfrm>
                <a:off x="3456" y="623"/>
                <a:ext cx="432" cy="57"/>
              </a:xfrm>
              <a:custGeom>
                <a:avLst/>
                <a:gdLst>
                  <a:gd name="T0" fmla="*/ 0 w 3264"/>
                  <a:gd name="T1" fmla="*/ 57 h 432"/>
                  <a:gd name="T2" fmla="*/ 57 w 3264"/>
                  <a:gd name="T3" fmla="*/ 0 h 432"/>
                  <a:gd name="T4" fmla="*/ 432 w 3264"/>
                  <a:gd name="T5" fmla="*/ 0 h 432"/>
                  <a:gd name="T6" fmla="*/ 368 w 3264"/>
                  <a:gd name="T7" fmla="*/ 57 h 432"/>
                  <a:gd name="T8" fmla="*/ 0 w 3264"/>
                  <a:gd name="T9" fmla="*/ 57 h 432"/>
                  <a:gd name="T10" fmla="*/ 0 60000 65536"/>
                  <a:gd name="T11" fmla="*/ 0 60000 65536"/>
                  <a:gd name="T12" fmla="*/ 0 60000 65536"/>
                  <a:gd name="T13" fmla="*/ 0 60000 65536"/>
                  <a:gd name="T14" fmla="*/ 0 60000 65536"/>
                  <a:gd name="T15" fmla="*/ 0 w 3264"/>
                  <a:gd name="T16" fmla="*/ 0 h 432"/>
                  <a:gd name="T17" fmla="*/ 3264 w 3264"/>
                  <a:gd name="T18" fmla="*/ 432 h 432"/>
                </a:gdLst>
                <a:ahLst/>
                <a:cxnLst>
                  <a:cxn ang="T10">
                    <a:pos x="T0" y="T1"/>
                  </a:cxn>
                  <a:cxn ang="T11">
                    <a:pos x="T2" y="T3"/>
                  </a:cxn>
                  <a:cxn ang="T12">
                    <a:pos x="T4" y="T5"/>
                  </a:cxn>
                  <a:cxn ang="T13">
                    <a:pos x="T6" y="T7"/>
                  </a:cxn>
                  <a:cxn ang="T14">
                    <a:pos x="T8" y="T9"/>
                  </a:cxn>
                </a:cxnLst>
                <a:rect l="T15" t="T16" r="T17" b="T18"/>
                <a:pathLst>
                  <a:path w="3264" h="432">
                    <a:moveTo>
                      <a:pt x="0" y="432"/>
                    </a:moveTo>
                    <a:lnTo>
                      <a:pt x="432" y="0"/>
                    </a:lnTo>
                    <a:lnTo>
                      <a:pt x="3264" y="0"/>
                    </a:lnTo>
                    <a:lnTo>
                      <a:pt x="2784" y="432"/>
                    </a:lnTo>
                    <a:lnTo>
                      <a:pt x="0" y="432"/>
                    </a:lnTo>
                    <a:close/>
                  </a:path>
                </a:pathLst>
              </a:custGeom>
              <a:solidFill>
                <a:srgbClr val="B23300"/>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301" name="Freeform 98"/>
              <p:cNvSpPr>
                <a:spLocks noChangeAspect="1"/>
              </p:cNvSpPr>
              <p:nvPr/>
            </p:nvSpPr>
            <p:spPr bwMode="auto">
              <a:xfrm>
                <a:off x="3825" y="623"/>
                <a:ext cx="63" cy="426"/>
              </a:xfrm>
              <a:custGeom>
                <a:avLst/>
                <a:gdLst>
                  <a:gd name="T0" fmla="*/ 0 w 480"/>
                  <a:gd name="T1" fmla="*/ 57 h 3216"/>
                  <a:gd name="T2" fmla="*/ 63 w 480"/>
                  <a:gd name="T3" fmla="*/ 0 h 3216"/>
                  <a:gd name="T4" fmla="*/ 63 w 480"/>
                  <a:gd name="T5" fmla="*/ 369 h 3216"/>
                  <a:gd name="T6" fmla="*/ 0 w 480"/>
                  <a:gd name="T7" fmla="*/ 426 h 3216"/>
                  <a:gd name="T8" fmla="*/ 0 w 480"/>
                  <a:gd name="T9" fmla="*/ 57 h 3216"/>
                  <a:gd name="T10" fmla="*/ 0 60000 65536"/>
                  <a:gd name="T11" fmla="*/ 0 60000 65536"/>
                  <a:gd name="T12" fmla="*/ 0 60000 65536"/>
                  <a:gd name="T13" fmla="*/ 0 60000 65536"/>
                  <a:gd name="T14" fmla="*/ 0 60000 65536"/>
                  <a:gd name="T15" fmla="*/ 0 w 480"/>
                  <a:gd name="T16" fmla="*/ 0 h 3216"/>
                  <a:gd name="T17" fmla="*/ 480 w 480"/>
                  <a:gd name="T18" fmla="*/ 3216 h 3216"/>
                </a:gdLst>
                <a:ahLst/>
                <a:cxnLst>
                  <a:cxn ang="T10">
                    <a:pos x="T0" y="T1"/>
                  </a:cxn>
                  <a:cxn ang="T11">
                    <a:pos x="T2" y="T3"/>
                  </a:cxn>
                  <a:cxn ang="T12">
                    <a:pos x="T4" y="T5"/>
                  </a:cxn>
                  <a:cxn ang="T13">
                    <a:pos x="T6" y="T7"/>
                  </a:cxn>
                  <a:cxn ang="T14">
                    <a:pos x="T8" y="T9"/>
                  </a:cxn>
                </a:cxnLst>
                <a:rect l="T15" t="T16" r="T17" b="T18"/>
                <a:pathLst>
                  <a:path w="480" h="3216">
                    <a:moveTo>
                      <a:pt x="0" y="432"/>
                    </a:moveTo>
                    <a:lnTo>
                      <a:pt x="480" y="0"/>
                    </a:lnTo>
                    <a:lnTo>
                      <a:pt x="480" y="2784"/>
                    </a:lnTo>
                    <a:lnTo>
                      <a:pt x="0" y="3216"/>
                    </a:lnTo>
                    <a:lnTo>
                      <a:pt x="0" y="432"/>
                    </a:lnTo>
                    <a:close/>
                  </a:path>
                </a:pathLst>
              </a:custGeom>
              <a:solidFill>
                <a:srgbClr val="FF6223"/>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nvGrpSpPr>
              <p:cNvPr id="1302" name="Group 99"/>
              <p:cNvGrpSpPr>
                <a:grpSpLocks noChangeAspect="1"/>
              </p:cNvGrpSpPr>
              <p:nvPr/>
            </p:nvGrpSpPr>
            <p:grpSpPr bwMode="auto">
              <a:xfrm>
                <a:off x="3461" y="693"/>
                <a:ext cx="358" cy="346"/>
                <a:chOff x="2484" y="1225"/>
                <a:chExt cx="2830" cy="2729"/>
              </a:xfrm>
            </p:grpSpPr>
            <p:grpSp>
              <p:nvGrpSpPr>
                <p:cNvPr id="1306" name="Group 100"/>
                <p:cNvGrpSpPr>
                  <a:grpSpLocks noChangeAspect="1"/>
                </p:cNvGrpSpPr>
                <p:nvPr/>
              </p:nvGrpSpPr>
              <p:grpSpPr bwMode="auto">
                <a:xfrm>
                  <a:off x="2484" y="1225"/>
                  <a:ext cx="2750" cy="2666"/>
                  <a:chOff x="2564" y="1288"/>
                  <a:chExt cx="2750" cy="2666"/>
                </a:xfrm>
              </p:grpSpPr>
              <p:sp>
                <p:nvSpPr>
                  <p:cNvPr id="1311" name="AutoShape 101"/>
                  <p:cNvSpPr>
                    <a:spLocks noChangeAspect="1" noChangeArrowheads="1"/>
                  </p:cNvSpPr>
                  <p:nvPr/>
                </p:nvSpPr>
                <p:spPr bwMode="auto">
                  <a:xfrm>
                    <a:off x="2908" y="1572"/>
                    <a:ext cx="2097" cy="2097"/>
                  </a:xfrm>
                  <a:custGeom>
                    <a:avLst/>
                    <a:gdLst>
                      <a:gd name="T0" fmla="*/ 102 w 21600"/>
                      <a:gd name="T1" fmla="*/ 0 h 21600"/>
                      <a:gd name="T2" fmla="*/ 30 w 21600"/>
                      <a:gd name="T3" fmla="*/ 30 h 21600"/>
                      <a:gd name="T4" fmla="*/ 0 w 21600"/>
                      <a:gd name="T5" fmla="*/ 102 h 21600"/>
                      <a:gd name="T6" fmla="*/ 30 w 21600"/>
                      <a:gd name="T7" fmla="*/ 174 h 21600"/>
                      <a:gd name="T8" fmla="*/ 102 w 21600"/>
                      <a:gd name="T9" fmla="*/ 204 h 21600"/>
                      <a:gd name="T10" fmla="*/ 174 w 21600"/>
                      <a:gd name="T11" fmla="*/ 174 h 21600"/>
                      <a:gd name="T12" fmla="*/ 204 w 21600"/>
                      <a:gd name="T13" fmla="*/ 102 h 21600"/>
                      <a:gd name="T14" fmla="*/ 174 w 21600"/>
                      <a:gd name="T15" fmla="*/ 30 h 21600"/>
                      <a:gd name="T16" fmla="*/ 0 60000 65536"/>
                      <a:gd name="T17" fmla="*/ 0 60000 65536"/>
                      <a:gd name="T18" fmla="*/ 0 60000 65536"/>
                      <a:gd name="T19" fmla="*/ 0 60000 65536"/>
                      <a:gd name="T20" fmla="*/ 0 60000 65536"/>
                      <a:gd name="T21" fmla="*/ 0 60000 65536"/>
                      <a:gd name="T22" fmla="*/ 0 60000 65536"/>
                      <a:gd name="T23" fmla="*/ 0 60000 65536"/>
                      <a:gd name="T24" fmla="*/ 3162 w 21600"/>
                      <a:gd name="T25" fmla="*/ 3162 h 21600"/>
                      <a:gd name="T26" fmla="*/ 18438 w 21600"/>
                      <a:gd name="T27" fmla="*/ 1843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699" y="10800"/>
                        </a:moveTo>
                        <a:cubicBezTo>
                          <a:pt x="2699" y="15274"/>
                          <a:pt x="6326" y="18901"/>
                          <a:pt x="10800" y="18901"/>
                        </a:cubicBezTo>
                        <a:cubicBezTo>
                          <a:pt x="15274" y="18901"/>
                          <a:pt x="18901" y="15274"/>
                          <a:pt x="18901" y="10800"/>
                        </a:cubicBezTo>
                        <a:cubicBezTo>
                          <a:pt x="18901" y="6326"/>
                          <a:pt x="15274" y="2699"/>
                          <a:pt x="10800" y="2699"/>
                        </a:cubicBezTo>
                        <a:cubicBezTo>
                          <a:pt x="6326" y="2699"/>
                          <a:pt x="2699" y="6326"/>
                          <a:pt x="2699" y="108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312" name="AutoShape 102"/>
                  <p:cNvSpPr>
                    <a:spLocks noChangeAspect="1" noChangeArrowheads="1"/>
                  </p:cNvSpPr>
                  <p:nvPr/>
                </p:nvSpPr>
                <p:spPr bwMode="auto">
                  <a:xfrm>
                    <a:off x="3926" y="1288"/>
                    <a:ext cx="1388" cy="828"/>
                  </a:xfrm>
                  <a:prstGeom prst="rightArrow">
                    <a:avLst>
                      <a:gd name="adj1" fmla="val 31398"/>
                      <a:gd name="adj2" fmla="val 4106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313" name="AutoShape 103"/>
                  <p:cNvSpPr>
                    <a:spLocks noChangeAspect="1" noChangeArrowheads="1"/>
                  </p:cNvSpPr>
                  <p:nvPr/>
                </p:nvSpPr>
                <p:spPr bwMode="auto">
                  <a:xfrm flipH="1">
                    <a:off x="2564" y="3126"/>
                    <a:ext cx="1388" cy="828"/>
                  </a:xfrm>
                  <a:prstGeom prst="rightArrow">
                    <a:avLst>
                      <a:gd name="adj1" fmla="val 31398"/>
                      <a:gd name="adj2" fmla="val 4106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nvGrpSpPr>
                <p:cNvPr id="1307" name="Group 104"/>
                <p:cNvGrpSpPr>
                  <a:grpSpLocks noChangeAspect="1"/>
                </p:cNvGrpSpPr>
                <p:nvPr/>
              </p:nvGrpSpPr>
              <p:grpSpPr bwMode="auto">
                <a:xfrm>
                  <a:off x="2564" y="1288"/>
                  <a:ext cx="2750" cy="2666"/>
                  <a:chOff x="2564" y="1288"/>
                  <a:chExt cx="2750" cy="2666"/>
                </a:xfrm>
              </p:grpSpPr>
              <p:sp>
                <p:nvSpPr>
                  <p:cNvPr id="1308" name="AutoShape 105"/>
                  <p:cNvSpPr>
                    <a:spLocks noChangeAspect="1" noChangeArrowheads="1"/>
                  </p:cNvSpPr>
                  <p:nvPr/>
                </p:nvSpPr>
                <p:spPr bwMode="auto">
                  <a:xfrm>
                    <a:off x="2908" y="1572"/>
                    <a:ext cx="2097" cy="2097"/>
                  </a:xfrm>
                  <a:custGeom>
                    <a:avLst/>
                    <a:gdLst>
                      <a:gd name="T0" fmla="*/ 102 w 21600"/>
                      <a:gd name="T1" fmla="*/ 0 h 21600"/>
                      <a:gd name="T2" fmla="*/ 30 w 21600"/>
                      <a:gd name="T3" fmla="*/ 30 h 21600"/>
                      <a:gd name="T4" fmla="*/ 0 w 21600"/>
                      <a:gd name="T5" fmla="*/ 102 h 21600"/>
                      <a:gd name="T6" fmla="*/ 30 w 21600"/>
                      <a:gd name="T7" fmla="*/ 174 h 21600"/>
                      <a:gd name="T8" fmla="*/ 102 w 21600"/>
                      <a:gd name="T9" fmla="*/ 204 h 21600"/>
                      <a:gd name="T10" fmla="*/ 174 w 21600"/>
                      <a:gd name="T11" fmla="*/ 174 h 21600"/>
                      <a:gd name="T12" fmla="*/ 204 w 21600"/>
                      <a:gd name="T13" fmla="*/ 102 h 21600"/>
                      <a:gd name="T14" fmla="*/ 174 w 21600"/>
                      <a:gd name="T15" fmla="*/ 30 h 21600"/>
                      <a:gd name="T16" fmla="*/ 0 60000 65536"/>
                      <a:gd name="T17" fmla="*/ 0 60000 65536"/>
                      <a:gd name="T18" fmla="*/ 0 60000 65536"/>
                      <a:gd name="T19" fmla="*/ 0 60000 65536"/>
                      <a:gd name="T20" fmla="*/ 0 60000 65536"/>
                      <a:gd name="T21" fmla="*/ 0 60000 65536"/>
                      <a:gd name="T22" fmla="*/ 0 60000 65536"/>
                      <a:gd name="T23" fmla="*/ 0 60000 65536"/>
                      <a:gd name="T24" fmla="*/ 3162 w 21600"/>
                      <a:gd name="T25" fmla="*/ 3162 h 21600"/>
                      <a:gd name="T26" fmla="*/ 18438 w 21600"/>
                      <a:gd name="T27" fmla="*/ 1843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699" y="10800"/>
                        </a:moveTo>
                        <a:cubicBezTo>
                          <a:pt x="2699" y="15274"/>
                          <a:pt x="6326" y="18901"/>
                          <a:pt x="10800" y="18901"/>
                        </a:cubicBezTo>
                        <a:cubicBezTo>
                          <a:pt x="15274" y="18901"/>
                          <a:pt x="18901" y="15274"/>
                          <a:pt x="18901" y="10800"/>
                        </a:cubicBezTo>
                        <a:cubicBezTo>
                          <a:pt x="18901" y="6326"/>
                          <a:pt x="15274" y="2699"/>
                          <a:pt x="10800" y="2699"/>
                        </a:cubicBezTo>
                        <a:cubicBezTo>
                          <a:pt x="6326" y="2699"/>
                          <a:pt x="2699" y="6326"/>
                          <a:pt x="2699" y="1080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309" name="AutoShape 106"/>
                  <p:cNvSpPr>
                    <a:spLocks noChangeAspect="1" noChangeArrowheads="1"/>
                  </p:cNvSpPr>
                  <p:nvPr/>
                </p:nvSpPr>
                <p:spPr bwMode="auto">
                  <a:xfrm>
                    <a:off x="3926" y="1288"/>
                    <a:ext cx="1388" cy="828"/>
                  </a:xfrm>
                  <a:prstGeom prst="rightArrow">
                    <a:avLst>
                      <a:gd name="adj1" fmla="val 31398"/>
                      <a:gd name="adj2" fmla="val 4106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310" name="AutoShape 107"/>
                  <p:cNvSpPr>
                    <a:spLocks noChangeAspect="1" noChangeArrowheads="1"/>
                  </p:cNvSpPr>
                  <p:nvPr/>
                </p:nvSpPr>
                <p:spPr bwMode="auto">
                  <a:xfrm flipH="1">
                    <a:off x="2564" y="3126"/>
                    <a:ext cx="1388" cy="828"/>
                  </a:xfrm>
                  <a:prstGeom prst="rightArrow">
                    <a:avLst>
                      <a:gd name="adj1" fmla="val 31398"/>
                      <a:gd name="adj2" fmla="val 4106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grpSp>
            <p:nvGrpSpPr>
              <p:cNvPr id="1303" name="Group 108"/>
              <p:cNvGrpSpPr>
                <a:grpSpLocks noChangeAspect="1"/>
              </p:cNvGrpSpPr>
              <p:nvPr/>
            </p:nvGrpSpPr>
            <p:grpSpPr bwMode="auto">
              <a:xfrm>
                <a:off x="3564" y="789"/>
                <a:ext cx="143" cy="154"/>
                <a:chOff x="3272" y="2007"/>
                <a:chExt cx="1077" cy="1164"/>
              </a:xfrm>
            </p:grpSpPr>
            <p:sp>
              <p:nvSpPr>
                <p:cNvPr id="1304" name="Freeform 109"/>
                <p:cNvSpPr>
                  <a:spLocks noChangeAspect="1"/>
                </p:cNvSpPr>
                <p:nvPr/>
              </p:nvSpPr>
              <p:spPr bwMode="auto">
                <a:xfrm>
                  <a:off x="3272" y="2007"/>
                  <a:ext cx="991" cy="1101"/>
                </a:xfrm>
                <a:custGeom>
                  <a:avLst/>
                  <a:gdLst>
                    <a:gd name="T0" fmla="*/ 236 w 991"/>
                    <a:gd name="T1" fmla="*/ 1090 h 1101"/>
                    <a:gd name="T2" fmla="*/ 305 w 991"/>
                    <a:gd name="T3" fmla="*/ 364 h 1101"/>
                    <a:gd name="T4" fmla="*/ 756 w 991"/>
                    <a:gd name="T5" fmla="*/ 27 h 1101"/>
                    <a:gd name="T6" fmla="*/ 985 w 991"/>
                    <a:gd name="T7" fmla="*/ 199 h 1101"/>
                    <a:gd name="T8" fmla="*/ 716 w 991"/>
                    <a:gd name="T9" fmla="*/ 484 h 1101"/>
                    <a:gd name="T10" fmla="*/ 573 w 991"/>
                    <a:gd name="T11" fmla="*/ 319 h 1101"/>
                    <a:gd name="T12" fmla="*/ 299 w 991"/>
                    <a:gd name="T13" fmla="*/ 719 h 1101"/>
                    <a:gd name="T14" fmla="*/ 459 w 991"/>
                    <a:gd name="T15" fmla="*/ 810 h 1101"/>
                    <a:gd name="T16" fmla="*/ 236 w 991"/>
                    <a:gd name="T17" fmla="*/ 1090 h 1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91"/>
                    <a:gd name="T28" fmla="*/ 0 h 1101"/>
                    <a:gd name="T29" fmla="*/ 991 w 991"/>
                    <a:gd name="T30" fmla="*/ 1101 h 11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91" h="1101">
                      <a:moveTo>
                        <a:pt x="236" y="1090"/>
                      </a:moveTo>
                      <a:cubicBezTo>
                        <a:pt x="0" y="874"/>
                        <a:pt x="218" y="541"/>
                        <a:pt x="305" y="364"/>
                      </a:cubicBezTo>
                      <a:cubicBezTo>
                        <a:pt x="392" y="187"/>
                        <a:pt x="643" y="54"/>
                        <a:pt x="756" y="27"/>
                      </a:cubicBezTo>
                      <a:cubicBezTo>
                        <a:pt x="869" y="0"/>
                        <a:pt x="991" y="107"/>
                        <a:pt x="985" y="199"/>
                      </a:cubicBezTo>
                      <a:cubicBezTo>
                        <a:pt x="978" y="275"/>
                        <a:pt x="785" y="464"/>
                        <a:pt x="716" y="484"/>
                      </a:cubicBezTo>
                      <a:cubicBezTo>
                        <a:pt x="647" y="504"/>
                        <a:pt x="648" y="347"/>
                        <a:pt x="573" y="319"/>
                      </a:cubicBezTo>
                      <a:cubicBezTo>
                        <a:pt x="497" y="297"/>
                        <a:pt x="356" y="553"/>
                        <a:pt x="299" y="719"/>
                      </a:cubicBezTo>
                      <a:cubicBezTo>
                        <a:pt x="345" y="816"/>
                        <a:pt x="413" y="719"/>
                        <a:pt x="459" y="810"/>
                      </a:cubicBezTo>
                      <a:cubicBezTo>
                        <a:pt x="449" y="872"/>
                        <a:pt x="362" y="1101"/>
                        <a:pt x="236" y="109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305" name="Freeform 110"/>
                <p:cNvSpPr>
                  <a:spLocks noChangeAspect="1"/>
                </p:cNvSpPr>
                <p:nvPr/>
              </p:nvSpPr>
              <p:spPr bwMode="auto">
                <a:xfrm>
                  <a:off x="3358" y="2070"/>
                  <a:ext cx="991" cy="1101"/>
                </a:xfrm>
                <a:custGeom>
                  <a:avLst/>
                  <a:gdLst>
                    <a:gd name="T0" fmla="*/ 236 w 991"/>
                    <a:gd name="T1" fmla="*/ 1090 h 1101"/>
                    <a:gd name="T2" fmla="*/ 305 w 991"/>
                    <a:gd name="T3" fmla="*/ 364 h 1101"/>
                    <a:gd name="T4" fmla="*/ 756 w 991"/>
                    <a:gd name="T5" fmla="*/ 27 h 1101"/>
                    <a:gd name="T6" fmla="*/ 985 w 991"/>
                    <a:gd name="T7" fmla="*/ 199 h 1101"/>
                    <a:gd name="T8" fmla="*/ 716 w 991"/>
                    <a:gd name="T9" fmla="*/ 484 h 1101"/>
                    <a:gd name="T10" fmla="*/ 573 w 991"/>
                    <a:gd name="T11" fmla="*/ 319 h 1101"/>
                    <a:gd name="T12" fmla="*/ 299 w 991"/>
                    <a:gd name="T13" fmla="*/ 719 h 1101"/>
                    <a:gd name="T14" fmla="*/ 459 w 991"/>
                    <a:gd name="T15" fmla="*/ 810 h 1101"/>
                    <a:gd name="T16" fmla="*/ 236 w 991"/>
                    <a:gd name="T17" fmla="*/ 1090 h 1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91"/>
                    <a:gd name="T28" fmla="*/ 0 h 1101"/>
                    <a:gd name="T29" fmla="*/ 991 w 991"/>
                    <a:gd name="T30" fmla="*/ 1101 h 11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91" h="1101">
                      <a:moveTo>
                        <a:pt x="236" y="1090"/>
                      </a:moveTo>
                      <a:cubicBezTo>
                        <a:pt x="0" y="874"/>
                        <a:pt x="218" y="541"/>
                        <a:pt x="305" y="364"/>
                      </a:cubicBezTo>
                      <a:cubicBezTo>
                        <a:pt x="392" y="187"/>
                        <a:pt x="643" y="54"/>
                        <a:pt x="756" y="27"/>
                      </a:cubicBezTo>
                      <a:cubicBezTo>
                        <a:pt x="869" y="0"/>
                        <a:pt x="991" y="107"/>
                        <a:pt x="985" y="199"/>
                      </a:cubicBezTo>
                      <a:cubicBezTo>
                        <a:pt x="978" y="275"/>
                        <a:pt x="785" y="464"/>
                        <a:pt x="716" y="484"/>
                      </a:cubicBezTo>
                      <a:cubicBezTo>
                        <a:pt x="647" y="504"/>
                        <a:pt x="648" y="347"/>
                        <a:pt x="573" y="319"/>
                      </a:cubicBezTo>
                      <a:cubicBezTo>
                        <a:pt x="497" y="297"/>
                        <a:pt x="356" y="553"/>
                        <a:pt x="299" y="719"/>
                      </a:cubicBezTo>
                      <a:cubicBezTo>
                        <a:pt x="345" y="816"/>
                        <a:pt x="413" y="719"/>
                        <a:pt x="459" y="810"/>
                      </a:cubicBezTo>
                      <a:cubicBezTo>
                        <a:pt x="449" y="872"/>
                        <a:pt x="362" y="1101"/>
                        <a:pt x="236" y="109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sp>
          <p:nvSpPr>
            <p:cNvPr id="1385583" name="Text Box 111"/>
            <p:cNvSpPr txBox="1">
              <a:spLocks noChangeArrowheads="1"/>
            </p:cNvSpPr>
            <p:nvPr/>
          </p:nvSpPr>
          <p:spPr bwMode="auto">
            <a:xfrm>
              <a:off x="1671" y="2377"/>
              <a:ext cx="295" cy="140"/>
            </a:xfrm>
            <a:prstGeom prst="rect">
              <a:avLst/>
            </a:prstGeom>
            <a:solidFill>
              <a:srgbClr val="FFFF53"/>
            </a:solidFill>
            <a:ln w="9525">
              <a:noFill/>
              <a:miter lim="800000"/>
              <a:headEnd/>
              <a:tailEnd/>
            </a:ln>
            <a:effectLst>
              <a:outerShdw dist="28398" dir="20006097" algn="ctr" rotWithShape="0">
                <a:schemeClr val="bg2">
                  <a:alpha val="50000"/>
                </a:schemeClr>
              </a:outerShdw>
            </a:effectLst>
          </p:spPr>
          <p:txBody>
            <a:bodyPr lIns="0" tIns="0" rIns="0" bIns="0">
              <a:spAutoFit/>
            </a:bodyPr>
            <a:lstStyle/>
            <a:p>
              <a:pPr algn="ctr">
                <a:lnSpc>
                  <a:spcPct val="80000"/>
                </a:lnSpc>
                <a:defRPr/>
              </a:pPr>
              <a:r>
                <a:rPr lang="en-US" sz="900">
                  <a:effectLst>
                    <a:outerShdw blurRad="38100" dist="38100" dir="2700000" algn="tl">
                      <a:srgbClr val="FFFFFF"/>
                    </a:outerShdw>
                  </a:effectLst>
                </a:rPr>
                <a:t>Trunk Gateway</a:t>
              </a:r>
              <a:endParaRPr lang="en-GB" sz="900">
                <a:effectLst>
                  <a:outerShdw blurRad="38100" dist="38100" dir="2700000" algn="tl">
                    <a:srgbClr val="FFFFFF"/>
                  </a:outerShdw>
                </a:effectLst>
              </a:endParaRPr>
            </a:p>
          </p:txBody>
        </p:sp>
      </p:grpSp>
      <p:grpSp>
        <p:nvGrpSpPr>
          <p:cNvPr id="18" name="Group 112"/>
          <p:cNvGrpSpPr>
            <a:grpSpLocks/>
          </p:cNvGrpSpPr>
          <p:nvPr/>
        </p:nvGrpSpPr>
        <p:grpSpPr bwMode="auto">
          <a:xfrm>
            <a:off x="2897188" y="3273427"/>
            <a:ext cx="1077912" cy="650875"/>
            <a:chOff x="872" y="1412"/>
            <a:chExt cx="679" cy="410"/>
          </a:xfrm>
        </p:grpSpPr>
        <p:sp>
          <p:nvSpPr>
            <p:cNvPr id="1385585" name="Freeform 113"/>
            <p:cNvSpPr>
              <a:spLocks/>
            </p:cNvSpPr>
            <p:nvPr/>
          </p:nvSpPr>
          <p:spPr bwMode="auto">
            <a:xfrm rot="393171">
              <a:off x="895" y="1421"/>
              <a:ext cx="634" cy="233"/>
            </a:xfrm>
            <a:custGeom>
              <a:avLst/>
              <a:gdLst/>
              <a:ahLst/>
              <a:cxnLst>
                <a:cxn ang="0">
                  <a:pos x="315" y="589"/>
                </a:cxn>
                <a:cxn ang="0">
                  <a:pos x="19" y="805"/>
                </a:cxn>
                <a:cxn ang="0">
                  <a:pos x="203" y="1085"/>
                </a:cxn>
                <a:cxn ang="0">
                  <a:pos x="227" y="1173"/>
                </a:cxn>
                <a:cxn ang="0">
                  <a:pos x="315" y="1269"/>
                </a:cxn>
                <a:cxn ang="0">
                  <a:pos x="491" y="1365"/>
                </a:cxn>
                <a:cxn ang="0">
                  <a:pos x="723" y="1389"/>
                </a:cxn>
                <a:cxn ang="0">
                  <a:pos x="923" y="1349"/>
                </a:cxn>
                <a:cxn ang="0">
                  <a:pos x="1067" y="1461"/>
                </a:cxn>
                <a:cxn ang="0">
                  <a:pos x="1299" y="1565"/>
                </a:cxn>
                <a:cxn ang="0">
                  <a:pos x="1699" y="1605"/>
                </a:cxn>
                <a:cxn ang="0">
                  <a:pos x="2059" y="1549"/>
                </a:cxn>
                <a:cxn ang="0">
                  <a:pos x="2219" y="1429"/>
                </a:cxn>
                <a:cxn ang="0">
                  <a:pos x="2323" y="1525"/>
                </a:cxn>
                <a:cxn ang="0">
                  <a:pos x="2491" y="1525"/>
                </a:cxn>
                <a:cxn ang="0">
                  <a:pos x="2731" y="1381"/>
                </a:cxn>
                <a:cxn ang="0">
                  <a:pos x="2819" y="1085"/>
                </a:cxn>
                <a:cxn ang="0">
                  <a:pos x="2803" y="933"/>
                </a:cxn>
                <a:cxn ang="0">
                  <a:pos x="2923" y="797"/>
                </a:cxn>
                <a:cxn ang="0">
                  <a:pos x="2867" y="685"/>
                </a:cxn>
                <a:cxn ang="0">
                  <a:pos x="2699" y="597"/>
                </a:cxn>
                <a:cxn ang="0">
                  <a:pos x="2755" y="485"/>
                </a:cxn>
                <a:cxn ang="0">
                  <a:pos x="2739" y="333"/>
                </a:cxn>
                <a:cxn ang="0">
                  <a:pos x="2451" y="213"/>
                </a:cxn>
                <a:cxn ang="0">
                  <a:pos x="2195" y="229"/>
                </a:cxn>
                <a:cxn ang="0">
                  <a:pos x="2051" y="101"/>
                </a:cxn>
                <a:cxn ang="0">
                  <a:pos x="1651" y="5"/>
                </a:cxn>
                <a:cxn ang="0">
                  <a:pos x="1323" y="69"/>
                </a:cxn>
                <a:cxn ang="0">
                  <a:pos x="1075" y="229"/>
                </a:cxn>
                <a:cxn ang="0">
                  <a:pos x="931" y="165"/>
                </a:cxn>
                <a:cxn ang="0">
                  <a:pos x="659" y="93"/>
                </a:cxn>
                <a:cxn ang="0">
                  <a:pos x="467" y="237"/>
                </a:cxn>
                <a:cxn ang="0">
                  <a:pos x="403" y="373"/>
                </a:cxn>
                <a:cxn ang="0">
                  <a:pos x="315" y="589"/>
                </a:cxn>
              </a:cxnLst>
              <a:rect l="0" t="0" r="r" b="b"/>
              <a:pathLst>
                <a:path w="2934" h="1608">
                  <a:moveTo>
                    <a:pt x="315" y="589"/>
                  </a:moveTo>
                  <a:cubicBezTo>
                    <a:pt x="251" y="661"/>
                    <a:pt x="38" y="722"/>
                    <a:pt x="19" y="805"/>
                  </a:cubicBezTo>
                  <a:cubicBezTo>
                    <a:pt x="0" y="888"/>
                    <a:pt x="168" y="1024"/>
                    <a:pt x="203" y="1085"/>
                  </a:cubicBezTo>
                  <a:cubicBezTo>
                    <a:pt x="238" y="1146"/>
                    <a:pt x="208" y="1142"/>
                    <a:pt x="227" y="1173"/>
                  </a:cubicBezTo>
                  <a:cubicBezTo>
                    <a:pt x="246" y="1204"/>
                    <a:pt x="271" y="1237"/>
                    <a:pt x="315" y="1269"/>
                  </a:cubicBezTo>
                  <a:cubicBezTo>
                    <a:pt x="359" y="1301"/>
                    <a:pt x="423" y="1345"/>
                    <a:pt x="491" y="1365"/>
                  </a:cubicBezTo>
                  <a:cubicBezTo>
                    <a:pt x="559" y="1385"/>
                    <a:pt x="651" y="1392"/>
                    <a:pt x="723" y="1389"/>
                  </a:cubicBezTo>
                  <a:cubicBezTo>
                    <a:pt x="795" y="1386"/>
                    <a:pt x="866" y="1337"/>
                    <a:pt x="923" y="1349"/>
                  </a:cubicBezTo>
                  <a:cubicBezTo>
                    <a:pt x="980" y="1361"/>
                    <a:pt x="1004" y="1425"/>
                    <a:pt x="1067" y="1461"/>
                  </a:cubicBezTo>
                  <a:cubicBezTo>
                    <a:pt x="1130" y="1497"/>
                    <a:pt x="1194" y="1541"/>
                    <a:pt x="1299" y="1565"/>
                  </a:cubicBezTo>
                  <a:cubicBezTo>
                    <a:pt x="1404" y="1589"/>
                    <a:pt x="1572" y="1608"/>
                    <a:pt x="1699" y="1605"/>
                  </a:cubicBezTo>
                  <a:cubicBezTo>
                    <a:pt x="1826" y="1602"/>
                    <a:pt x="1972" y="1578"/>
                    <a:pt x="2059" y="1549"/>
                  </a:cubicBezTo>
                  <a:cubicBezTo>
                    <a:pt x="2146" y="1520"/>
                    <a:pt x="2175" y="1433"/>
                    <a:pt x="2219" y="1429"/>
                  </a:cubicBezTo>
                  <a:cubicBezTo>
                    <a:pt x="2263" y="1425"/>
                    <a:pt x="2278" y="1509"/>
                    <a:pt x="2323" y="1525"/>
                  </a:cubicBezTo>
                  <a:cubicBezTo>
                    <a:pt x="2368" y="1541"/>
                    <a:pt x="2423" y="1549"/>
                    <a:pt x="2491" y="1525"/>
                  </a:cubicBezTo>
                  <a:cubicBezTo>
                    <a:pt x="2559" y="1501"/>
                    <a:pt x="2676" y="1454"/>
                    <a:pt x="2731" y="1381"/>
                  </a:cubicBezTo>
                  <a:cubicBezTo>
                    <a:pt x="2786" y="1308"/>
                    <a:pt x="2807" y="1160"/>
                    <a:pt x="2819" y="1085"/>
                  </a:cubicBezTo>
                  <a:cubicBezTo>
                    <a:pt x="2831" y="1010"/>
                    <a:pt x="2786" y="981"/>
                    <a:pt x="2803" y="933"/>
                  </a:cubicBezTo>
                  <a:cubicBezTo>
                    <a:pt x="2820" y="885"/>
                    <a:pt x="2912" y="838"/>
                    <a:pt x="2923" y="797"/>
                  </a:cubicBezTo>
                  <a:cubicBezTo>
                    <a:pt x="2934" y="756"/>
                    <a:pt x="2904" y="718"/>
                    <a:pt x="2867" y="685"/>
                  </a:cubicBezTo>
                  <a:cubicBezTo>
                    <a:pt x="2830" y="652"/>
                    <a:pt x="2718" y="630"/>
                    <a:pt x="2699" y="597"/>
                  </a:cubicBezTo>
                  <a:cubicBezTo>
                    <a:pt x="2680" y="564"/>
                    <a:pt x="2748" y="529"/>
                    <a:pt x="2755" y="485"/>
                  </a:cubicBezTo>
                  <a:cubicBezTo>
                    <a:pt x="2762" y="441"/>
                    <a:pt x="2790" y="378"/>
                    <a:pt x="2739" y="333"/>
                  </a:cubicBezTo>
                  <a:cubicBezTo>
                    <a:pt x="2688" y="288"/>
                    <a:pt x="2542" y="230"/>
                    <a:pt x="2451" y="213"/>
                  </a:cubicBezTo>
                  <a:cubicBezTo>
                    <a:pt x="2360" y="196"/>
                    <a:pt x="2262" y="248"/>
                    <a:pt x="2195" y="229"/>
                  </a:cubicBezTo>
                  <a:cubicBezTo>
                    <a:pt x="2128" y="210"/>
                    <a:pt x="2142" y="138"/>
                    <a:pt x="2051" y="101"/>
                  </a:cubicBezTo>
                  <a:cubicBezTo>
                    <a:pt x="1960" y="64"/>
                    <a:pt x="1772" y="10"/>
                    <a:pt x="1651" y="5"/>
                  </a:cubicBezTo>
                  <a:cubicBezTo>
                    <a:pt x="1530" y="0"/>
                    <a:pt x="1419" y="32"/>
                    <a:pt x="1323" y="69"/>
                  </a:cubicBezTo>
                  <a:cubicBezTo>
                    <a:pt x="1227" y="106"/>
                    <a:pt x="1140" y="213"/>
                    <a:pt x="1075" y="229"/>
                  </a:cubicBezTo>
                  <a:cubicBezTo>
                    <a:pt x="1010" y="245"/>
                    <a:pt x="1000" y="188"/>
                    <a:pt x="931" y="165"/>
                  </a:cubicBezTo>
                  <a:cubicBezTo>
                    <a:pt x="862" y="142"/>
                    <a:pt x="736" y="81"/>
                    <a:pt x="659" y="93"/>
                  </a:cubicBezTo>
                  <a:cubicBezTo>
                    <a:pt x="582" y="105"/>
                    <a:pt x="509" y="191"/>
                    <a:pt x="467" y="237"/>
                  </a:cubicBezTo>
                  <a:cubicBezTo>
                    <a:pt x="425" y="283"/>
                    <a:pt x="424" y="316"/>
                    <a:pt x="403" y="373"/>
                  </a:cubicBezTo>
                  <a:cubicBezTo>
                    <a:pt x="382" y="430"/>
                    <a:pt x="379" y="517"/>
                    <a:pt x="315" y="589"/>
                  </a:cubicBezTo>
                  <a:close/>
                </a:path>
              </a:pathLst>
            </a:custGeom>
            <a:gradFill rotWithShape="0">
              <a:gsLst>
                <a:gs pos="0">
                  <a:schemeClr val="bg2"/>
                </a:gs>
                <a:gs pos="100000">
                  <a:schemeClr val="bg2">
                    <a:gamma/>
                    <a:tint val="47451"/>
                    <a:invGamma/>
                  </a:schemeClr>
                </a:gs>
              </a:gsLst>
              <a:lin ang="2700000" scaled="1"/>
            </a:gradFill>
            <a:ln w="9525" cap="flat" cmpd="sng">
              <a:prstDash val="solid"/>
              <a:round/>
              <a:headEnd/>
              <a:tailEnd/>
            </a:ln>
            <a:effectLst/>
            <a:scene3d>
              <a:camera prst="legacyObliqueTopRight">
                <a:rot lat="17400000" lon="0" rev="0"/>
              </a:camera>
              <a:lightRig rig="legacyFlat2" dir="t"/>
            </a:scene3d>
            <a:sp3d extrusionH="23800" prstMaterial="legacyMatte">
              <a:bevelT w="13500" h="13500" prst="angle"/>
              <a:bevelB w="13500" h="13500" prst="angle"/>
              <a:extrusionClr>
                <a:schemeClr val="bg2"/>
              </a:extrusionClr>
            </a:sp3d>
          </p:spPr>
          <p:txBody>
            <a:bodyPr anchor="ctr">
              <a:spAutoFit/>
              <a:flatTx/>
            </a:bodyPr>
            <a:lstStyle/>
            <a:p>
              <a:pPr>
                <a:defRPr/>
              </a:pPr>
              <a:endParaRPr lang="en-US"/>
            </a:p>
          </p:txBody>
        </p:sp>
        <p:sp>
          <p:nvSpPr>
            <p:cNvPr id="1289" name="Freeform 114"/>
            <p:cNvSpPr>
              <a:spLocks/>
            </p:cNvSpPr>
            <p:nvPr/>
          </p:nvSpPr>
          <p:spPr bwMode="auto">
            <a:xfrm rot="474068">
              <a:off x="872" y="1585"/>
              <a:ext cx="679" cy="233"/>
            </a:xfrm>
            <a:custGeom>
              <a:avLst/>
              <a:gdLst>
                <a:gd name="T0" fmla="*/ 73 w 2934"/>
                <a:gd name="T1" fmla="*/ 154 h 1608"/>
                <a:gd name="T2" fmla="*/ 4 w 2934"/>
                <a:gd name="T3" fmla="*/ 210 h 1608"/>
                <a:gd name="T4" fmla="*/ 47 w 2934"/>
                <a:gd name="T5" fmla="*/ 283 h 1608"/>
                <a:gd name="T6" fmla="*/ 53 w 2934"/>
                <a:gd name="T7" fmla="*/ 306 h 1608"/>
                <a:gd name="T8" fmla="*/ 73 w 2934"/>
                <a:gd name="T9" fmla="*/ 331 h 1608"/>
                <a:gd name="T10" fmla="*/ 114 w 2934"/>
                <a:gd name="T11" fmla="*/ 357 h 1608"/>
                <a:gd name="T12" fmla="*/ 167 w 2934"/>
                <a:gd name="T13" fmla="*/ 363 h 1608"/>
                <a:gd name="T14" fmla="*/ 214 w 2934"/>
                <a:gd name="T15" fmla="*/ 352 h 1608"/>
                <a:gd name="T16" fmla="*/ 247 w 2934"/>
                <a:gd name="T17" fmla="*/ 382 h 1608"/>
                <a:gd name="T18" fmla="*/ 301 w 2934"/>
                <a:gd name="T19" fmla="*/ 409 h 1608"/>
                <a:gd name="T20" fmla="*/ 393 w 2934"/>
                <a:gd name="T21" fmla="*/ 419 h 1608"/>
                <a:gd name="T22" fmla="*/ 477 w 2934"/>
                <a:gd name="T23" fmla="*/ 405 h 1608"/>
                <a:gd name="T24" fmla="*/ 514 w 2934"/>
                <a:gd name="T25" fmla="*/ 373 h 1608"/>
                <a:gd name="T26" fmla="*/ 538 w 2934"/>
                <a:gd name="T27" fmla="*/ 398 h 1608"/>
                <a:gd name="T28" fmla="*/ 576 w 2934"/>
                <a:gd name="T29" fmla="*/ 398 h 1608"/>
                <a:gd name="T30" fmla="*/ 632 w 2934"/>
                <a:gd name="T31" fmla="*/ 361 h 1608"/>
                <a:gd name="T32" fmla="*/ 652 w 2934"/>
                <a:gd name="T33" fmla="*/ 283 h 1608"/>
                <a:gd name="T34" fmla="*/ 649 w 2934"/>
                <a:gd name="T35" fmla="*/ 244 h 1608"/>
                <a:gd name="T36" fmla="*/ 676 w 2934"/>
                <a:gd name="T37" fmla="*/ 208 h 1608"/>
                <a:gd name="T38" fmla="*/ 663 w 2934"/>
                <a:gd name="T39" fmla="*/ 179 h 1608"/>
                <a:gd name="T40" fmla="*/ 625 w 2934"/>
                <a:gd name="T41" fmla="*/ 156 h 1608"/>
                <a:gd name="T42" fmla="*/ 638 w 2934"/>
                <a:gd name="T43" fmla="*/ 127 h 1608"/>
                <a:gd name="T44" fmla="*/ 634 w 2934"/>
                <a:gd name="T45" fmla="*/ 87 h 1608"/>
                <a:gd name="T46" fmla="*/ 567 w 2934"/>
                <a:gd name="T47" fmla="*/ 56 h 1608"/>
                <a:gd name="T48" fmla="*/ 508 w 2934"/>
                <a:gd name="T49" fmla="*/ 60 h 1608"/>
                <a:gd name="T50" fmla="*/ 475 w 2934"/>
                <a:gd name="T51" fmla="*/ 26 h 1608"/>
                <a:gd name="T52" fmla="*/ 382 w 2934"/>
                <a:gd name="T53" fmla="*/ 1 h 1608"/>
                <a:gd name="T54" fmla="*/ 306 w 2934"/>
                <a:gd name="T55" fmla="*/ 18 h 1608"/>
                <a:gd name="T56" fmla="*/ 249 w 2934"/>
                <a:gd name="T57" fmla="*/ 60 h 1608"/>
                <a:gd name="T58" fmla="*/ 215 w 2934"/>
                <a:gd name="T59" fmla="*/ 43 h 1608"/>
                <a:gd name="T60" fmla="*/ 153 w 2934"/>
                <a:gd name="T61" fmla="*/ 24 h 1608"/>
                <a:gd name="T62" fmla="*/ 108 w 2934"/>
                <a:gd name="T63" fmla="*/ 62 h 1608"/>
                <a:gd name="T64" fmla="*/ 93 w 2934"/>
                <a:gd name="T65" fmla="*/ 97 h 1608"/>
                <a:gd name="T66" fmla="*/ 73 w 2934"/>
                <a:gd name="T67" fmla="*/ 154 h 16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934"/>
                <a:gd name="T103" fmla="*/ 0 h 1608"/>
                <a:gd name="T104" fmla="*/ 2934 w 2934"/>
                <a:gd name="T105" fmla="*/ 1608 h 16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934" h="1608">
                  <a:moveTo>
                    <a:pt x="315" y="589"/>
                  </a:moveTo>
                  <a:cubicBezTo>
                    <a:pt x="251" y="661"/>
                    <a:pt x="38" y="722"/>
                    <a:pt x="19" y="805"/>
                  </a:cubicBezTo>
                  <a:cubicBezTo>
                    <a:pt x="0" y="888"/>
                    <a:pt x="168" y="1024"/>
                    <a:pt x="203" y="1085"/>
                  </a:cubicBezTo>
                  <a:cubicBezTo>
                    <a:pt x="238" y="1146"/>
                    <a:pt x="208" y="1142"/>
                    <a:pt x="227" y="1173"/>
                  </a:cubicBezTo>
                  <a:cubicBezTo>
                    <a:pt x="246" y="1204"/>
                    <a:pt x="271" y="1237"/>
                    <a:pt x="315" y="1269"/>
                  </a:cubicBezTo>
                  <a:cubicBezTo>
                    <a:pt x="359" y="1301"/>
                    <a:pt x="423" y="1345"/>
                    <a:pt x="491" y="1365"/>
                  </a:cubicBezTo>
                  <a:cubicBezTo>
                    <a:pt x="559" y="1385"/>
                    <a:pt x="651" y="1392"/>
                    <a:pt x="723" y="1389"/>
                  </a:cubicBezTo>
                  <a:cubicBezTo>
                    <a:pt x="795" y="1386"/>
                    <a:pt x="866" y="1337"/>
                    <a:pt x="923" y="1349"/>
                  </a:cubicBezTo>
                  <a:cubicBezTo>
                    <a:pt x="980" y="1361"/>
                    <a:pt x="1004" y="1425"/>
                    <a:pt x="1067" y="1461"/>
                  </a:cubicBezTo>
                  <a:cubicBezTo>
                    <a:pt x="1130" y="1497"/>
                    <a:pt x="1194" y="1541"/>
                    <a:pt x="1299" y="1565"/>
                  </a:cubicBezTo>
                  <a:cubicBezTo>
                    <a:pt x="1404" y="1589"/>
                    <a:pt x="1572" y="1608"/>
                    <a:pt x="1699" y="1605"/>
                  </a:cubicBezTo>
                  <a:cubicBezTo>
                    <a:pt x="1826" y="1602"/>
                    <a:pt x="1972" y="1578"/>
                    <a:pt x="2059" y="1549"/>
                  </a:cubicBezTo>
                  <a:cubicBezTo>
                    <a:pt x="2146" y="1520"/>
                    <a:pt x="2175" y="1433"/>
                    <a:pt x="2219" y="1429"/>
                  </a:cubicBezTo>
                  <a:cubicBezTo>
                    <a:pt x="2263" y="1425"/>
                    <a:pt x="2278" y="1509"/>
                    <a:pt x="2323" y="1525"/>
                  </a:cubicBezTo>
                  <a:cubicBezTo>
                    <a:pt x="2368" y="1541"/>
                    <a:pt x="2423" y="1549"/>
                    <a:pt x="2491" y="1525"/>
                  </a:cubicBezTo>
                  <a:cubicBezTo>
                    <a:pt x="2559" y="1501"/>
                    <a:pt x="2676" y="1454"/>
                    <a:pt x="2731" y="1381"/>
                  </a:cubicBezTo>
                  <a:cubicBezTo>
                    <a:pt x="2786" y="1308"/>
                    <a:pt x="2807" y="1160"/>
                    <a:pt x="2819" y="1085"/>
                  </a:cubicBezTo>
                  <a:cubicBezTo>
                    <a:pt x="2831" y="1010"/>
                    <a:pt x="2786" y="981"/>
                    <a:pt x="2803" y="933"/>
                  </a:cubicBezTo>
                  <a:cubicBezTo>
                    <a:pt x="2820" y="885"/>
                    <a:pt x="2912" y="838"/>
                    <a:pt x="2923" y="797"/>
                  </a:cubicBezTo>
                  <a:cubicBezTo>
                    <a:pt x="2934" y="756"/>
                    <a:pt x="2904" y="718"/>
                    <a:pt x="2867" y="685"/>
                  </a:cubicBezTo>
                  <a:cubicBezTo>
                    <a:pt x="2830" y="652"/>
                    <a:pt x="2718" y="630"/>
                    <a:pt x="2699" y="597"/>
                  </a:cubicBezTo>
                  <a:cubicBezTo>
                    <a:pt x="2680" y="564"/>
                    <a:pt x="2748" y="529"/>
                    <a:pt x="2755" y="485"/>
                  </a:cubicBezTo>
                  <a:cubicBezTo>
                    <a:pt x="2762" y="441"/>
                    <a:pt x="2790" y="378"/>
                    <a:pt x="2739" y="333"/>
                  </a:cubicBezTo>
                  <a:cubicBezTo>
                    <a:pt x="2688" y="288"/>
                    <a:pt x="2542" y="230"/>
                    <a:pt x="2451" y="213"/>
                  </a:cubicBezTo>
                  <a:cubicBezTo>
                    <a:pt x="2360" y="196"/>
                    <a:pt x="2262" y="248"/>
                    <a:pt x="2195" y="229"/>
                  </a:cubicBezTo>
                  <a:cubicBezTo>
                    <a:pt x="2128" y="210"/>
                    <a:pt x="2142" y="138"/>
                    <a:pt x="2051" y="101"/>
                  </a:cubicBezTo>
                  <a:cubicBezTo>
                    <a:pt x="1960" y="64"/>
                    <a:pt x="1772" y="10"/>
                    <a:pt x="1651" y="5"/>
                  </a:cubicBezTo>
                  <a:cubicBezTo>
                    <a:pt x="1530" y="0"/>
                    <a:pt x="1419" y="32"/>
                    <a:pt x="1323" y="69"/>
                  </a:cubicBezTo>
                  <a:cubicBezTo>
                    <a:pt x="1227" y="106"/>
                    <a:pt x="1140" y="213"/>
                    <a:pt x="1075" y="229"/>
                  </a:cubicBezTo>
                  <a:cubicBezTo>
                    <a:pt x="1010" y="245"/>
                    <a:pt x="1000" y="188"/>
                    <a:pt x="931" y="165"/>
                  </a:cubicBezTo>
                  <a:cubicBezTo>
                    <a:pt x="862" y="142"/>
                    <a:pt x="736" y="81"/>
                    <a:pt x="659" y="93"/>
                  </a:cubicBezTo>
                  <a:cubicBezTo>
                    <a:pt x="582" y="105"/>
                    <a:pt x="509" y="191"/>
                    <a:pt x="467" y="237"/>
                  </a:cubicBezTo>
                  <a:cubicBezTo>
                    <a:pt x="425" y="283"/>
                    <a:pt x="424" y="316"/>
                    <a:pt x="403" y="373"/>
                  </a:cubicBezTo>
                  <a:cubicBezTo>
                    <a:pt x="382" y="430"/>
                    <a:pt x="379" y="517"/>
                    <a:pt x="315" y="589"/>
                  </a:cubicBezTo>
                  <a:close/>
                </a:path>
              </a:pathLst>
            </a:custGeom>
            <a:gradFill rotWithShape="0">
              <a:gsLst>
                <a:gs pos="0">
                  <a:srgbClr val="99CCFF"/>
                </a:gs>
                <a:gs pos="100000">
                  <a:srgbClr val="475E76"/>
                </a:gs>
              </a:gsLst>
              <a:lin ang="2700000" scaled="1"/>
            </a:gradFill>
            <a:ln w="9525">
              <a:miter lim="800000"/>
              <a:headEnd/>
              <a:tailEnd/>
            </a:ln>
            <a:scene3d>
              <a:camera prst="legacyObliqueTopRight">
                <a:rot lat="17400000" lon="0" rev="0"/>
              </a:camera>
              <a:lightRig rig="legacyFlat2" dir="t"/>
            </a:scene3d>
            <a:sp3d extrusionH="23800" prstMaterial="legacyMatte">
              <a:bevelT w="13500" h="13500" prst="angle"/>
              <a:bevelB w="13500" h="13500" prst="angle"/>
              <a:extrusionClr>
                <a:srgbClr val="99CCFF"/>
              </a:extrusionClr>
              <a:contourClr>
                <a:srgbClr val="99CCFF"/>
              </a:contourClr>
            </a:sp3d>
          </p:spPr>
          <p:txBody>
            <a:bodyPr anchor="ctr">
              <a:spAutoFit/>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290" name="Text Box 115"/>
            <p:cNvSpPr txBox="1">
              <a:spLocks noChangeArrowheads="1"/>
            </p:cNvSpPr>
            <p:nvPr/>
          </p:nvSpPr>
          <p:spPr bwMode="auto">
            <a:xfrm>
              <a:off x="1045" y="1637"/>
              <a:ext cx="351"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id-ID" sz="1200" b="1"/>
                <a:t>PSTN</a:t>
              </a:r>
            </a:p>
          </p:txBody>
        </p:sp>
        <p:sp>
          <p:nvSpPr>
            <p:cNvPr id="1291" name="Text Box 116"/>
            <p:cNvSpPr txBox="1">
              <a:spLocks noChangeArrowheads="1"/>
            </p:cNvSpPr>
            <p:nvPr/>
          </p:nvSpPr>
          <p:spPr bwMode="auto">
            <a:xfrm>
              <a:off x="963" y="1412"/>
              <a:ext cx="56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512" rIns="36000" bIns="36512">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id-ID" sz="1200" b="1">
                  <a:latin typeface="Arial Narrow" panose="020B0606020202030204" pitchFamily="34" charset="0"/>
                </a:rPr>
                <a:t>SS7 Network</a:t>
              </a:r>
            </a:p>
          </p:txBody>
        </p:sp>
        <p:grpSp>
          <p:nvGrpSpPr>
            <p:cNvPr id="1292" name="Group 117"/>
            <p:cNvGrpSpPr>
              <a:grpSpLocks/>
            </p:cNvGrpSpPr>
            <p:nvPr/>
          </p:nvGrpSpPr>
          <p:grpSpPr bwMode="auto">
            <a:xfrm>
              <a:off x="872" y="1418"/>
              <a:ext cx="679" cy="404"/>
              <a:chOff x="839" y="1457"/>
              <a:chExt cx="679" cy="404"/>
            </a:xfrm>
          </p:grpSpPr>
          <p:sp>
            <p:nvSpPr>
              <p:cNvPr id="1385590" name="Freeform 118"/>
              <p:cNvSpPr>
                <a:spLocks/>
              </p:cNvSpPr>
              <p:nvPr/>
            </p:nvSpPr>
            <p:spPr bwMode="auto">
              <a:xfrm rot="393171">
                <a:off x="907" y="1485"/>
                <a:ext cx="589" cy="233"/>
              </a:xfrm>
              <a:custGeom>
                <a:avLst/>
                <a:gdLst/>
                <a:ahLst/>
                <a:cxnLst>
                  <a:cxn ang="0">
                    <a:pos x="315" y="589"/>
                  </a:cxn>
                  <a:cxn ang="0">
                    <a:pos x="19" y="805"/>
                  </a:cxn>
                  <a:cxn ang="0">
                    <a:pos x="203" y="1085"/>
                  </a:cxn>
                  <a:cxn ang="0">
                    <a:pos x="227" y="1173"/>
                  </a:cxn>
                  <a:cxn ang="0">
                    <a:pos x="315" y="1269"/>
                  </a:cxn>
                  <a:cxn ang="0">
                    <a:pos x="491" y="1365"/>
                  </a:cxn>
                  <a:cxn ang="0">
                    <a:pos x="723" y="1389"/>
                  </a:cxn>
                  <a:cxn ang="0">
                    <a:pos x="923" y="1349"/>
                  </a:cxn>
                  <a:cxn ang="0">
                    <a:pos x="1067" y="1461"/>
                  </a:cxn>
                  <a:cxn ang="0">
                    <a:pos x="1299" y="1565"/>
                  </a:cxn>
                  <a:cxn ang="0">
                    <a:pos x="1699" y="1605"/>
                  </a:cxn>
                  <a:cxn ang="0">
                    <a:pos x="2059" y="1549"/>
                  </a:cxn>
                  <a:cxn ang="0">
                    <a:pos x="2219" y="1429"/>
                  </a:cxn>
                  <a:cxn ang="0">
                    <a:pos x="2323" y="1525"/>
                  </a:cxn>
                  <a:cxn ang="0">
                    <a:pos x="2491" y="1525"/>
                  </a:cxn>
                  <a:cxn ang="0">
                    <a:pos x="2731" y="1381"/>
                  </a:cxn>
                  <a:cxn ang="0">
                    <a:pos x="2819" y="1085"/>
                  </a:cxn>
                  <a:cxn ang="0">
                    <a:pos x="2803" y="933"/>
                  </a:cxn>
                  <a:cxn ang="0">
                    <a:pos x="2923" y="797"/>
                  </a:cxn>
                  <a:cxn ang="0">
                    <a:pos x="2867" y="685"/>
                  </a:cxn>
                  <a:cxn ang="0">
                    <a:pos x="2699" y="597"/>
                  </a:cxn>
                  <a:cxn ang="0">
                    <a:pos x="2755" y="485"/>
                  </a:cxn>
                  <a:cxn ang="0">
                    <a:pos x="2739" y="333"/>
                  </a:cxn>
                  <a:cxn ang="0">
                    <a:pos x="2451" y="213"/>
                  </a:cxn>
                  <a:cxn ang="0">
                    <a:pos x="2195" y="229"/>
                  </a:cxn>
                  <a:cxn ang="0">
                    <a:pos x="2051" y="101"/>
                  </a:cxn>
                  <a:cxn ang="0">
                    <a:pos x="1651" y="5"/>
                  </a:cxn>
                  <a:cxn ang="0">
                    <a:pos x="1323" y="69"/>
                  </a:cxn>
                  <a:cxn ang="0">
                    <a:pos x="1075" y="229"/>
                  </a:cxn>
                  <a:cxn ang="0">
                    <a:pos x="931" y="165"/>
                  </a:cxn>
                  <a:cxn ang="0">
                    <a:pos x="659" y="93"/>
                  </a:cxn>
                  <a:cxn ang="0">
                    <a:pos x="467" y="237"/>
                  </a:cxn>
                  <a:cxn ang="0">
                    <a:pos x="403" y="373"/>
                  </a:cxn>
                  <a:cxn ang="0">
                    <a:pos x="315" y="589"/>
                  </a:cxn>
                </a:cxnLst>
                <a:rect l="0" t="0" r="r" b="b"/>
                <a:pathLst>
                  <a:path w="2934" h="1608">
                    <a:moveTo>
                      <a:pt x="315" y="589"/>
                    </a:moveTo>
                    <a:cubicBezTo>
                      <a:pt x="251" y="661"/>
                      <a:pt x="38" y="722"/>
                      <a:pt x="19" y="805"/>
                    </a:cubicBezTo>
                    <a:cubicBezTo>
                      <a:pt x="0" y="888"/>
                      <a:pt x="168" y="1024"/>
                      <a:pt x="203" y="1085"/>
                    </a:cubicBezTo>
                    <a:cubicBezTo>
                      <a:pt x="238" y="1146"/>
                      <a:pt x="208" y="1142"/>
                      <a:pt x="227" y="1173"/>
                    </a:cubicBezTo>
                    <a:cubicBezTo>
                      <a:pt x="246" y="1204"/>
                      <a:pt x="271" y="1237"/>
                      <a:pt x="315" y="1269"/>
                    </a:cubicBezTo>
                    <a:cubicBezTo>
                      <a:pt x="359" y="1301"/>
                      <a:pt x="423" y="1345"/>
                      <a:pt x="491" y="1365"/>
                    </a:cubicBezTo>
                    <a:cubicBezTo>
                      <a:pt x="559" y="1385"/>
                      <a:pt x="651" y="1392"/>
                      <a:pt x="723" y="1389"/>
                    </a:cubicBezTo>
                    <a:cubicBezTo>
                      <a:pt x="795" y="1386"/>
                      <a:pt x="866" y="1337"/>
                      <a:pt x="923" y="1349"/>
                    </a:cubicBezTo>
                    <a:cubicBezTo>
                      <a:pt x="980" y="1361"/>
                      <a:pt x="1004" y="1425"/>
                      <a:pt x="1067" y="1461"/>
                    </a:cubicBezTo>
                    <a:cubicBezTo>
                      <a:pt x="1130" y="1497"/>
                      <a:pt x="1194" y="1541"/>
                      <a:pt x="1299" y="1565"/>
                    </a:cubicBezTo>
                    <a:cubicBezTo>
                      <a:pt x="1404" y="1589"/>
                      <a:pt x="1572" y="1608"/>
                      <a:pt x="1699" y="1605"/>
                    </a:cubicBezTo>
                    <a:cubicBezTo>
                      <a:pt x="1826" y="1602"/>
                      <a:pt x="1972" y="1578"/>
                      <a:pt x="2059" y="1549"/>
                    </a:cubicBezTo>
                    <a:cubicBezTo>
                      <a:pt x="2146" y="1520"/>
                      <a:pt x="2175" y="1433"/>
                      <a:pt x="2219" y="1429"/>
                    </a:cubicBezTo>
                    <a:cubicBezTo>
                      <a:pt x="2263" y="1425"/>
                      <a:pt x="2278" y="1509"/>
                      <a:pt x="2323" y="1525"/>
                    </a:cubicBezTo>
                    <a:cubicBezTo>
                      <a:pt x="2368" y="1541"/>
                      <a:pt x="2423" y="1549"/>
                      <a:pt x="2491" y="1525"/>
                    </a:cubicBezTo>
                    <a:cubicBezTo>
                      <a:pt x="2559" y="1501"/>
                      <a:pt x="2676" y="1454"/>
                      <a:pt x="2731" y="1381"/>
                    </a:cubicBezTo>
                    <a:cubicBezTo>
                      <a:pt x="2786" y="1308"/>
                      <a:pt x="2807" y="1160"/>
                      <a:pt x="2819" y="1085"/>
                    </a:cubicBezTo>
                    <a:cubicBezTo>
                      <a:pt x="2831" y="1010"/>
                      <a:pt x="2786" y="981"/>
                      <a:pt x="2803" y="933"/>
                    </a:cubicBezTo>
                    <a:cubicBezTo>
                      <a:pt x="2820" y="885"/>
                      <a:pt x="2912" y="838"/>
                      <a:pt x="2923" y="797"/>
                    </a:cubicBezTo>
                    <a:cubicBezTo>
                      <a:pt x="2934" y="756"/>
                      <a:pt x="2904" y="718"/>
                      <a:pt x="2867" y="685"/>
                    </a:cubicBezTo>
                    <a:cubicBezTo>
                      <a:pt x="2830" y="652"/>
                      <a:pt x="2718" y="630"/>
                      <a:pt x="2699" y="597"/>
                    </a:cubicBezTo>
                    <a:cubicBezTo>
                      <a:pt x="2680" y="564"/>
                      <a:pt x="2748" y="529"/>
                      <a:pt x="2755" y="485"/>
                    </a:cubicBezTo>
                    <a:cubicBezTo>
                      <a:pt x="2762" y="441"/>
                      <a:pt x="2790" y="378"/>
                      <a:pt x="2739" y="333"/>
                    </a:cubicBezTo>
                    <a:cubicBezTo>
                      <a:pt x="2688" y="288"/>
                      <a:pt x="2542" y="230"/>
                      <a:pt x="2451" y="213"/>
                    </a:cubicBezTo>
                    <a:cubicBezTo>
                      <a:pt x="2360" y="196"/>
                      <a:pt x="2262" y="248"/>
                      <a:pt x="2195" y="229"/>
                    </a:cubicBezTo>
                    <a:cubicBezTo>
                      <a:pt x="2128" y="210"/>
                      <a:pt x="2142" y="138"/>
                      <a:pt x="2051" y="101"/>
                    </a:cubicBezTo>
                    <a:cubicBezTo>
                      <a:pt x="1960" y="64"/>
                      <a:pt x="1772" y="10"/>
                      <a:pt x="1651" y="5"/>
                    </a:cubicBezTo>
                    <a:cubicBezTo>
                      <a:pt x="1530" y="0"/>
                      <a:pt x="1419" y="32"/>
                      <a:pt x="1323" y="69"/>
                    </a:cubicBezTo>
                    <a:cubicBezTo>
                      <a:pt x="1227" y="106"/>
                      <a:pt x="1140" y="213"/>
                      <a:pt x="1075" y="229"/>
                    </a:cubicBezTo>
                    <a:cubicBezTo>
                      <a:pt x="1010" y="245"/>
                      <a:pt x="1000" y="188"/>
                      <a:pt x="931" y="165"/>
                    </a:cubicBezTo>
                    <a:cubicBezTo>
                      <a:pt x="862" y="142"/>
                      <a:pt x="736" y="81"/>
                      <a:pt x="659" y="93"/>
                    </a:cubicBezTo>
                    <a:cubicBezTo>
                      <a:pt x="582" y="105"/>
                      <a:pt x="509" y="191"/>
                      <a:pt x="467" y="237"/>
                    </a:cubicBezTo>
                    <a:cubicBezTo>
                      <a:pt x="425" y="283"/>
                      <a:pt x="424" y="316"/>
                      <a:pt x="403" y="373"/>
                    </a:cubicBezTo>
                    <a:cubicBezTo>
                      <a:pt x="382" y="430"/>
                      <a:pt x="379" y="517"/>
                      <a:pt x="315" y="589"/>
                    </a:cubicBezTo>
                    <a:close/>
                  </a:path>
                </a:pathLst>
              </a:custGeom>
              <a:gradFill rotWithShape="0">
                <a:gsLst>
                  <a:gs pos="0">
                    <a:schemeClr val="bg2"/>
                  </a:gs>
                  <a:gs pos="100000">
                    <a:schemeClr val="bg2">
                      <a:gamma/>
                      <a:tint val="47451"/>
                      <a:invGamma/>
                    </a:schemeClr>
                  </a:gs>
                </a:gsLst>
                <a:lin ang="2700000" scaled="1"/>
              </a:gradFill>
              <a:ln w="9525" cap="flat" cmpd="sng">
                <a:prstDash val="solid"/>
                <a:round/>
                <a:headEnd/>
                <a:tailEnd/>
              </a:ln>
              <a:effectLst/>
              <a:scene3d>
                <a:camera prst="legacyObliqueTopRight">
                  <a:rot lat="17400000" lon="0" rev="0"/>
                </a:camera>
                <a:lightRig rig="legacyFlat2" dir="t"/>
              </a:scene3d>
              <a:sp3d extrusionH="23800" prstMaterial="legacyMatte">
                <a:bevelT w="13500" h="13500" prst="angle"/>
                <a:bevelB w="13500" h="13500" prst="angle"/>
                <a:extrusionClr>
                  <a:schemeClr val="bg2"/>
                </a:extrusionClr>
              </a:sp3d>
            </p:spPr>
            <p:txBody>
              <a:bodyPr anchor="ctr">
                <a:spAutoFit/>
                <a:flatTx/>
              </a:bodyPr>
              <a:lstStyle/>
              <a:p>
                <a:pPr>
                  <a:defRPr/>
                </a:pPr>
                <a:endParaRPr lang="en-US"/>
              </a:p>
            </p:txBody>
          </p:sp>
          <p:sp>
            <p:nvSpPr>
              <p:cNvPr id="1294" name="Freeform 119"/>
              <p:cNvSpPr>
                <a:spLocks/>
              </p:cNvSpPr>
              <p:nvPr/>
            </p:nvSpPr>
            <p:spPr bwMode="auto">
              <a:xfrm rot="474068">
                <a:off x="839" y="1619"/>
                <a:ext cx="679" cy="233"/>
              </a:xfrm>
              <a:custGeom>
                <a:avLst/>
                <a:gdLst>
                  <a:gd name="T0" fmla="*/ 73 w 2934"/>
                  <a:gd name="T1" fmla="*/ 154 h 1608"/>
                  <a:gd name="T2" fmla="*/ 4 w 2934"/>
                  <a:gd name="T3" fmla="*/ 210 h 1608"/>
                  <a:gd name="T4" fmla="*/ 47 w 2934"/>
                  <a:gd name="T5" fmla="*/ 283 h 1608"/>
                  <a:gd name="T6" fmla="*/ 53 w 2934"/>
                  <a:gd name="T7" fmla="*/ 306 h 1608"/>
                  <a:gd name="T8" fmla="*/ 73 w 2934"/>
                  <a:gd name="T9" fmla="*/ 331 h 1608"/>
                  <a:gd name="T10" fmla="*/ 114 w 2934"/>
                  <a:gd name="T11" fmla="*/ 357 h 1608"/>
                  <a:gd name="T12" fmla="*/ 167 w 2934"/>
                  <a:gd name="T13" fmla="*/ 363 h 1608"/>
                  <a:gd name="T14" fmla="*/ 214 w 2934"/>
                  <a:gd name="T15" fmla="*/ 352 h 1608"/>
                  <a:gd name="T16" fmla="*/ 247 w 2934"/>
                  <a:gd name="T17" fmla="*/ 382 h 1608"/>
                  <a:gd name="T18" fmla="*/ 301 w 2934"/>
                  <a:gd name="T19" fmla="*/ 409 h 1608"/>
                  <a:gd name="T20" fmla="*/ 393 w 2934"/>
                  <a:gd name="T21" fmla="*/ 419 h 1608"/>
                  <a:gd name="T22" fmla="*/ 477 w 2934"/>
                  <a:gd name="T23" fmla="*/ 405 h 1608"/>
                  <a:gd name="T24" fmla="*/ 514 w 2934"/>
                  <a:gd name="T25" fmla="*/ 373 h 1608"/>
                  <a:gd name="T26" fmla="*/ 538 w 2934"/>
                  <a:gd name="T27" fmla="*/ 398 h 1608"/>
                  <a:gd name="T28" fmla="*/ 576 w 2934"/>
                  <a:gd name="T29" fmla="*/ 398 h 1608"/>
                  <a:gd name="T30" fmla="*/ 632 w 2934"/>
                  <a:gd name="T31" fmla="*/ 361 h 1608"/>
                  <a:gd name="T32" fmla="*/ 652 w 2934"/>
                  <a:gd name="T33" fmla="*/ 283 h 1608"/>
                  <a:gd name="T34" fmla="*/ 649 w 2934"/>
                  <a:gd name="T35" fmla="*/ 244 h 1608"/>
                  <a:gd name="T36" fmla="*/ 676 w 2934"/>
                  <a:gd name="T37" fmla="*/ 208 h 1608"/>
                  <a:gd name="T38" fmla="*/ 663 w 2934"/>
                  <a:gd name="T39" fmla="*/ 179 h 1608"/>
                  <a:gd name="T40" fmla="*/ 625 w 2934"/>
                  <a:gd name="T41" fmla="*/ 156 h 1608"/>
                  <a:gd name="T42" fmla="*/ 638 w 2934"/>
                  <a:gd name="T43" fmla="*/ 127 h 1608"/>
                  <a:gd name="T44" fmla="*/ 634 w 2934"/>
                  <a:gd name="T45" fmla="*/ 87 h 1608"/>
                  <a:gd name="T46" fmla="*/ 567 w 2934"/>
                  <a:gd name="T47" fmla="*/ 56 h 1608"/>
                  <a:gd name="T48" fmla="*/ 508 w 2934"/>
                  <a:gd name="T49" fmla="*/ 60 h 1608"/>
                  <a:gd name="T50" fmla="*/ 475 w 2934"/>
                  <a:gd name="T51" fmla="*/ 26 h 1608"/>
                  <a:gd name="T52" fmla="*/ 382 w 2934"/>
                  <a:gd name="T53" fmla="*/ 1 h 1608"/>
                  <a:gd name="T54" fmla="*/ 306 w 2934"/>
                  <a:gd name="T55" fmla="*/ 18 h 1608"/>
                  <a:gd name="T56" fmla="*/ 249 w 2934"/>
                  <a:gd name="T57" fmla="*/ 60 h 1608"/>
                  <a:gd name="T58" fmla="*/ 215 w 2934"/>
                  <a:gd name="T59" fmla="*/ 43 h 1608"/>
                  <a:gd name="T60" fmla="*/ 153 w 2934"/>
                  <a:gd name="T61" fmla="*/ 24 h 1608"/>
                  <a:gd name="T62" fmla="*/ 108 w 2934"/>
                  <a:gd name="T63" fmla="*/ 62 h 1608"/>
                  <a:gd name="T64" fmla="*/ 93 w 2934"/>
                  <a:gd name="T65" fmla="*/ 97 h 1608"/>
                  <a:gd name="T66" fmla="*/ 73 w 2934"/>
                  <a:gd name="T67" fmla="*/ 154 h 16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934"/>
                  <a:gd name="T103" fmla="*/ 0 h 1608"/>
                  <a:gd name="T104" fmla="*/ 2934 w 2934"/>
                  <a:gd name="T105" fmla="*/ 1608 h 16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934" h="1608">
                    <a:moveTo>
                      <a:pt x="315" y="589"/>
                    </a:moveTo>
                    <a:cubicBezTo>
                      <a:pt x="251" y="661"/>
                      <a:pt x="38" y="722"/>
                      <a:pt x="19" y="805"/>
                    </a:cubicBezTo>
                    <a:cubicBezTo>
                      <a:pt x="0" y="888"/>
                      <a:pt x="168" y="1024"/>
                      <a:pt x="203" y="1085"/>
                    </a:cubicBezTo>
                    <a:cubicBezTo>
                      <a:pt x="238" y="1146"/>
                      <a:pt x="208" y="1142"/>
                      <a:pt x="227" y="1173"/>
                    </a:cubicBezTo>
                    <a:cubicBezTo>
                      <a:pt x="246" y="1204"/>
                      <a:pt x="271" y="1237"/>
                      <a:pt x="315" y="1269"/>
                    </a:cubicBezTo>
                    <a:cubicBezTo>
                      <a:pt x="359" y="1301"/>
                      <a:pt x="423" y="1345"/>
                      <a:pt x="491" y="1365"/>
                    </a:cubicBezTo>
                    <a:cubicBezTo>
                      <a:pt x="559" y="1385"/>
                      <a:pt x="651" y="1392"/>
                      <a:pt x="723" y="1389"/>
                    </a:cubicBezTo>
                    <a:cubicBezTo>
                      <a:pt x="795" y="1386"/>
                      <a:pt x="866" y="1337"/>
                      <a:pt x="923" y="1349"/>
                    </a:cubicBezTo>
                    <a:cubicBezTo>
                      <a:pt x="980" y="1361"/>
                      <a:pt x="1004" y="1425"/>
                      <a:pt x="1067" y="1461"/>
                    </a:cubicBezTo>
                    <a:cubicBezTo>
                      <a:pt x="1130" y="1497"/>
                      <a:pt x="1194" y="1541"/>
                      <a:pt x="1299" y="1565"/>
                    </a:cubicBezTo>
                    <a:cubicBezTo>
                      <a:pt x="1404" y="1589"/>
                      <a:pt x="1572" y="1608"/>
                      <a:pt x="1699" y="1605"/>
                    </a:cubicBezTo>
                    <a:cubicBezTo>
                      <a:pt x="1826" y="1602"/>
                      <a:pt x="1972" y="1578"/>
                      <a:pt x="2059" y="1549"/>
                    </a:cubicBezTo>
                    <a:cubicBezTo>
                      <a:pt x="2146" y="1520"/>
                      <a:pt x="2175" y="1433"/>
                      <a:pt x="2219" y="1429"/>
                    </a:cubicBezTo>
                    <a:cubicBezTo>
                      <a:pt x="2263" y="1425"/>
                      <a:pt x="2278" y="1509"/>
                      <a:pt x="2323" y="1525"/>
                    </a:cubicBezTo>
                    <a:cubicBezTo>
                      <a:pt x="2368" y="1541"/>
                      <a:pt x="2423" y="1549"/>
                      <a:pt x="2491" y="1525"/>
                    </a:cubicBezTo>
                    <a:cubicBezTo>
                      <a:pt x="2559" y="1501"/>
                      <a:pt x="2676" y="1454"/>
                      <a:pt x="2731" y="1381"/>
                    </a:cubicBezTo>
                    <a:cubicBezTo>
                      <a:pt x="2786" y="1308"/>
                      <a:pt x="2807" y="1160"/>
                      <a:pt x="2819" y="1085"/>
                    </a:cubicBezTo>
                    <a:cubicBezTo>
                      <a:pt x="2831" y="1010"/>
                      <a:pt x="2786" y="981"/>
                      <a:pt x="2803" y="933"/>
                    </a:cubicBezTo>
                    <a:cubicBezTo>
                      <a:pt x="2820" y="885"/>
                      <a:pt x="2912" y="838"/>
                      <a:pt x="2923" y="797"/>
                    </a:cubicBezTo>
                    <a:cubicBezTo>
                      <a:pt x="2934" y="756"/>
                      <a:pt x="2904" y="718"/>
                      <a:pt x="2867" y="685"/>
                    </a:cubicBezTo>
                    <a:cubicBezTo>
                      <a:pt x="2830" y="652"/>
                      <a:pt x="2718" y="630"/>
                      <a:pt x="2699" y="597"/>
                    </a:cubicBezTo>
                    <a:cubicBezTo>
                      <a:pt x="2680" y="564"/>
                      <a:pt x="2748" y="529"/>
                      <a:pt x="2755" y="485"/>
                    </a:cubicBezTo>
                    <a:cubicBezTo>
                      <a:pt x="2762" y="441"/>
                      <a:pt x="2790" y="378"/>
                      <a:pt x="2739" y="333"/>
                    </a:cubicBezTo>
                    <a:cubicBezTo>
                      <a:pt x="2688" y="288"/>
                      <a:pt x="2542" y="230"/>
                      <a:pt x="2451" y="213"/>
                    </a:cubicBezTo>
                    <a:cubicBezTo>
                      <a:pt x="2360" y="196"/>
                      <a:pt x="2262" y="248"/>
                      <a:pt x="2195" y="229"/>
                    </a:cubicBezTo>
                    <a:cubicBezTo>
                      <a:pt x="2128" y="210"/>
                      <a:pt x="2142" y="138"/>
                      <a:pt x="2051" y="101"/>
                    </a:cubicBezTo>
                    <a:cubicBezTo>
                      <a:pt x="1960" y="64"/>
                      <a:pt x="1772" y="10"/>
                      <a:pt x="1651" y="5"/>
                    </a:cubicBezTo>
                    <a:cubicBezTo>
                      <a:pt x="1530" y="0"/>
                      <a:pt x="1419" y="32"/>
                      <a:pt x="1323" y="69"/>
                    </a:cubicBezTo>
                    <a:cubicBezTo>
                      <a:pt x="1227" y="106"/>
                      <a:pt x="1140" y="213"/>
                      <a:pt x="1075" y="229"/>
                    </a:cubicBezTo>
                    <a:cubicBezTo>
                      <a:pt x="1010" y="245"/>
                      <a:pt x="1000" y="188"/>
                      <a:pt x="931" y="165"/>
                    </a:cubicBezTo>
                    <a:cubicBezTo>
                      <a:pt x="862" y="142"/>
                      <a:pt x="736" y="81"/>
                      <a:pt x="659" y="93"/>
                    </a:cubicBezTo>
                    <a:cubicBezTo>
                      <a:pt x="582" y="105"/>
                      <a:pt x="509" y="191"/>
                      <a:pt x="467" y="237"/>
                    </a:cubicBezTo>
                    <a:cubicBezTo>
                      <a:pt x="425" y="283"/>
                      <a:pt x="424" y="316"/>
                      <a:pt x="403" y="373"/>
                    </a:cubicBezTo>
                    <a:cubicBezTo>
                      <a:pt x="382" y="430"/>
                      <a:pt x="379" y="517"/>
                      <a:pt x="315" y="589"/>
                    </a:cubicBezTo>
                    <a:close/>
                  </a:path>
                </a:pathLst>
              </a:custGeom>
              <a:gradFill rotWithShape="0">
                <a:gsLst>
                  <a:gs pos="0">
                    <a:srgbClr val="99CCFF"/>
                  </a:gs>
                  <a:gs pos="100000">
                    <a:srgbClr val="475E76"/>
                  </a:gs>
                </a:gsLst>
                <a:lin ang="2700000" scaled="1"/>
              </a:gradFill>
              <a:ln w="9525">
                <a:miter lim="800000"/>
                <a:headEnd/>
                <a:tailEnd/>
              </a:ln>
              <a:scene3d>
                <a:camera prst="legacyObliqueTopRight">
                  <a:rot lat="17400000" lon="0" rev="0"/>
                </a:camera>
                <a:lightRig rig="legacyFlat2" dir="t"/>
              </a:scene3d>
              <a:sp3d extrusionH="23800" prstMaterial="legacyMatte">
                <a:bevelT w="13500" h="13500" prst="angle"/>
                <a:bevelB w="13500" h="13500" prst="angle"/>
                <a:extrusionClr>
                  <a:srgbClr val="99CCFF"/>
                </a:extrusionClr>
                <a:contourClr>
                  <a:srgbClr val="99CCFF"/>
                </a:contourClr>
              </a:sp3d>
            </p:spPr>
            <p:txBody>
              <a:bodyPr anchor="ctr">
                <a:spAutoFit/>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295" name="Text Box 120"/>
              <p:cNvSpPr txBox="1">
                <a:spLocks noChangeArrowheads="1"/>
              </p:cNvSpPr>
              <p:nvPr/>
            </p:nvSpPr>
            <p:spPr bwMode="auto">
              <a:xfrm>
                <a:off x="994" y="1698"/>
                <a:ext cx="351"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id-ID" sz="1200" b="1"/>
                  <a:t>PSTN</a:t>
                </a:r>
              </a:p>
            </p:txBody>
          </p:sp>
          <p:sp>
            <p:nvSpPr>
              <p:cNvPr id="1296" name="Text Box 121"/>
              <p:cNvSpPr txBox="1">
                <a:spLocks noChangeArrowheads="1"/>
              </p:cNvSpPr>
              <p:nvPr/>
            </p:nvSpPr>
            <p:spPr bwMode="auto">
              <a:xfrm>
                <a:off x="975" y="1457"/>
                <a:ext cx="50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id-ID" sz="1200" b="1"/>
                  <a:t>SS7 Nwk</a:t>
                </a:r>
              </a:p>
            </p:txBody>
          </p:sp>
        </p:grpSp>
      </p:grpSp>
      <p:grpSp>
        <p:nvGrpSpPr>
          <p:cNvPr id="20" name="Group 387"/>
          <p:cNvGrpSpPr>
            <a:grpSpLocks/>
          </p:cNvGrpSpPr>
          <p:nvPr/>
        </p:nvGrpSpPr>
        <p:grpSpPr bwMode="auto">
          <a:xfrm>
            <a:off x="2320926" y="3741739"/>
            <a:ext cx="504825" cy="579437"/>
            <a:chOff x="470" y="2445"/>
            <a:chExt cx="318" cy="365"/>
          </a:xfrm>
        </p:grpSpPr>
        <p:grpSp>
          <p:nvGrpSpPr>
            <p:cNvPr id="1285" name="Group 125"/>
            <p:cNvGrpSpPr>
              <a:grpSpLocks/>
            </p:cNvGrpSpPr>
            <p:nvPr/>
          </p:nvGrpSpPr>
          <p:grpSpPr bwMode="auto">
            <a:xfrm>
              <a:off x="515" y="2445"/>
              <a:ext cx="227" cy="182"/>
              <a:chOff x="675" y="754"/>
              <a:chExt cx="912" cy="658"/>
            </a:xfrm>
          </p:grpSpPr>
          <p:pic>
            <p:nvPicPr>
              <p:cNvPr id="1287" name="Picture 126" descr="EuroSet805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1" y="754"/>
                <a:ext cx="816" cy="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9" name="Object 5"/>
              <p:cNvGraphicFramePr>
                <a:graphicFrameLocks noChangeAspect="1"/>
              </p:cNvGraphicFramePr>
              <p:nvPr/>
            </p:nvGraphicFramePr>
            <p:xfrm>
              <a:off x="675" y="1094"/>
              <a:ext cx="232" cy="318"/>
            </p:xfrm>
            <a:graphic>
              <a:graphicData uri="http://schemas.openxmlformats.org/presentationml/2006/ole">
                <mc:AlternateContent xmlns:mc="http://schemas.openxmlformats.org/markup-compatibility/2006">
                  <mc:Choice xmlns:v="urn:schemas-microsoft-com:vml" Requires="v">
                    <p:oleObj spid="_x0000_s2137" name="Visio" r:id="rId11" imgW="631662" imgH="816009" progId="Visio.Drawing.11">
                      <p:embed/>
                    </p:oleObj>
                  </mc:Choice>
                  <mc:Fallback>
                    <p:oleObj name="Visio" r:id="rId11" imgW="631662" imgH="816009" progId="Visio.Drawing.11">
                      <p:embed/>
                      <p:pic>
                        <p:nvPicPr>
                          <p:cNvPr id="1029"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5" y="1094"/>
                            <a:ext cx="232"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286" name="Text Box 130"/>
            <p:cNvSpPr txBox="1">
              <a:spLocks noChangeArrowheads="1"/>
            </p:cNvSpPr>
            <p:nvPr/>
          </p:nvSpPr>
          <p:spPr bwMode="auto">
            <a:xfrm>
              <a:off x="470" y="2670"/>
              <a:ext cx="318"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80000"/>
                </a:lnSpc>
              </a:pPr>
              <a:r>
                <a:rPr lang="en-US" altLang="id-ID" sz="900" b="1"/>
                <a:t>Analog Phone</a:t>
              </a:r>
              <a:endParaRPr lang="en-GB" altLang="id-ID" sz="900" b="1"/>
            </a:p>
          </p:txBody>
        </p:sp>
      </p:grpSp>
      <p:sp>
        <p:nvSpPr>
          <p:cNvPr id="1385603" name="Text Box 131"/>
          <p:cNvSpPr txBox="1">
            <a:spLocks noChangeArrowheads="1"/>
          </p:cNvSpPr>
          <p:nvPr/>
        </p:nvSpPr>
        <p:spPr bwMode="auto">
          <a:xfrm>
            <a:off x="1916114" y="3086100"/>
            <a:ext cx="1150937" cy="215444"/>
          </a:xfrm>
          <a:prstGeom prst="rect">
            <a:avLst/>
          </a:prstGeom>
          <a:noFill/>
          <a:ln w="9525">
            <a:noFill/>
            <a:miter lim="800000"/>
            <a:headEnd/>
            <a:tailEnd/>
          </a:ln>
          <a:effectLst/>
        </p:spPr>
        <p:txBody>
          <a:bodyPr lIns="0" tIns="0" rIns="0" bIns="0">
            <a:spAutoFit/>
          </a:bodyPr>
          <a:lstStyle/>
          <a:p>
            <a:pPr algn="ctr">
              <a:defRPr/>
            </a:pPr>
            <a:r>
              <a:rPr lang="en-US" sz="1400">
                <a:solidFill>
                  <a:srgbClr val="009900"/>
                </a:solidFill>
                <a:effectLst>
                  <a:outerShdw blurRad="38100" dist="38100" dir="2700000" algn="tl">
                    <a:srgbClr val="C0C0C0"/>
                  </a:outerShdw>
                </a:effectLst>
              </a:rPr>
              <a:t>SKENARIO I</a:t>
            </a:r>
            <a:endParaRPr lang="en-GB" sz="1400">
              <a:solidFill>
                <a:srgbClr val="009900"/>
              </a:solidFill>
              <a:effectLst>
                <a:outerShdw blurRad="38100" dist="38100" dir="2700000" algn="tl">
                  <a:srgbClr val="C0C0C0"/>
                </a:outerShdw>
              </a:effectLst>
            </a:endParaRPr>
          </a:p>
        </p:txBody>
      </p:sp>
      <p:sp>
        <p:nvSpPr>
          <p:cNvPr id="1385604" name="Line 132"/>
          <p:cNvSpPr>
            <a:spLocks noChangeShapeType="1"/>
          </p:cNvSpPr>
          <p:nvPr/>
        </p:nvSpPr>
        <p:spPr bwMode="auto">
          <a:xfrm>
            <a:off x="4732338" y="3308350"/>
            <a:ext cx="995362" cy="1373188"/>
          </a:xfrm>
          <a:prstGeom prst="line">
            <a:avLst/>
          </a:prstGeom>
          <a:noFill/>
          <a:ln w="19050" cap="rnd">
            <a:solidFill>
              <a:srgbClr val="00FF00"/>
            </a:solidFill>
            <a:prstDash val="sysDot"/>
            <a:round/>
            <a:headEnd/>
            <a:tailEnd/>
          </a:ln>
          <a:extLst>
            <a:ext uri="{909E8E84-426E-40DD-AFC4-6F175D3DCCD1}">
              <a14:hiddenFill xmlns:a14="http://schemas.microsoft.com/office/drawing/2010/main">
                <a:noFill/>
              </a14:hiddenFill>
            </a:ext>
          </a:extLst>
        </p:spPr>
        <p:txBody>
          <a:bodyPr/>
          <a:lstStyle/>
          <a:p>
            <a:endParaRPr lang="id-ID"/>
          </a:p>
        </p:txBody>
      </p:sp>
      <p:sp>
        <p:nvSpPr>
          <p:cNvPr id="1385605" name="Line 133"/>
          <p:cNvSpPr>
            <a:spLocks noChangeShapeType="1"/>
          </p:cNvSpPr>
          <p:nvPr/>
        </p:nvSpPr>
        <p:spPr bwMode="auto">
          <a:xfrm>
            <a:off x="3867151" y="3848101"/>
            <a:ext cx="396875" cy="182563"/>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385606" name="Line 134"/>
          <p:cNvSpPr>
            <a:spLocks noChangeShapeType="1"/>
          </p:cNvSpPr>
          <p:nvPr/>
        </p:nvSpPr>
        <p:spPr bwMode="auto">
          <a:xfrm flipV="1">
            <a:off x="3940175" y="3271839"/>
            <a:ext cx="287338" cy="109537"/>
          </a:xfrm>
          <a:prstGeom prst="line">
            <a:avLst/>
          </a:prstGeom>
          <a:noFill/>
          <a:ln w="19050" cap="rnd">
            <a:solidFill>
              <a:srgbClr val="00FF00"/>
            </a:solidFill>
            <a:prstDash val="sysDot"/>
            <a:round/>
            <a:headEnd/>
            <a:tailEnd/>
          </a:ln>
          <a:extLst>
            <a:ext uri="{909E8E84-426E-40DD-AFC4-6F175D3DCCD1}">
              <a14:hiddenFill xmlns:a14="http://schemas.microsoft.com/office/drawing/2010/main">
                <a:noFill/>
              </a14:hiddenFill>
            </a:ext>
          </a:extLst>
        </p:spPr>
        <p:txBody>
          <a:bodyPr/>
          <a:lstStyle/>
          <a:p>
            <a:endParaRPr lang="id-ID"/>
          </a:p>
        </p:txBody>
      </p:sp>
      <p:sp>
        <p:nvSpPr>
          <p:cNvPr id="1385607" name="Text Box 135"/>
          <p:cNvSpPr txBox="1">
            <a:spLocks noChangeArrowheads="1"/>
          </p:cNvSpPr>
          <p:nvPr/>
        </p:nvSpPr>
        <p:spPr bwMode="auto">
          <a:xfrm rot="20446817" flipH="1">
            <a:off x="3940175" y="3128964"/>
            <a:ext cx="3238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sz="1100">
                <a:solidFill>
                  <a:srgbClr val="00CC00"/>
                </a:solidFill>
              </a:rPr>
              <a:t>SS7</a:t>
            </a:r>
            <a:endParaRPr lang="en-GB" altLang="id-ID" sz="1100">
              <a:solidFill>
                <a:srgbClr val="00CC00"/>
              </a:solidFill>
            </a:endParaRPr>
          </a:p>
        </p:txBody>
      </p:sp>
      <p:sp>
        <p:nvSpPr>
          <p:cNvPr id="1385608" name="Line 136"/>
          <p:cNvSpPr>
            <a:spLocks noChangeShapeType="1"/>
          </p:cNvSpPr>
          <p:nvPr/>
        </p:nvSpPr>
        <p:spPr bwMode="auto">
          <a:xfrm flipH="1" flipV="1">
            <a:off x="4695826" y="4011613"/>
            <a:ext cx="855663" cy="723900"/>
          </a:xfrm>
          <a:prstGeom prst="line">
            <a:avLst/>
          </a:prstGeom>
          <a:noFill/>
          <a:ln w="19050" cap="rnd">
            <a:solidFill>
              <a:srgbClr val="00FF00"/>
            </a:solidFill>
            <a:prstDash val="sysDot"/>
            <a:round/>
            <a:headEnd/>
            <a:tailEnd/>
          </a:ln>
          <a:extLst>
            <a:ext uri="{909E8E84-426E-40DD-AFC4-6F175D3DCCD1}">
              <a14:hiddenFill xmlns:a14="http://schemas.microsoft.com/office/drawing/2010/main">
                <a:noFill/>
              </a14:hiddenFill>
            </a:ext>
          </a:extLst>
        </p:spPr>
        <p:txBody>
          <a:bodyPr/>
          <a:lstStyle/>
          <a:p>
            <a:endParaRPr lang="id-ID"/>
          </a:p>
        </p:txBody>
      </p:sp>
      <p:sp>
        <p:nvSpPr>
          <p:cNvPr id="1385609" name="Text Box 137"/>
          <p:cNvSpPr txBox="1">
            <a:spLocks noChangeArrowheads="1"/>
          </p:cNvSpPr>
          <p:nvPr/>
        </p:nvSpPr>
        <p:spPr bwMode="auto">
          <a:xfrm rot="2251162" flipH="1">
            <a:off x="4764089" y="4106864"/>
            <a:ext cx="5810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id-ID" sz="1100">
                <a:solidFill>
                  <a:srgbClr val="00D000"/>
                </a:solidFill>
                <a:latin typeface="Arial Narrow" panose="020B0606020202030204" pitchFamily="34" charset="0"/>
              </a:rPr>
              <a:t>Megaco</a:t>
            </a:r>
            <a:endParaRPr lang="en-GB" altLang="id-ID" sz="1100">
              <a:solidFill>
                <a:srgbClr val="00D000"/>
              </a:solidFill>
              <a:latin typeface="Arial Narrow" panose="020B0606020202030204" pitchFamily="34" charset="0"/>
            </a:endParaRPr>
          </a:p>
        </p:txBody>
      </p:sp>
      <p:sp>
        <p:nvSpPr>
          <p:cNvPr id="1385610" name="Text Box 138"/>
          <p:cNvSpPr txBox="1">
            <a:spLocks noChangeArrowheads="1"/>
          </p:cNvSpPr>
          <p:nvPr/>
        </p:nvSpPr>
        <p:spPr bwMode="auto">
          <a:xfrm rot="3327724">
            <a:off x="5021264" y="3851276"/>
            <a:ext cx="5429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sz="1100">
                <a:solidFill>
                  <a:srgbClr val="00D000"/>
                </a:solidFill>
              </a:rPr>
              <a:t>SigTran</a:t>
            </a:r>
            <a:endParaRPr lang="en-GB" altLang="id-ID" sz="1100">
              <a:solidFill>
                <a:srgbClr val="00D000"/>
              </a:solidFill>
            </a:endParaRPr>
          </a:p>
        </p:txBody>
      </p:sp>
      <p:sp>
        <p:nvSpPr>
          <p:cNvPr id="1385611" name="Line 139"/>
          <p:cNvSpPr>
            <a:spLocks noChangeShapeType="1"/>
          </p:cNvSpPr>
          <p:nvPr/>
        </p:nvSpPr>
        <p:spPr bwMode="auto">
          <a:xfrm flipH="1" flipV="1">
            <a:off x="4695826" y="4067175"/>
            <a:ext cx="855663" cy="711200"/>
          </a:xfrm>
          <a:prstGeom prst="line">
            <a:avLst/>
          </a:prstGeom>
          <a:noFill/>
          <a:ln w="28575">
            <a:solidFill>
              <a:srgbClr val="00D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385612" name="Text Box 140"/>
          <p:cNvSpPr txBox="1">
            <a:spLocks noChangeArrowheads="1"/>
          </p:cNvSpPr>
          <p:nvPr/>
        </p:nvSpPr>
        <p:spPr bwMode="auto">
          <a:xfrm>
            <a:off x="1890714" y="4881563"/>
            <a:ext cx="1150937" cy="215444"/>
          </a:xfrm>
          <a:prstGeom prst="rect">
            <a:avLst/>
          </a:prstGeom>
          <a:noFill/>
          <a:ln w="9525">
            <a:noFill/>
            <a:miter lim="800000"/>
            <a:headEnd/>
            <a:tailEnd/>
          </a:ln>
          <a:effectLst/>
        </p:spPr>
        <p:txBody>
          <a:bodyPr lIns="0" tIns="0" rIns="0" bIns="0">
            <a:spAutoFit/>
          </a:bodyPr>
          <a:lstStyle/>
          <a:p>
            <a:pPr algn="ctr">
              <a:defRPr/>
            </a:pPr>
            <a:r>
              <a:rPr lang="en-US" sz="1400">
                <a:solidFill>
                  <a:srgbClr val="FF00FF"/>
                </a:solidFill>
                <a:effectLst>
                  <a:outerShdw blurRad="38100" dist="38100" dir="2700000" algn="tl">
                    <a:srgbClr val="C0C0C0"/>
                  </a:outerShdw>
                </a:effectLst>
              </a:rPr>
              <a:t>SKENARIO II</a:t>
            </a:r>
            <a:endParaRPr lang="en-GB" sz="1400">
              <a:solidFill>
                <a:srgbClr val="FF00FF"/>
              </a:solidFill>
              <a:effectLst>
                <a:outerShdw blurRad="38100" dist="38100" dir="2700000" algn="tl">
                  <a:srgbClr val="C0C0C0"/>
                </a:outerShdw>
              </a:effectLst>
            </a:endParaRPr>
          </a:p>
        </p:txBody>
      </p:sp>
      <p:grpSp>
        <p:nvGrpSpPr>
          <p:cNvPr id="22" name="Group 350"/>
          <p:cNvGrpSpPr>
            <a:grpSpLocks/>
          </p:cNvGrpSpPr>
          <p:nvPr/>
        </p:nvGrpSpPr>
        <p:grpSpPr bwMode="auto">
          <a:xfrm>
            <a:off x="3462339" y="4413251"/>
            <a:ext cx="504825" cy="923925"/>
            <a:chOff x="1189" y="2868"/>
            <a:chExt cx="318" cy="582"/>
          </a:xfrm>
        </p:grpSpPr>
        <p:grpSp>
          <p:nvGrpSpPr>
            <p:cNvPr id="1257" name="Group 141"/>
            <p:cNvGrpSpPr>
              <a:grpSpLocks noChangeAspect="1"/>
            </p:cNvGrpSpPr>
            <p:nvPr/>
          </p:nvGrpSpPr>
          <p:grpSpPr bwMode="auto">
            <a:xfrm>
              <a:off x="1254" y="3027"/>
              <a:ext cx="246" cy="423"/>
              <a:chOff x="1056" y="2448"/>
              <a:chExt cx="474" cy="811"/>
            </a:xfrm>
          </p:grpSpPr>
          <p:sp>
            <p:nvSpPr>
              <p:cNvPr id="1259" name="Freeform 142"/>
              <p:cNvSpPr>
                <a:spLocks noChangeAspect="1"/>
              </p:cNvSpPr>
              <p:nvPr/>
            </p:nvSpPr>
            <p:spPr bwMode="auto">
              <a:xfrm>
                <a:off x="1211" y="2491"/>
                <a:ext cx="279" cy="759"/>
              </a:xfrm>
              <a:custGeom>
                <a:avLst/>
                <a:gdLst>
                  <a:gd name="T0" fmla="*/ 0 w 1344"/>
                  <a:gd name="T1" fmla="*/ 759 h 3264"/>
                  <a:gd name="T2" fmla="*/ 0 w 1344"/>
                  <a:gd name="T3" fmla="*/ 0 h 3264"/>
                  <a:gd name="T4" fmla="*/ 279 w 1344"/>
                  <a:gd name="T5" fmla="*/ 190 h 3264"/>
                  <a:gd name="T6" fmla="*/ 279 w 1344"/>
                  <a:gd name="T7" fmla="*/ 569 h 3264"/>
                  <a:gd name="T8" fmla="*/ 0 w 1344"/>
                  <a:gd name="T9" fmla="*/ 759 h 3264"/>
                  <a:gd name="T10" fmla="*/ 0 60000 65536"/>
                  <a:gd name="T11" fmla="*/ 0 60000 65536"/>
                  <a:gd name="T12" fmla="*/ 0 60000 65536"/>
                  <a:gd name="T13" fmla="*/ 0 60000 65536"/>
                  <a:gd name="T14" fmla="*/ 0 60000 65536"/>
                  <a:gd name="T15" fmla="*/ 0 w 1344"/>
                  <a:gd name="T16" fmla="*/ 0 h 3264"/>
                  <a:gd name="T17" fmla="*/ 1344 w 1344"/>
                  <a:gd name="T18" fmla="*/ 3264 h 3264"/>
                </a:gdLst>
                <a:ahLst/>
                <a:cxnLst>
                  <a:cxn ang="T10">
                    <a:pos x="T0" y="T1"/>
                  </a:cxn>
                  <a:cxn ang="T11">
                    <a:pos x="T2" y="T3"/>
                  </a:cxn>
                  <a:cxn ang="T12">
                    <a:pos x="T4" y="T5"/>
                  </a:cxn>
                  <a:cxn ang="T13">
                    <a:pos x="T6" y="T7"/>
                  </a:cxn>
                  <a:cxn ang="T14">
                    <a:pos x="T8" y="T9"/>
                  </a:cxn>
                </a:cxnLst>
                <a:rect l="T15" t="T16" r="T17" b="T18"/>
                <a:pathLst>
                  <a:path w="1344" h="3264">
                    <a:moveTo>
                      <a:pt x="0" y="3264"/>
                    </a:moveTo>
                    <a:lnTo>
                      <a:pt x="0" y="0"/>
                    </a:lnTo>
                    <a:lnTo>
                      <a:pt x="1344" y="816"/>
                    </a:lnTo>
                    <a:lnTo>
                      <a:pt x="1344" y="2448"/>
                    </a:lnTo>
                    <a:lnTo>
                      <a:pt x="0" y="3264"/>
                    </a:lnTo>
                    <a:close/>
                  </a:path>
                </a:pathLst>
              </a:custGeom>
              <a:solidFill>
                <a:srgbClr val="F045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260" name="Freeform 143"/>
              <p:cNvSpPr>
                <a:spLocks noChangeAspect="1"/>
              </p:cNvSpPr>
              <p:nvPr/>
            </p:nvSpPr>
            <p:spPr bwMode="auto">
              <a:xfrm>
                <a:off x="1211" y="2448"/>
                <a:ext cx="319" cy="234"/>
              </a:xfrm>
              <a:custGeom>
                <a:avLst/>
                <a:gdLst>
                  <a:gd name="T0" fmla="*/ 0 w 1536"/>
                  <a:gd name="T1" fmla="*/ 45 h 1008"/>
                  <a:gd name="T2" fmla="*/ 40 w 1536"/>
                  <a:gd name="T3" fmla="*/ 0 h 1008"/>
                  <a:gd name="T4" fmla="*/ 319 w 1536"/>
                  <a:gd name="T5" fmla="*/ 189 h 1008"/>
                  <a:gd name="T6" fmla="*/ 279 w 1536"/>
                  <a:gd name="T7" fmla="*/ 234 h 1008"/>
                  <a:gd name="T8" fmla="*/ 0 w 1536"/>
                  <a:gd name="T9" fmla="*/ 45 h 1008"/>
                  <a:gd name="T10" fmla="*/ 0 60000 65536"/>
                  <a:gd name="T11" fmla="*/ 0 60000 65536"/>
                  <a:gd name="T12" fmla="*/ 0 60000 65536"/>
                  <a:gd name="T13" fmla="*/ 0 60000 65536"/>
                  <a:gd name="T14" fmla="*/ 0 60000 65536"/>
                  <a:gd name="T15" fmla="*/ 0 w 1536"/>
                  <a:gd name="T16" fmla="*/ 0 h 1008"/>
                  <a:gd name="T17" fmla="*/ 1536 w 1536"/>
                  <a:gd name="T18" fmla="*/ 1008 h 1008"/>
                </a:gdLst>
                <a:ahLst/>
                <a:cxnLst>
                  <a:cxn ang="T10">
                    <a:pos x="T0" y="T1"/>
                  </a:cxn>
                  <a:cxn ang="T11">
                    <a:pos x="T2" y="T3"/>
                  </a:cxn>
                  <a:cxn ang="T12">
                    <a:pos x="T4" y="T5"/>
                  </a:cxn>
                  <a:cxn ang="T13">
                    <a:pos x="T6" y="T7"/>
                  </a:cxn>
                  <a:cxn ang="T14">
                    <a:pos x="T8" y="T9"/>
                  </a:cxn>
                </a:cxnLst>
                <a:rect l="T15" t="T16" r="T17" b="T18"/>
                <a:pathLst>
                  <a:path w="1536" h="1008">
                    <a:moveTo>
                      <a:pt x="0" y="192"/>
                    </a:moveTo>
                    <a:lnTo>
                      <a:pt x="192" y="0"/>
                    </a:lnTo>
                    <a:lnTo>
                      <a:pt x="1536" y="816"/>
                    </a:lnTo>
                    <a:lnTo>
                      <a:pt x="1344" y="1008"/>
                    </a:lnTo>
                    <a:lnTo>
                      <a:pt x="0" y="192"/>
                    </a:lnTo>
                    <a:close/>
                  </a:path>
                </a:pathLst>
              </a:custGeom>
              <a:solidFill>
                <a:srgbClr val="B23300"/>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261" name="Freeform 144"/>
              <p:cNvSpPr>
                <a:spLocks noChangeAspect="1"/>
              </p:cNvSpPr>
              <p:nvPr/>
            </p:nvSpPr>
            <p:spPr bwMode="auto">
              <a:xfrm>
                <a:off x="1490" y="2637"/>
                <a:ext cx="40" cy="424"/>
              </a:xfrm>
              <a:custGeom>
                <a:avLst/>
                <a:gdLst>
                  <a:gd name="T0" fmla="*/ 40 w 192"/>
                  <a:gd name="T1" fmla="*/ 0 h 1824"/>
                  <a:gd name="T2" fmla="*/ 40 w 192"/>
                  <a:gd name="T3" fmla="*/ 391 h 1824"/>
                  <a:gd name="T4" fmla="*/ 0 w 192"/>
                  <a:gd name="T5" fmla="*/ 424 h 1824"/>
                  <a:gd name="T6" fmla="*/ 0 w 192"/>
                  <a:gd name="T7" fmla="*/ 45 h 1824"/>
                  <a:gd name="T8" fmla="*/ 40 w 192"/>
                  <a:gd name="T9" fmla="*/ 0 h 1824"/>
                  <a:gd name="T10" fmla="*/ 0 60000 65536"/>
                  <a:gd name="T11" fmla="*/ 0 60000 65536"/>
                  <a:gd name="T12" fmla="*/ 0 60000 65536"/>
                  <a:gd name="T13" fmla="*/ 0 60000 65536"/>
                  <a:gd name="T14" fmla="*/ 0 60000 65536"/>
                  <a:gd name="T15" fmla="*/ 0 w 192"/>
                  <a:gd name="T16" fmla="*/ 0 h 1824"/>
                  <a:gd name="T17" fmla="*/ 192 w 192"/>
                  <a:gd name="T18" fmla="*/ 1824 h 1824"/>
                </a:gdLst>
                <a:ahLst/>
                <a:cxnLst>
                  <a:cxn ang="T10">
                    <a:pos x="T0" y="T1"/>
                  </a:cxn>
                  <a:cxn ang="T11">
                    <a:pos x="T2" y="T3"/>
                  </a:cxn>
                  <a:cxn ang="T12">
                    <a:pos x="T4" y="T5"/>
                  </a:cxn>
                  <a:cxn ang="T13">
                    <a:pos x="T6" y="T7"/>
                  </a:cxn>
                  <a:cxn ang="T14">
                    <a:pos x="T8" y="T9"/>
                  </a:cxn>
                </a:cxnLst>
                <a:rect l="T15" t="T16" r="T17" b="T18"/>
                <a:pathLst>
                  <a:path w="192" h="1824">
                    <a:moveTo>
                      <a:pt x="192" y="0"/>
                    </a:moveTo>
                    <a:lnTo>
                      <a:pt x="192" y="1680"/>
                    </a:lnTo>
                    <a:lnTo>
                      <a:pt x="0" y="1824"/>
                    </a:lnTo>
                    <a:lnTo>
                      <a:pt x="0" y="192"/>
                    </a:lnTo>
                    <a:lnTo>
                      <a:pt x="192" y="0"/>
                    </a:lnTo>
                    <a:close/>
                  </a:path>
                </a:pathLst>
              </a:custGeom>
              <a:solidFill>
                <a:srgbClr val="FF6223"/>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262" name="Rectangle 145"/>
              <p:cNvSpPr>
                <a:spLocks noChangeAspect="1" noChangeArrowheads="1"/>
              </p:cNvSpPr>
              <p:nvPr/>
            </p:nvSpPr>
            <p:spPr bwMode="auto">
              <a:xfrm>
                <a:off x="1056" y="2496"/>
                <a:ext cx="154" cy="763"/>
              </a:xfrm>
              <a:prstGeom prst="rect">
                <a:avLst/>
              </a:prstGeom>
              <a:solidFill>
                <a:srgbClr val="F045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263" name="AutoShape 146"/>
              <p:cNvSpPr>
                <a:spLocks noChangeAspect="1" noChangeArrowheads="1"/>
              </p:cNvSpPr>
              <p:nvPr/>
            </p:nvSpPr>
            <p:spPr bwMode="auto">
              <a:xfrm>
                <a:off x="1056" y="2452"/>
                <a:ext cx="198" cy="43"/>
              </a:xfrm>
              <a:prstGeom prst="parallelogram">
                <a:avLst>
                  <a:gd name="adj" fmla="val 87169"/>
                </a:avLst>
              </a:prstGeom>
              <a:solidFill>
                <a:srgbClr val="A02E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385619" name="Line 147"/>
              <p:cNvSpPr>
                <a:spLocks noChangeAspect="1" noChangeShapeType="1"/>
              </p:cNvSpPr>
              <p:nvPr/>
            </p:nvSpPr>
            <p:spPr bwMode="auto">
              <a:xfrm>
                <a:off x="1058" y="2644"/>
                <a:ext cx="148" cy="0"/>
              </a:xfrm>
              <a:prstGeom prst="line">
                <a:avLst/>
              </a:prstGeom>
              <a:noFill/>
              <a:ln w="12700">
                <a:solidFill>
                  <a:schemeClr val="tx1"/>
                </a:solidFill>
                <a:round/>
                <a:headEnd/>
                <a:tailEnd/>
              </a:ln>
              <a:effectLst>
                <a:outerShdw dist="17961" dir="2700000" algn="ctr" rotWithShape="0">
                  <a:schemeClr val="bg1"/>
                </a:outerShdw>
              </a:effectLst>
            </p:spPr>
            <p:txBody>
              <a:bodyPr/>
              <a:lstStyle/>
              <a:p>
                <a:pPr>
                  <a:defRPr/>
                </a:pPr>
                <a:endParaRPr lang="en-US"/>
              </a:p>
            </p:txBody>
          </p:sp>
          <p:sp>
            <p:nvSpPr>
              <p:cNvPr id="1385620" name="Line 148"/>
              <p:cNvSpPr>
                <a:spLocks noChangeAspect="1" noChangeShapeType="1"/>
              </p:cNvSpPr>
              <p:nvPr/>
            </p:nvSpPr>
            <p:spPr bwMode="auto">
              <a:xfrm>
                <a:off x="1058" y="2795"/>
                <a:ext cx="148" cy="0"/>
              </a:xfrm>
              <a:prstGeom prst="line">
                <a:avLst/>
              </a:prstGeom>
              <a:noFill/>
              <a:ln w="12700">
                <a:solidFill>
                  <a:schemeClr val="tx1"/>
                </a:solidFill>
                <a:round/>
                <a:headEnd/>
                <a:tailEnd/>
              </a:ln>
              <a:effectLst>
                <a:outerShdw dist="17961" dir="2700000" algn="ctr" rotWithShape="0">
                  <a:schemeClr val="bg1"/>
                </a:outerShdw>
              </a:effectLst>
            </p:spPr>
            <p:txBody>
              <a:bodyPr/>
              <a:lstStyle/>
              <a:p>
                <a:pPr>
                  <a:defRPr/>
                </a:pPr>
                <a:endParaRPr lang="en-US"/>
              </a:p>
            </p:txBody>
          </p:sp>
          <p:sp>
            <p:nvSpPr>
              <p:cNvPr id="1385621" name="Line 149"/>
              <p:cNvSpPr>
                <a:spLocks noChangeAspect="1" noChangeShapeType="1"/>
              </p:cNvSpPr>
              <p:nvPr/>
            </p:nvSpPr>
            <p:spPr bwMode="auto">
              <a:xfrm>
                <a:off x="1058" y="2948"/>
                <a:ext cx="148" cy="0"/>
              </a:xfrm>
              <a:prstGeom prst="line">
                <a:avLst/>
              </a:prstGeom>
              <a:noFill/>
              <a:ln w="12700">
                <a:solidFill>
                  <a:schemeClr val="tx1"/>
                </a:solidFill>
                <a:round/>
                <a:headEnd/>
                <a:tailEnd/>
              </a:ln>
              <a:effectLst>
                <a:outerShdw dist="17961" dir="2700000" algn="ctr" rotWithShape="0">
                  <a:schemeClr val="bg1"/>
                </a:outerShdw>
              </a:effectLst>
            </p:spPr>
            <p:txBody>
              <a:bodyPr/>
              <a:lstStyle/>
              <a:p>
                <a:pPr>
                  <a:defRPr/>
                </a:pPr>
                <a:endParaRPr lang="en-US"/>
              </a:p>
            </p:txBody>
          </p:sp>
          <p:sp>
            <p:nvSpPr>
              <p:cNvPr id="1385622" name="Line 150"/>
              <p:cNvSpPr>
                <a:spLocks noChangeAspect="1" noChangeShapeType="1"/>
              </p:cNvSpPr>
              <p:nvPr/>
            </p:nvSpPr>
            <p:spPr bwMode="auto">
              <a:xfrm>
                <a:off x="1058" y="3102"/>
                <a:ext cx="148" cy="0"/>
              </a:xfrm>
              <a:prstGeom prst="line">
                <a:avLst/>
              </a:prstGeom>
              <a:noFill/>
              <a:ln w="12700">
                <a:solidFill>
                  <a:schemeClr val="tx1"/>
                </a:solidFill>
                <a:round/>
                <a:headEnd/>
                <a:tailEnd/>
              </a:ln>
              <a:effectLst>
                <a:outerShdw dist="17961" dir="2700000" algn="ctr" rotWithShape="0">
                  <a:schemeClr val="bg1"/>
                </a:outerShdw>
              </a:effectLst>
            </p:spPr>
            <p:txBody>
              <a:bodyPr/>
              <a:lstStyle/>
              <a:p>
                <a:pPr>
                  <a:defRPr/>
                </a:pPr>
                <a:endParaRPr lang="en-US"/>
              </a:p>
            </p:txBody>
          </p:sp>
          <p:sp>
            <p:nvSpPr>
              <p:cNvPr id="1268" name="Line 151"/>
              <p:cNvSpPr>
                <a:spLocks noChangeAspect="1" noChangeShapeType="1"/>
              </p:cNvSpPr>
              <p:nvPr/>
            </p:nvSpPr>
            <p:spPr bwMode="auto">
              <a:xfrm>
                <a:off x="1061" y="3253"/>
                <a:ext cx="1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69" name="Line 152"/>
              <p:cNvSpPr>
                <a:spLocks noChangeAspect="1" noChangeShapeType="1"/>
              </p:cNvSpPr>
              <p:nvPr/>
            </p:nvSpPr>
            <p:spPr bwMode="auto">
              <a:xfrm>
                <a:off x="1061" y="2491"/>
                <a:ext cx="1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70" name="Line 153"/>
              <p:cNvSpPr>
                <a:spLocks noChangeAspect="1" noChangeShapeType="1"/>
              </p:cNvSpPr>
              <p:nvPr/>
            </p:nvSpPr>
            <p:spPr bwMode="auto">
              <a:xfrm>
                <a:off x="1211" y="2491"/>
                <a:ext cx="0" cy="76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385626" name="AutoShape 154"/>
              <p:cNvSpPr>
                <a:spLocks noChangeAspect="1" noChangeArrowheads="1"/>
              </p:cNvSpPr>
              <p:nvPr/>
            </p:nvSpPr>
            <p:spPr bwMode="auto">
              <a:xfrm rot="2068398">
                <a:off x="1208" y="2609"/>
                <a:ext cx="281" cy="71"/>
              </a:xfrm>
              <a:prstGeom prst="rightArrow">
                <a:avLst>
                  <a:gd name="adj1" fmla="val 50000"/>
                  <a:gd name="adj2" fmla="val 59311"/>
                </a:avLst>
              </a:prstGeom>
              <a:solidFill>
                <a:srgbClr val="FFFFFF"/>
              </a:solidFill>
              <a:ln w="9525">
                <a:noFill/>
                <a:miter lim="800000"/>
                <a:headEnd/>
                <a:tailEnd/>
              </a:ln>
              <a:effectLst>
                <a:outerShdw dist="12700" dir="16200000" algn="ctr" rotWithShape="0">
                  <a:schemeClr val="tx1"/>
                </a:outerShdw>
              </a:effectLst>
            </p:spPr>
            <p:txBody>
              <a:bodyPr wrap="none" anchor="ctr"/>
              <a:lstStyle/>
              <a:p>
                <a:pPr>
                  <a:defRPr/>
                </a:pPr>
                <a:endParaRPr lang="en-US"/>
              </a:p>
            </p:txBody>
          </p:sp>
          <p:sp>
            <p:nvSpPr>
              <p:cNvPr id="1385627" name="AutoShape 155"/>
              <p:cNvSpPr>
                <a:spLocks noChangeAspect="1" noChangeArrowheads="1"/>
              </p:cNvSpPr>
              <p:nvPr/>
            </p:nvSpPr>
            <p:spPr bwMode="auto">
              <a:xfrm rot="19477101" flipV="1">
                <a:off x="1208" y="3048"/>
                <a:ext cx="291" cy="71"/>
              </a:xfrm>
              <a:prstGeom prst="rightArrow">
                <a:avLst>
                  <a:gd name="adj1" fmla="val 50000"/>
                  <a:gd name="adj2" fmla="val 62299"/>
                </a:avLst>
              </a:prstGeom>
              <a:solidFill>
                <a:srgbClr val="FFFFFF"/>
              </a:solidFill>
              <a:ln w="9525">
                <a:noFill/>
                <a:miter lim="800000"/>
                <a:headEnd/>
                <a:tailEnd/>
              </a:ln>
              <a:effectLst>
                <a:outerShdw dist="17961" dir="13500000" algn="ctr" rotWithShape="0">
                  <a:schemeClr val="tx1"/>
                </a:outerShdw>
              </a:effectLst>
            </p:spPr>
            <p:txBody>
              <a:bodyPr wrap="none" anchor="ctr"/>
              <a:lstStyle/>
              <a:p>
                <a:pPr>
                  <a:defRPr/>
                </a:pPr>
                <a:endParaRPr lang="en-US"/>
              </a:p>
            </p:txBody>
          </p:sp>
          <p:grpSp>
            <p:nvGrpSpPr>
              <p:cNvPr id="1273" name="Group 156"/>
              <p:cNvGrpSpPr>
                <a:grpSpLocks noChangeAspect="1"/>
              </p:cNvGrpSpPr>
              <p:nvPr/>
            </p:nvGrpSpPr>
            <p:grpSpPr bwMode="auto">
              <a:xfrm>
                <a:off x="1241" y="2773"/>
                <a:ext cx="207" cy="217"/>
                <a:chOff x="2484" y="1225"/>
                <a:chExt cx="2830" cy="2729"/>
              </a:xfrm>
            </p:grpSpPr>
            <p:grpSp>
              <p:nvGrpSpPr>
                <p:cNvPr id="1277" name="Group 157"/>
                <p:cNvGrpSpPr>
                  <a:grpSpLocks noChangeAspect="1"/>
                </p:cNvGrpSpPr>
                <p:nvPr/>
              </p:nvGrpSpPr>
              <p:grpSpPr bwMode="auto">
                <a:xfrm>
                  <a:off x="2484" y="1225"/>
                  <a:ext cx="2750" cy="2666"/>
                  <a:chOff x="2564" y="1288"/>
                  <a:chExt cx="2750" cy="2666"/>
                </a:xfrm>
              </p:grpSpPr>
              <p:sp>
                <p:nvSpPr>
                  <p:cNvPr id="1282" name="AutoShape 158"/>
                  <p:cNvSpPr>
                    <a:spLocks noChangeAspect="1" noChangeArrowheads="1"/>
                  </p:cNvSpPr>
                  <p:nvPr/>
                </p:nvSpPr>
                <p:spPr bwMode="auto">
                  <a:xfrm>
                    <a:off x="2908" y="1572"/>
                    <a:ext cx="2097" cy="2097"/>
                  </a:xfrm>
                  <a:custGeom>
                    <a:avLst/>
                    <a:gdLst>
                      <a:gd name="T0" fmla="*/ 102 w 21600"/>
                      <a:gd name="T1" fmla="*/ 0 h 21600"/>
                      <a:gd name="T2" fmla="*/ 30 w 21600"/>
                      <a:gd name="T3" fmla="*/ 30 h 21600"/>
                      <a:gd name="T4" fmla="*/ 0 w 21600"/>
                      <a:gd name="T5" fmla="*/ 102 h 21600"/>
                      <a:gd name="T6" fmla="*/ 30 w 21600"/>
                      <a:gd name="T7" fmla="*/ 174 h 21600"/>
                      <a:gd name="T8" fmla="*/ 102 w 21600"/>
                      <a:gd name="T9" fmla="*/ 204 h 21600"/>
                      <a:gd name="T10" fmla="*/ 174 w 21600"/>
                      <a:gd name="T11" fmla="*/ 174 h 21600"/>
                      <a:gd name="T12" fmla="*/ 204 w 21600"/>
                      <a:gd name="T13" fmla="*/ 102 h 21600"/>
                      <a:gd name="T14" fmla="*/ 174 w 21600"/>
                      <a:gd name="T15" fmla="*/ 30 h 21600"/>
                      <a:gd name="T16" fmla="*/ 0 60000 65536"/>
                      <a:gd name="T17" fmla="*/ 0 60000 65536"/>
                      <a:gd name="T18" fmla="*/ 0 60000 65536"/>
                      <a:gd name="T19" fmla="*/ 0 60000 65536"/>
                      <a:gd name="T20" fmla="*/ 0 60000 65536"/>
                      <a:gd name="T21" fmla="*/ 0 60000 65536"/>
                      <a:gd name="T22" fmla="*/ 0 60000 65536"/>
                      <a:gd name="T23" fmla="*/ 0 60000 65536"/>
                      <a:gd name="T24" fmla="*/ 3162 w 21600"/>
                      <a:gd name="T25" fmla="*/ 3162 h 21600"/>
                      <a:gd name="T26" fmla="*/ 18438 w 21600"/>
                      <a:gd name="T27" fmla="*/ 1843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699" y="10800"/>
                        </a:moveTo>
                        <a:cubicBezTo>
                          <a:pt x="2699" y="15274"/>
                          <a:pt x="6326" y="18901"/>
                          <a:pt x="10800" y="18901"/>
                        </a:cubicBezTo>
                        <a:cubicBezTo>
                          <a:pt x="15274" y="18901"/>
                          <a:pt x="18901" y="15274"/>
                          <a:pt x="18901" y="10800"/>
                        </a:cubicBezTo>
                        <a:cubicBezTo>
                          <a:pt x="18901" y="6326"/>
                          <a:pt x="15274" y="2699"/>
                          <a:pt x="10800" y="2699"/>
                        </a:cubicBezTo>
                        <a:cubicBezTo>
                          <a:pt x="6326" y="2699"/>
                          <a:pt x="2699" y="6326"/>
                          <a:pt x="2699" y="108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283" name="AutoShape 159"/>
                  <p:cNvSpPr>
                    <a:spLocks noChangeAspect="1" noChangeArrowheads="1"/>
                  </p:cNvSpPr>
                  <p:nvPr/>
                </p:nvSpPr>
                <p:spPr bwMode="auto">
                  <a:xfrm>
                    <a:off x="3926" y="1288"/>
                    <a:ext cx="1388" cy="828"/>
                  </a:xfrm>
                  <a:prstGeom prst="rightArrow">
                    <a:avLst>
                      <a:gd name="adj1" fmla="val 31398"/>
                      <a:gd name="adj2" fmla="val 4106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284" name="AutoShape 160"/>
                  <p:cNvSpPr>
                    <a:spLocks noChangeAspect="1" noChangeArrowheads="1"/>
                  </p:cNvSpPr>
                  <p:nvPr/>
                </p:nvSpPr>
                <p:spPr bwMode="auto">
                  <a:xfrm flipH="1">
                    <a:off x="2564" y="3126"/>
                    <a:ext cx="1388" cy="828"/>
                  </a:xfrm>
                  <a:prstGeom prst="rightArrow">
                    <a:avLst>
                      <a:gd name="adj1" fmla="val 31398"/>
                      <a:gd name="adj2" fmla="val 4106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nvGrpSpPr>
                <p:cNvPr id="1278" name="Group 161"/>
                <p:cNvGrpSpPr>
                  <a:grpSpLocks noChangeAspect="1"/>
                </p:cNvGrpSpPr>
                <p:nvPr/>
              </p:nvGrpSpPr>
              <p:grpSpPr bwMode="auto">
                <a:xfrm>
                  <a:off x="2564" y="1288"/>
                  <a:ext cx="2750" cy="2666"/>
                  <a:chOff x="2564" y="1288"/>
                  <a:chExt cx="2750" cy="2666"/>
                </a:xfrm>
              </p:grpSpPr>
              <p:sp>
                <p:nvSpPr>
                  <p:cNvPr id="1279" name="AutoShape 162"/>
                  <p:cNvSpPr>
                    <a:spLocks noChangeAspect="1" noChangeArrowheads="1"/>
                  </p:cNvSpPr>
                  <p:nvPr/>
                </p:nvSpPr>
                <p:spPr bwMode="auto">
                  <a:xfrm>
                    <a:off x="2908" y="1572"/>
                    <a:ext cx="2097" cy="2097"/>
                  </a:xfrm>
                  <a:custGeom>
                    <a:avLst/>
                    <a:gdLst>
                      <a:gd name="T0" fmla="*/ 102 w 21600"/>
                      <a:gd name="T1" fmla="*/ 0 h 21600"/>
                      <a:gd name="T2" fmla="*/ 30 w 21600"/>
                      <a:gd name="T3" fmla="*/ 30 h 21600"/>
                      <a:gd name="T4" fmla="*/ 0 w 21600"/>
                      <a:gd name="T5" fmla="*/ 102 h 21600"/>
                      <a:gd name="T6" fmla="*/ 30 w 21600"/>
                      <a:gd name="T7" fmla="*/ 174 h 21600"/>
                      <a:gd name="T8" fmla="*/ 102 w 21600"/>
                      <a:gd name="T9" fmla="*/ 204 h 21600"/>
                      <a:gd name="T10" fmla="*/ 174 w 21600"/>
                      <a:gd name="T11" fmla="*/ 174 h 21600"/>
                      <a:gd name="T12" fmla="*/ 204 w 21600"/>
                      <a:gd name="T13" fmla="*/ 102 h 21600"/>
                      <a:gd name="T14" fmla="*/ 174 w 21600"/>
                      <a:gd name="T15" fmla="*/ 30 h 21600"/>
                      <a:gd name="T16" fmla="*/ 0 60000 65536"/>
                      <a:gd name="T17" fmla="*/ 0 60000 65536"/>
                      <a:gd name="T18" fmla="*/ 0 60000 65536"/>
                      <a:gd name="T19" fmla="*/ 0 60000 65536"/>
                      <a:gd name="T20" fmla="*/ 0 60000 65536"/>
                      <a:gd name="T21" fmla="*/ 0 60000 65536"/>
                      <a:gd name="T22" fmla="*/ 0 60000 65536"/>
                      <a:gd name="T23" fmla="*/ 0 60000 65536"/>
                      <a:gd name="T24" fmla="*/ 3162 w 21600"/>
                      <a:gd name="T25" fmla="*/ 3162 h 21600"/>
                      <a:gd name="T26" fmla="*/ 18438 w 21600"/>
                      <a:gd name="T27" fmla="*/ 1843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699" y="10800"/>
                        </a:moveTo>
                        <a:cubicBezTo>
                          <a:pt x="2699" y="15274"/>
                          <a:pt x="6326" y="18901"/>
                          <a:pt x="10800" y="18901"/>
                        </a:cubicBezTo>
                        <a:cubicBezTo>
                          <a:pt x="15274" y="18901"/>
                          <a:pt x="18901" y="15274"/>
                          <a:pt x="18901" y="10800"/>
                        </a:cubicBezTo>
                        <a:cubicBezTo>
                          <a:pt x="18901" y="6326"/>
                          <a:pt x="15274" y="2699"/>
                          <a:pt x="10800" y="2699"/>
                        </a:cubicBezTo>
                        <a:cubicBezTo>
                          <a:pt x="6326" y="2699"/>
                          <a:pt x="2699" y="6326"/>
                          <a:pt x="2699" y="1080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280" name="AutoShape 163"/>
                  <p:cNvSpPr>
                    <a:spLocks noChangeAspect="1" noChangeArrowheads="1"/>
                  </p:cNvSpPr>
                  <p:nvPr/>
                </p:nvSpPr>
                <p:spPr bwMode="auto">
                  <a:xfrm>
                    <a:off x="3926" y="1288"/>
                    <a:ext cx="1388" cy="828"/>
                  </a:xfrm>
                  <a:prstGeom prst="rightArrow">
                    <a:avLst>
                      <a:gd name="adj1" fmla="val 31398"/>
                      <a:gd name="adj2" fmla="val 4106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281" name="AutoShape 164"/>
                  <p:cNvSpPr>
                    <a:spLocks noChangeAspect="1" noChangeArrowheads="1"/>
                  </p:cNvSpPr>
                  <p:nvPr/>
                </p:nvSpPr>
                <p:spPr bwMode="auto">
                  <a:xfrm flipH="1">
                    <a:off x="2564" y="3126"/>
                    <a:ext cx="1388" cy="828"/>
                  </a:xfrm>
                  <a:prstGeom prst="rightArrow">
                    <a:avLst>
                      <a:gd name="adj1" fmla="val 31398"/>
                      <a:gd name="adj2" fmla="val 4106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grpSp>
            <p:nvGrpSpPr>
              <p:cNvPr id="1274" name="Group 165"/>
              <p:cNvGrpSpPr>
                <a:grpSpLocks noChangeAspect="1"/>
              </p:cNvGrpSpPr>
              <p:nvPr/>
            </p:nvGrpSpPr>
            <p:grpSpPr bwMode="auto">
              <a:xfrm>
                <a:off x="1301" y="2834"/>
                <a:ext cx="82" cy="95"/>
                <a:chOff x="3272" y="2007"/>
                <a:chExt cx="1077" cy="1164"/>
              </a:xfrm>
            </p:grpSpPr>
            <p:sp>
              <p:nvSpPr>
                <p:cNvPr id="1275" name="Freeform 166"/>
                <p:cNvSpPr>
                  <a:spLocks noChangeAspect="1"/>
                </p:cNvSpPr>
                <p:nvPr/>
              </p:nvSpPr>
              <p:spPr bwMode="auto">
                <a:xfrm>
                  <a:off x="3272" y="2007"/>
                  <a:ext cx="991" cy="1101"/>
                </a:xfrm>
                <a:custGeom>
                  <a:avLst/>
                  <a:gdLst>
                    <a:gd name="T0" fmla="*/ 236 w 991"/>
                    <a:gd name="T1" fmla="*/ 1090 h 1101"/>
                    <a:gd name="T2" fmla="*/ 305 w 991"/>
                    <a:gd name="T3" fmla="*/ 364 h 1101"/>
                    <a:gd name="T4" fmla="*/ 756 w 991"/>
                    <a:gd name="T5" fmla="*/ 27 h 1101"/>
                    <a:gd name="T6" fmla="*/ 985 w 991"/>
                    <a:gd name="T7" fmla="*/ 199 h 1101"/>
                    <a:gd name="T8" fmla="*/ 716 w 991"/>
                    <a:gd name="T9" fmla="*/ 484 h 1101"/>
                    <a:gd name="T10" fmla="*/ 573 w 991"/>
                    <a:gd name="T11" fmla="*/ 319 h 1101"/>
                    <a:gd name="T12" fmla="*/ 299 w 991"/>
                    <a:gd name="T13" fmla="*/ 719 h 1101"/>
                    <a:gd name="T14" fmla="*/ 459 w 991"/>
                    <a:gd name="T15" fmla="*/ 810 h 1101"/>
                    <a:gd name="T16" fmla="*/ 236 w 991"/>
                    <a:gd name="T17" fmla="*/ 1090 h 1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91"/>
                    <a:gd name="T28" fmla="*/ 0 h 1101"/>
                    <a:gd name="T29" fmla="*/ 991 w 991"/>
                    <a:gd name="T30" fmla="*/ 1101 h 11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91" h="1101">
                      <a:moveTo>
                        <a:pt x="236" y="1090"/>
                      </a:moveTo>
                      <a:cubicBezTo>
                        <a:pt x="0" y="874"/>
                        <a:pt x="218" y="541"/>
                        <a:pt x="305" y="364"/>
                      </a:cubicBezTo>
                      <a:cubicBezTo>
                        <a:pt x="392" y="187"/>
                        <a:pt x="643" y="54"/>
                        <a:pt x="756" y="27"/>
                      </a:cubicBezTo>
                      <a:cubicBezTo>
                        <a:pt x="869" y="0"/>
                        <a:pt x="991" y="107"/>
                        <a:pt x="985" y="199"/>
                      </a:cubicBezTo>
                      <a:cubicBezTo>
                        <a:pt x="978" y="275"/>
                        <a:pt x="785" y="464"/>
                        <a:pt x="716" y="484"/>
                      </a:cubicBezTo>
                      <a:cubicBezTo>
                        <a:pt x="647" y="504"/>
                        <a:pt x="648" y="347"/>
                        <a:pt x="573" y="319"/>
                      </a:cubicBezTo>
                      <a:cubicBezTo>
                        <a:pt x="497" y="297"/>
                        <a:pt x="356" y="553"/>
                        <a:pt x="299" y="719"/>
                      </a:cubicBezTo>
                      <a:cubicBezTo>
                        <a:pt x="345" y="816"/>
                        <a:pt x="413" y="719"/>
                        <a:pt x="459" y="810"/>
                      </a:cubicBezTo>
                      <a:cubicBezTo>
                        <a:pt x="449" y="872"/>
                        <a:pt x="362" y="1101"/>
                        <a:pt x="236" y="109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276" name="Freeform 167"/>
                <p:cNvSpPr>
                  <a:spLocks noChangeAspect="1"/>
                </p:cNvSpPr>
                <p:nvPr/>
              </p:nvSpPr>
              <p:spPr bwMode="auto">
                <a:xfrm>
                  <a:off x="3358" y="2070"/>
                  <a:ext cx="991" cy="1101"/>
                </a:xfrm>
                <a:custGeom>
                  <a:avLst/>
                  <a:gdLst>
                    <a:gd name="T0" fmla="*/ 236 w 991"/>
                    <a:gd name="T1" fmla="*/ 1090 h 1101"/>
                    <a:gd name="T2" fmla="*/ 305 w 991"/>
                    <a:gd name="T3" fmla="*/ 364 h 1101"/>
                    <a:gd name="T4" fmla="*/ 756 w 991"/>
                    <a:gd name="T5" fmla="*/ 27 h 1101"/>
                    <a:gd name="T6" fmla="*/ 985 w 991"/>
                    <a:gd name="T7" fmla="*/ 199 h 1101"/>
                    <a:gd name="T8" fmla="*/ 716 w 991"/>
                    <a:gd name="T9" fmla="*/ 484 h 1101"/>
                    <a:gd name="T10" fmla="*/ 573 w 991"/>
                    <a:gd name="T11" fmla="*/ 319 h 1101"/>
                    <a:gd name="T12" fmla="*/ 299 w 991"/>
                    <a:gd name="T13" fmla="*/ 719 h 1101"/>
                    <a:gd name="T14" fmla="*/ 459 w 991"/>
                    <a:gd name="T15" fmla="*/ 810 h 1101"/>
                    <a:gd name="T16" fmla="*/ 236 w 991"/>
                    <a:gd name="T17" fmla="*/ 1090 h 1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91"/>
                    <a:gd name="T28" fmla="*/ 0 h 1101"/>
                    <a:gd name="T29" fmla="*/ 991 w 991"/>
                    <a:gd name="T30" fmla="*/ 1101 h 11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91" h="1101">
                      <a:moveTo>
                        <a:pt x="236" y="1090"/>
                      </a:moveTo>
                      <a:cubicBezTo>
                        <a:pt x="0" y="874"/>
                        <a:pt x="218" y="541"/>
                        <a:pt x="305" y="364"/>
                      </a:cubicBezTo>
                      <a:cubicBezTo>
                        <a:pt x="392" y="187"/>
                        <a:pt x="643" y="54"/>
                        <a:pt x="756" y="27"/>
                      </a:cubicBezTo>
                      <a:cubicBezTo>
                        <a:pt x="869" y="0"/>
                        <a:pt x="991" y="107"/>
                        <a:pt x="985" y="199"/>
                      </a:cubicBezTo>
                      <a:cubicBezTo>
                        <a:pt x="978" y="275"/>
                        <a:pt x="785" y="464"/>
                        <a:pt x="716" y="484"/>
                      </a:cubicBezTo>
                      <a:cubicBezTo>
                        <a:pt x="647" y="504"/>
                        <a:pt x="648" y="347"/>
                        <a:pt x="573" y="319"/>
                      </a:cubicBezTo>
                      <a:cubicBezTo>
                        <a:pt x="497" y="297"/>
                        <a:pt x="356" y="553"/>
                        <a:pt x="299" y="719"/>
                      </a:cubicBezTo>
                      <a:cubicBezTo>
                        <a:pt x="345" y="816"/>
                        <a:pt x="413" y="719"/>
                        <a:pt x="459" y="810"/>
                      </a:cubicBezTo>
                      <a:cubicBezTo>
                        <a:pt x="449" y="872"/>
                        <a:pt x="362" y="1101"/>
                        <a:pt x="236" y="109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sp>
          <p:nvSpPr>
            <p:cNvPr id="1385640" name="Text Box 168"/>
            <p:cNvSpPr txBox="1">
              <a:spLocks noChangeArrowheads="1"/>
            </p:cNvSpPr>
            <p:nvPr/>
          </p:nvSpPr>
          <p:spPr bwMode="auto">
            <a:xfrm>
              <a:off x="1189" y="2868"/>
              <a:ext cx="318" cy="140"/>
            </a:xfrm>
            <a:prstGeom prst="rect">
              <a:avLst/>
            </a:prstGeom>
            <a:solidFill>
              <a:srgbClr val="FFFF53"/>
            </a:solidFill>
            <a:ln w="9525">
              <a:noFill/>
              <a:miter lim="800000"/>
              <a:headEnd/>
              <a:tailEnd/>
            </a:ln>
            <a:effectLst>
              <a:outerShdw dist="28398" dir="20006097" algn="ctr" rotWithShape="0">
                <a:schemeClr val="bg2">
                  <a:alpha val="50000"/>
                </a:schemeClr>
              </a:outerShdw>
            </a:effectLst>
          </p:spPr>
          <p:txBody>
            <a:bodyPr lIns="0" tIns="0" rIns="0" bIns="0">
              <a:spAutoFit/>
            </a:bodyPr>
            <a:lstStyle/>
            <a:p>
              <a:pPr algn="ctr">
                <a:lnSpc>
                  <a:spcPct val="80000"/>
                </a:lnSpc>
                <a:defRPr/>
              </a:pPr>
              <a:r>
                <a:rPr lang="en-US" sz="900">
                  <a:effectLst>
                    <a:outerShdw blurRad="38100" dist="38100" dir="2700000" algn="tl">
                      <a:srgbClr val="FFFFFF"/>
                    </a:outerShdw>
                  </a:effectLst>
                </a:rPr>
                <a:t>Access Gateway</a:t>
              </a:r>
              <a:endParaRPr lang="en-GB" sz="900">
                <a:effectLst>
                  <a:outerShdw blurRad="38100" dist="38100" dir="2700000" algn="tl">
                    <a:srgbClr val="FFFFFF"/>
                  </a:outerShdw>
                </a:effectLst>
              </a:endParaRPr>
            </a:p>
          </p:txBody>
        </p:sp>
      </p:grpSp>
      <p:sp>
        <p:nvSpPr>
          <p:cNvPr id="1385650" name="Line 178"/>
          <p:cNvSpPr>
            <a:spLocks noChangeShapeType="1"/>
          </p:cNvSpPr>
          <p:nvPr/>
        </p:nvSpPr>
        <p:spPr bwMode="auto">
          <a:xfrm flipH="1">
            <a:off x="3355976" y="5099050"/>
            <a:ext cx="250825" cy="107950"/>
          </a:xfrm>
          <a:prstGeom prst="line">
            <a:avLst/>
          </a:prstGeom>
          <a:noFill/>
          <a:ln w="12700">
            <a:solidFill>
              <a:srgbClr val="CC0099"/>
            </a:solidFill>
            <a:round/>
            <a:headEnd/>
            <a:tailEnd/>
          </a:ln>
          <a:extLst>
            <a:ext uri="{909E8E84-426E-40DD-AFC4-6F175D3DCCD1}">
              <a14:hiddenFill xmlns:a14="http://schemas.microsoft.com/office/drawing/2010/main">
                <a:noFill/>
              </a14:hiddenFill>
            </a:ext>
          </a:extLst>
        </p:spPr>
        <p:txBody>
          <a:bodyPr/>
          <a:lstStyle/>
          <a:p>
            <a:endParaRPr lang="id-ID"/>
          </a:p>
        </p:txBody>
      </p:sp>
      <p:grpSp>
        <p:nvGrpSpPr>
          <p:cNvPr id="28" name="Group 388"/>
          <p:cNvGrpSpPr>
            <a:grpSpLocks/>
          </p:cNvGrpSpPr>
          <p:nvPr/>
        </p:nvGrpSpPr>
        <p:grpSpPr bwMode="auto">
          <a:xfrm>
            <a:off x="2995614" y="5026026"/>
            <a:ext cx="504825" cy="581025"/>
            <a:chOff x="895" y="3254"/>
            <a:chExt cx="318" cy="366"/>
          </a:xfrm>
        </p:grpSpPr>
        <p:grpSp>
          <p:nvGrpSpPr>
            <p:cNvPr id="1254" name="Group 174"/>
            <p:cNvGrpSpPr>
              <a:grpSpLocks/>
            </p:cNvGrpSpPr>
            <p:nvPr/>
          </p:nvGrpSpPr>
          <p:grpSpPr bwMode="auto">
            <a:xfrm>
              <a:off x="940" y="3254"/>
              <a:ext cx="227" cy="182"/>
              <a:chOff x="675" y="754"/>
              <a:chExt cx="912" cy="658"/>
            </a:xfrm>
          </p:grpSpPr>
          <p:pic>
            <p:nvPicPr>
              <p:cNvPr id="1256" name="Picture 175" descr="EuroSet805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1" y="754"/>
                <a:ext cx="816" cy="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8" name="Object 4"/>
              <p:cNvGraphicFramePr>
                <a:graphicFrameLocks noChangeAspect="1"/>
              </p:cNvGraphicFramePr>
              <p:nvPr/>
            </p:nvGraphicFramePr>
            <p:xfrm>
              <a:off x="675" y="1094"/>
              <a:ext cx="232" cy="318"/>
            </p:xfrm>
            <a:graphic>
              <a:graphicData uri="http://schemas.openxmlformats.org/presentationml/2006/ole">
                <mc:AlternateContent xmlns:mc="http://schemas.openxmlformats.org/markup-compatibility/2006">
                  <mc:Choice xmlns:v="urn:schemas-microsoft-com:vml" Requires="v">
                    <p:oleObj spid="_x0000_s2138" name="Visio" r:id="rId13" imgW="631662" imgH="816009" progId="Visio.Drawing.11">
                      <p:embed/>
                    </p:oleObj>
                  </mc:Choice>
                  <mc:Fallback>
                    <p:oleObj name="Visio" r:id="rId13" imgW="631662" imgH="816009" progId="Visio.Drawing.11">
                      <p:embed/>
                      <p:pic>
                        <p:nvPicPr>
                          <p:cNvPr id="1028"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5" y="1094"/>
                            <a:ext cx="232"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255" name="Text Box 179"/>
            <p:cNvSpPr txBox="1">
              <a:spLocks noChangeArrowheads="1"/>
            </p:cNvSpPr>
            <p:nvPr/>
          </p:nvSpPr>
          <p:spPr bwMode="auto">
            <a:xfrm>
              <a:off x="895" y="3480"/>
              <a:ext cx="318"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80000"/>
                </a:lnSpc>
              </a:pPr>
              <a:r>
                <a:rPr lang="en-US" altLang="id-ID" sz="900" b="1"/>
                <a:t>Analog Phone</a:t>
              </a:r>
              <a:endParaRPr lang="en-GB" altLang="id-ID" sz="900" b="1"/>
            </a:p>
          </p:txBody>
        </p:sp>
      </p:grpSp>
      <p:sp>
        <p:nvSpPr>
          <p:cNvPr id="1385652" name="Line 180"/>
          <p:cNvSpPr>
            <a:spLocks noChangeShapeType="1"/>
          </p:cNvSpPr>
          <p:nvPr/>
        </p:nvSpPr>
        <p:spPr bwMode="auto">
          <a:xfrm flipV="1">
            <a:off x="3967164" y="4962525"/>
            <a:ext cx="1722437" cy="0"/>
          </a:xfrm>
          <a:prstGeom prst="line">
            <a:avLst/>
          </a:prstGeom>
          <a:noFill/>
          <a:ln w="19050" cap="rnd">
            <a:solidFill>
              <a:srgbClr val="CC0099"/>
            </a:solidFill>
            <a:prstDash val="sysDot"/>
            <a:round/>
            <a:headEnd/>
            <a:tailEnd/>
          </a:ln>
          <a:extLst>
            <a:ext uri="{909E8E84-426E-40DD-AFC4-6F175D3DCCD1}">
              <a14:hiddenFill xmlns:a14="http://schemas.microsoft.com/office/drawing/2010/main">
                <a:noFill/>
              </a14:hiddenFill>
            </a:ext>
          </a:extLst>
        </p:spPr>
        <p:txBody>
          <a:bodyPr/>
          <a:lstStyle/>
          <a:p>
            <a:endParaRPr lang="id-ID"/>
          </a:p>
        </p:txBody>
      </p:sp>
      <p:sp>
        <p:nvSpPr>
          <p:cNvPr id="1385653" name="Text Box 181"/>
          <p:cNvSpPr txBox="1">
            <a:spLocks noChangeArrowheads="1"/>
          </p:cNvSpPr>
          <p:nvPr/>
        </p:nvSpPr>
        <p:spPr bwMode="auto">
          <a:xfrm>
            <a:off x="4149725" y="4756150"/>
            <a:ext cx="61753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sz="1100">
                <a:solidFill>
                  <a:srgbClr val="CC0099"/>
                </a:solidFill>
              </a:rPr>
              <a:t>M</a:t>
            </a:r>
            <a:r>
              <a:rPr lang="en-US" altLang="id-ID" sz="1200">
                <a:solidFill>
                  <a:srgbClr val="CC0099"/>
                </a:solidFill>
              </a:rPr>
              <a:t>egaco</a:t>
            </a:r>
            <a:endParaRPr lang="en-GB" altLang="id-ID" sz="1200">
              <a:solidFill>
                <a:srgbClr val="CC0099"/>
              </a:solidFill>
            </a:endParaRPr>
          </a:p>
        </p:txBody>
      </p:sp>
      <p:sp>
        <p:nvSpPr>
          <p:cNvPr id="1385654" name="Line 182"/>
          <p:cNvSpPr>
            <a:spLocks noChangeShapeType="1"/>
          </p:cNvSpPr>
          <p:nvPr/>
        </p:nvSpPr>
        <p:spPr bwMode="auto">
          <a:xfrm>
            <a:off x="3957638" y="4994275"/>
            <a:ext cx="1770062" cy="0"/>
          </a:xfrm>
          <a:prstGeom prst="line">
            <a:avLst/>
          </a:prstGeom>
          <a:noFill/>
          <a:ln w="28575">
            <a:solidFill>
              <a:srgbClr val="CC0099"/>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385655" name="Line 183"/>
          <p:cNvSpPr>
            <a:spLocks noChangeShapeType="1"/>
          </p:cNvSpPr>
          <p:nvPr/>
        </p:nvSpPr>
        <p:spPr bwMode="auto">
          <a:xfrm flipH="1">
            <a:off x="6756401" y="3289300"/>
            <a:ext cx="995363" cy="1373188"/>
          </a:xfrm>
          <a:prstGeom prst="line">
            <a:avLst/>
          </a:prstGeom>
          <a:noFill/>
          <a:ln w="19050" cap="rnd">
            <a:solidFill>
              <a:srgbClr val="00FF00"/>
            </a:solidFill>
            <a:prstDash val="sysDot"/>
            <a:round/>
            <a:headEnd/>
            <a:tailEnd/>
          </a:ln>
          <a:extLst>
            <a:ext uri="{909E8E84-426E-40DD-AFC4-6F175D3DCCD1}">
              <a14:hiddenFill xmlns:a14="http://schemas.microsoft.com/office/drawing/2010/main">
                <a:noFill/>
              </a14:hiddenFill>
            </a:ext>
          </a:extLst>
        </p:spPr>
        <p:txBody>
          <a:bodyPr/>
          <a:lstStyle/>
          <a:p>
            <a:endParaRPr lang="id-ID"/>
          </a:p>
        </p:txBody>
      </p:sp>
      <p:sp>
        <p:nvSpPr>
          <p:cNvPr id="1385656" name="Line 184"/>
          <p:cNvSpPr>
            <a:spLocks noChangeShapeType="1"/>
          </p:cNvSpPr>
          <p:nvPr/>
        </p:nvSpPr>
        <p:spPr bwMode="auto">
          <a:xfrm flipV="1">
            <a:off x="6932613" y="3992563"/>
            <a:ext cx="855662" cy="723900"/>
          </a:xfrm>
          <a:prstGeom prst="line">
            <a:avLst/>
          </a:prstGeom>
          <a:noFill/>
          <a:ln w="19050" cap="rnd">
            <a:solidFill>
              <a:srgbClr val="00FF00"/>
            </a:solidFill>
            <a:prstDash val="sysDot"/>
            <a:round/>
            <a:headEnd/>
            <a:tailEnd/>
          </a:ln>
          <a:extLst>
            <a:ext uri="{909E8E84-426E-40DD-AFC4-6F175D3DCCD1}">
              <a14:hiddenFill xmlns:a14="http://schemas.microsoft.com/office/drawing/2010/main">
                <a:noFill/>
              </a14:hiddenFill>
            </a:ext>
          </a:extLst>
        </p:spPr>
        <p:txBody>
          <a:bodyPr/>
          <a:lstStyle/>
          <a:p>
            <a:endParaRPr lang="id-ID"/>
          </a:p>
        </p:txBody>
      </p:sp>
      <p:sp>
        <p:nvSpPr>
          <p:cNvPr id="1385657" name="Line 185"/>
          <p:cNvSpPr>
            <a:spLocks noChangeShapeType="1"/>
          </p:cNvSpPr>
          <p:nvPr/>
        </p:nvSpPr>
        <p:spPr bwMode="auto">
          <a:xfrm flipV="1">
            <a:off x="6932613" y="4048125"/>
            <a:ext cx="855662" cy="711200"/>
          </a:xfrm>
          <a:prstGeom prst="line">
            <a:avLst/>
          </a:prstGeom>
          <a:noFill/>
          <a:ln w="28575">
            <a:solidFill>
              <a:srgbClr val="00D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385658" name="Line 186"/>
          <p:cNvSpPr>
            <a:spLocks noChangeShapeType="1"/>
          </p:cNvSpPr>
          <p:nvPr/>
        </p:nvSpPr>
        <p:spPr bwMode="auto">
          <a:xfrm flipH="1" flipV="1">
            <a:off x="7899400" y="4924425"/>
            <a:ext cx="617538" cy="19050"/>
          </a:xfrm>
          <a:prstGeom prst="line">
            <a:avLst/>
          </a:prstGeom>
          <a:noFill/>
          <a:ln w="19050" cap="rnd">
            <a:solidFill>
              <a:srgbClr val="CC0099"/>
            </a:solidFill>
            <a:prstDash val="sysDot"/>
            <a:round/>
            <a:headEnd/>
            <a:tailEnd/>
          </a:ln>
          <a:extLst>
            <a:ext uri="{909E8E84-426E-40DD-AFC4-6F175D3DCCD1}">
              <a14:hiddenFill xmlns:a14="http://schemas.microsoft.com/office/drawing/2010/main">
                <a:noFill/>
              </a14:hiddenFill>
            </a:ext>
          </a:extLst>
        </p:spPr>
        <p:txBody>
          <a:bodyPr/>
          <a:lstStyle/>
          <a:p>
            <a:endParaRPr lang="id-ID"/>
          </a:p>
        </p:txBody>
      </p:sp>
      <p:sp>
        <p:nvSpPr>
          <p:cNvPr id="1385659" name="Line 187"/>
          <p:cNvSpPr>
            <a:spLocks noChangeShapeType="1"/>
          </p:cNvSpPr>
          <p:nvPr/>
        </p:nvSpPr>
        <p:spPr bwMode="auto">
          <a:xfrm flipH="1" flipV="1">
            <a:off x="7767639" y="4962525"/>
            <a:ext cx="758825" cy="12700"/>
          </a:xfrm>
          <a:prstGeom prst="line">
            <a:avLst/>
          </a:prstGeom>
          <a:noFill/>
          <a:ln w="28575">
            <a:solidFill>
              <a:srgbClr val="CC0099"/>
            </a:solidFill>
            <a:round/>
            <a:headEnd/>
            <a:tailEnd/>
          </a:ln>
          <a:extLst>
            <a:ext uri="{909E8E84-426E-40DD-AFC4-6F175D3DCCD1}">
              <a14:hiddenFill xmlns:a14="http://schemas.microsoft.com/office/drawing/2010/main">
                <a:noFill/>
              </a14:hiddenFill>
            </a:ext>
          </a:extLst>
        </p:spPr>
        <p:txBody>
          <a:bodyPr/>
          <a:lstStyle/>
          <a:p>
            <a:endParaRPr lang="id-ID"/>
          </a:p>
        </p:txBody>
      </p:sp>
      <p:grpSp>
        <p:nvGrpSpPr>
          <p:cNvPr id="30" name="Group 352"/>
          <p:cNvGrpSpPr>
            <a:grpSpLocks/>
          </p:cNvGrpSpPr>
          <p:nvPr/>
        </p:nvGrpSpPr>
        <p:grpSpPr bwMode="auto">
          <a:xfrm>
            <a:off x="8475664" y="4357689"/>
            <a:ext cx="504825" cy="923925"/>
            <a:chOff x="4347" y="2833"/>
            <a:chExt cx="318" cy="582"/>
          </a:xfrm>
        </p:grpSpPr>
        <p:grpSp>
          <p:nvGrpSpPr>
            <p:cNvPr id="1199" name="Group 189"/>
            <p:cNvGrpSpPr>
              <a:grpSpLocks noChangeAspect="1"/>
            </p:cNvGrpSpPr>
            <p:nvPr/>
          </p:nvGrpSpPr>
          <p:grpSpPr bwMode="auto">
            <a:xfrm flipH="1">
              <a:off x="4370" y="3014"/>
              <a:ext cx="220" cy="378"/>
              <a:chOff x="1056" y="2448"/>
              <a:chExt cx="474" cy="811"/>
            </a:xfrm>
          </p:grpSpPr>
          <p:sp>
            <p:nvSpPr>
              <p:cNvPr id="1228" name="Freeform 190"/>
              <p:cNvSpPr>
                <a:spLocks noChangeAspect="1"/>
              </p:cNvSpPr>
              <p:nvPr/>
            </p:nvSpPr>
            <p:spPr bwMode="auto">
              <a:xfrm>
                <a:off x="1211" y="2491"/>
                <a:ext cx="279" cy="759"/>
              </a:xfrm>
              <a:custGeom>
                <a:avLst/>
                <a:gdLst>
                  <a:gd name="T0" fmla="*/ 0 w 1344"/>
                  <a:gd name="T1" fmla="*/ 759 h 3264"/>
                  <a:gd name="T2" fmla="*/ 0 w 1344"/>
                  <a:gd name="T3" fmla="*/ 0 h 3264"/>
                  <a:gd name="T4" fmla="*/ 279 w 1344"/>
                  <a:gd name="T5" fmla="*/ 190 h 3264"/>
                  <a:gd name="T6" fmla="*/ 279 w 1344"/>
                  <a:gd name="T7" fmla="*/ 569 h 3264"/>
                  <a:gd name="T8" fmla="*/ 0 w 1344"/>
                  <a:gd name="T9" fmla="*/ 759 h 3264"/>
                  <a:gd name="T10" fmla="*/ 0 60000 65536"/>
                  <a:gd name="T11" fmla="*/ 0 60000 65536"/>
                  <a:gd name="T12" fmla="*/ 0 60000 65536"/>
                  <a:gd name="T13" fmla="*/ 0 60000 65536"/>
                  <a:gd name="T14" fmla="*/ 0 60000 65536"/>
                  <a:gd name="T15" fmla="*/ 0 w 1344"/>
                  <a:gd name="T16" fmla="*/ 0 h 3264"/>
                  <a:gd name="T17" fmla="*/ 1344 w 1344"/>
                  <a:gd name="T18" fmla="*/ 3264 h 3264"/>
                </a:gdLst>
                <a:ahLst/>
                <a:cxnLst>
                  <a:cxn ang="T10">
                    <a:pos x="T0" y="T1"/>
                  </a:cxn>
                  <a:cxn ang="T11">
                    <a:pos x="T2" y="T3"/>
                  </a:cxn>
                  <a:cxn ang="T12">
                    <a:pos x="T4" y="T5"/>
                  </a:cxn>
                  <a:cxn ang="T13">
                    <a:pos x="T6" y="T7"/>
                  </a:cxn>
                  <a:cxn ang="T14">
                    <a:pos x="T8" y="T9"/>
                  </a:cxn>
                </a:cxnLst>
                <a:rect l="T15" t="T16" r="T17" b="T18"/>
                <a:pathLst>
                  <a:path w="1344" h="3264">
                    <a:moveTo>
                      <a:pt x="0" y="3264"/>
                    </a:moveTo>
                    <a:lnTo>
                      <a:pt x="0" y="0"/>
                    </a:lnTo>
                    <a:lnTo>
                      <a:pt x="1344" y="816"/>
                    </a:lnTo>
                    <a:lnTo>
                      <a:pt x="1344" y="2448"/>
                    </a:lnTo>
                    <a:lnTo>
                      <a:pt x="0" y="3264"/>
                    </a:lnTo>
                    <a:close/>
                  </a:path>
                </a:pathLst>
              </a:custGeom>
              <a:solidFill>
                <a:srgbClr val="F045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229" name="Freeform 191"/>
              <p:cNvSpPr>
                <a:spLocks noChangeAspect="1"/>
              </p:cNvSpPr>
              <p:nvPr/>
            </p:nvSpPr>
            <p:spPr bwMode="auto">
              <a:xfrm>
                <a:off x="1211" y="2448"/>
                <a:ext cx="319" cy="234"/>
              </a:xfrm>
              <a:custGeom>
                <a:avLst/>
                <a:gdLst>
                  <a:gd name="T0" fmla="*/ 0 w 1536"/>
                  <a:gd name="T1" fmla="*/ 45 h 1008"/>
                  <a:gd name="T2" fmla="*/ 40 w 1536"/>
                  <a:gd name="T3" fmla="*/ 0 h 1008"/>
                  <a:gd name="T4" fmla="*/ 319 w 1536"/>
                  <a:gd name="T5" fmla="*/ 189 h 1008"/>
                  <a:gd name="T6" fmla="*/ 279 w 1536"/>
                  <a:gd name="T7" fmla="*/ 234 h 1008"/>
                  <a:gd name="T8" fmla="*/ 0 w 1536"/>
                  <a:gd name="T9" fmla="*/ 45 h 1008"/>
                  <a:gd name="T10" fmla="*/ 0 60000 65536"/>
                  <a:gd name="T11" fmla="*/ 0 60000 65536"/>
                  <a:gd name="T12" fmla="*/ 0 60000 65536"/>
                  <a:gd name="T13" fmla="*/ 0 60000 65536"/>
                  <a:gd name="T14" fmla="*/ 0 60000 65536"/>
                  <a:gd name="T15" fmla="*/ 0 w 1536"/>
                  <a:gd name="T16" fmla="*/ 0 h 1008"/>
                  <a:gd name="T17" fmla="*/ 1536 w 1536"/>
                  <a:gd name="T18" fmla="*/ 1008 h 1008"/>
                </a:gdLst>
                <a:ahLst/>
                <a:cxnLst>
                  <a:cxn ang="T10">
                    <a:pos x="T0" y="T1"/>
                  </a:cxn>
                  <a:cxn ang="T11">
                    <a:pos x="T2" y="T3"/>
                  </a:cxn>
                  <a:cxn ang="T12">
                    <a:pos x="T4" y="T5"/>
                  </a:cxn>
                  <a:cxn ang="T13">
                    <a:pos x="T6" y="T7"/>
                  </a:cxn>
                  <a:cxn ang="T14">
                    <a:pos x="T8" y="T9"/>
                  </a:cxn>
                </a:cxnLst>
                <a:rect l="T15" t="T16" r="T17" b="T18"/>
                <a:pathLst>
                  <a:path w="1536" h="1008">
                    <a:moveTo>
                      <a:pt x="0" y="192"/>
                    </a:moveTo>
                    <a:lnTo>
                      <a:pt x="192" y="0"/>
                    </a:lnTo>
                    <a:lnTo>
                      <a:pt x="1536" y="816"/>
                    </a:lnTo>
                    <a:lnTo>
                      <a:pt x="1344" y="1008"/>
                    </a:lnTo>
                    <a:lnTo>
                      <a:pt x="0" y="192"/>
                    </a:lnTo>
                    <a:close/>
                  </a:path>
                </a:pathLst>
              </a:custGeom>
              <a:solidFill>
                <a:srgbClr val="B23300"/>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230" name="Freeform 192"/>
              <p:cNvSpPr>
                <a:spLocks noChangeAspect="1"/>
              </p:cNvSpPr>
              <p:nvPr/>
            </p:nvSpPr>
            <p:spPr bwMode="auto">
              <a:xfrm>
                <a:off x="1490" y="2637"/>
                <a:ext cx="40" cy="424"/>
              </a:xfrm>
              <a:custGeom>
                <a:avLst/>
                <a:gdLst>
                  <a:gd name="T0" fmla="*/ 40 w 192"/>
                  <a:gd name="T1" fmla="*/ 0 h 1824"/>
                  <a:gd name="T2" fmla="*/ 40 w 192"/>
                  <a:gd name="T3" fmla="*/ 391 h 1824"/>
                  <a:gd name="T4" fmla="*/ 0 w 192"/>
                  <a:gd name="T5" fmla="*/ 424 h 1824"/>
                  <a:gd name="T6" fmla="*/ 0 w 192"/>
                  <a:gd name="T7" fmla="*/ 45 h 1824"/>
                  <a:gd name="T8" fmla="*/ 40 w 192"/>
                  <a:gd name="T9" fmla="*/ 0 h 1824"/>
                  <a:gd name="T10" fmla="*/ 0 60000 65536"/>
                  <a:gd name="T11" fmla="*/ 0 60000 65536"/>
                  <a:gd name="T12" fmla="*/ 0 60000 65536"/>
                  <a:gd name="T13" fmla="*/ 0 60000 65536"/>
                  <a:gd name="T14" fmla="*/ 0 60000 65536"/>
                  <a:gd name="T15" fmla="*/ 0 w 192"/>
                  <a:gd name="T16" fmla="*/ 0 h 1824"/>
                  <a:gd name="T17" fmla="*/ 192 w 192"/>
                  <a:gd name="T18" fmla="*/ 1824 h 1824"/>
                </a:gdLst>
                <a:ahLst/>
                <a:cxnLst>
                  <a:cxn ang="T10">
                    <a:pos x="T0" y="T1"/>
                  </a:cxn>
                  <a:cxn ang="T11">
                    <a:pos x="T2" y="T3"/>
                  </a:cxn>
                  <a:cxn ang="T12">
                    <a:pos x="T4" y="T5"/>
                  </a:cxn>
                  <a:cxn ang="T13">
                    <a:pos x="T6" y="T7"/>
                  </a:cxn>
                  <a:cxn ang="T14">
                    <a:pos x="T8" y="T9"/>
                  </a:cxn>
                </a:cxnLst>
                <a:rect l="T15" t="T16" r="T17" b="T18"/>
                <a:pathLst>
                  <a:path w="192" h="1824">
                    <a:moveTo>
                      <a:pt x="192" y="0"/>
                    </a:moveTo>
                    <a:lnTo>
                      <a:pt x="192" y="1680"/>
                    </a:lnTo>
                    <a:lnTo>
                      <a:pt x="0" y="1824"/>
                    </a:lnTo>
                    <a:lnTo>
                      <a:pt x="0" y="192"/>
                    </a:lnTo>
                    <a:lnTo>
                      <a:pt x="192" y="0"/>
                    </a:lnTo>
                    <a:close/>
                  </a:path>
                </a:pathLst>
              </a:custGeom>
              <a:solidFill>
                <a:srgbClr val="FF6223"/>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231" name="Rectangle 193"/>
              <p:cNvSpPr>
                <a:spLocks noChangeAspect="1" noChangeArrowheads="1"/>
              </p:cNvSpPr>
              <p:nvPr/>
            </p:nvSpPr>
            <p:spPr bwMode="auto">
              <a:xfrm>
                <a:off x="1056" y="2496"/>
                <a:ext cx="154" cy="763"/>
              </a:xfrm>
              <a:prstGeom prst="rect">
                <a:avLst/>
              </a:prstGeom>
              <a:solidFill>
                <a:srgbClr val="F045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232" name="AutoShape 194"/>
              <p:cNvSpPr>
                <a:spLocks noChangeAspect="1" noChangeArrowheads="1"/>
              </p:cNvSpPr>
              <p:nvPr/>
            </p:nvSpPr>
            <p:spPr bwMode="auto">
              <a:xfrm>
                <a:off x="1056" y="2452"/>
                <a:ext cx="198" cy="43"/>
              </a:xfrm>
              <a:prstGeom prst="parallelogram">
                <a:avLst>
                  <a:gd name="adj" fmla="val 87169"/>
                </a:avLst>
              </a:prstGeom>
              <a:solidFill>
                <a:srgbClr val="A02E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385667" name="Line 195"/>
              <p:cNvSpPr>
                <a:spLocks noChangeAspect="1" noChangeShapeType="1"/>
              </p:cNvSpPr>
              <p:nvPr/>
            </p:nvSpPr>
            <p:spPr bwMode="auto">
              <a:xfrm>
                <a:off x="1056" y="2643"/>
                <a:ext cx="151" cy="0"/>
              </a:xfrm>
              <a:prstGeom prst="line">
                <a:avLst/>
              </a:prstGeom>
              <a:noFill/>
              <a:ln w="12700">
                <a:solidFill>
                  <a:schemeClr val="tx1"/>
                </a:solidFill>
                <a:round/>
                <a:headEnd/>
                <a:tailEnd/>
              </a:ln>
              <a:effectLst>
                <a:outerShdw dist="17961" dir="2700000" algn="ctr" rotWithShape="0">
                  <a:schemeClr val="bg1"/>
                </a:outerShdw>
              </a:effectLst>
            </p:spPr>
            <p:txBody>
              <a:bodyPr/>
              <a:lstStyle/>
              <a:p>
                <a:pPr>
                  <a:defRPr/>
                </a:pPr>
                <a:endParaRPr lang="en-US"/>
              </a:p>
            </p:txBody>
          </p:sp>
          <p:sp>
            <p:nvSpPr>
              <p:cNvPr id="1385668" name="Line 196"/>
              <p:cNvSpPr>
                <a:spLocks noChangeAspect="1" noChangeShapeType="1"/>
              </p:cNvSpPr>
              <p:nvPr/>
            </p:nvSpPr>
            <p:spPr bwMode="auto">
              <a:xfrm>
                <a:off x="1056" y="2796"/>
                <a:ext cx="151" cy="0"/>
              </a:xfrm>
              <a:prstGeom prst="line">
                <a:avLst/>
              </a:prstGeom>
              <a:noFill/>
              <a:ln w="12700">
                <a:solidFill>
                  <a:schemeClr val="tx1"/>
                </a:solidFill>
                <a:round/>
                <a:headEnd/>
                <a:tailEnd/>
              </a:ln>
              <a:effectLst>
                <a:outerShdw dist="17961" dir="2700000" algn="ctr" rotWithShape="0">
                  <a:schemeClr val="bg1"/>
                </a:outerShdw>
              </a:effectLst>
            </p:spPr>
            <p:txBody>
              <a:bodyPr/>
              <a:lstStyle/>
              <a:p>
                <a:pPr>
                  <a:defRPr/>
                </a:pPr>
                <a:endParaRPr lang="en-US"/>
              </a:p>
            </p:txBody>
          </p:sp>
          <p:sp>
            <p:nvSpPr>
              <p:cNvPr id="1385669" name="Line 197"/>
              <p:cNvSpPr>
                <a:spLocks noChangeAspect="1" noChangeShapeType="1"/>
              </p:cNvSpPr>
              <p:nvPr/>
            </p:nvSpPr>
            <p:spPr bwMode="auto">
              <a:xfrm>
                <a:off x="1056" y="2948"/>
                <a:ext cx="151" cy="0"/>
              </a:xfrm>
              <a:prstGeom prst="line">
                <a:avLst/>
              </a:prstGeom>
              <a:noFill/>
              <a:ln w="12700">
                <a:solidFill>
                  <a:schemeClr val="tx1"/>
                </a:solidFill>
                <a:round/>
                <a:headEnd/>
                <a:tailEnd/>
              </a:ln>
              <a:effectLst>
                <a:outerShdw dist="17961" dir="2700000" algn="ctr" rotWithShape="0">
                  <a:schemeClr val="bg1"/>
                </a:outerShdw>
              </a:effectLst>
            </p:spPr>
            <p:txBody>
              <a:bodyPr/>
              <a:lstStyle/>
              <a:p>
                <a:pPr>
                  <a:defRPr/>
                </a:pPr>
                <a:endParaRPr lang="en-US"/>
              </a:p>
            </p:txBody>
          </p:sp>
          <p:sp>
            <p:nvSpPr>
              <p:cNvPr id="1385670" name="Line 198"/>
              <p:cNvSpPr>
                <a:spLocks noChangeAspect="1" noChangeShapeType="1"/>
              </p:cNvSpPr>
              <p:nvPr/>
            </p:nvSpPr>
            <p:spPr bwMode="auto">
              <a:xfrm>
                <a:off x="1056" y="3100"/>
                <a:ext cx="151" cy="0"/>
              </a:xfrm>
              <a:prstGeom prst="line">
                <a:avLst/>
              </a:prstGeom>
              <a:noFill/>
              <a:ln w="12700">
                <a:solidFill>
                  <a:schemeClr val="tx1"/>
                </a:solidFill>
                <a:round/>
                <a:headEnd/>
                <a:tailEnd/>
              </a:ln>
              <a:effectLst>
                <a:outerShdw dist="17961" dir="2700000" algn="ctr" rotWithShape="0">
                  <a:schemeClr val="bg1"/>
                </a:outerShdw>
              </a:effectLst>
            </p:spPr>
            <p:txBody>
              <a:bodyPr/>
              <a:lstStyle/>
              <a:p>
                <a:pPr>
                  <a:defRPr/>
                </a:pPr>
                <a:endParaRPr lang="en-US"/>
              </a:p>
            </p:txBody>
          </p:sp>
          <p:sp>
            <p:nvSpPr>
              <p:cNvPr id="1237" name="Line 199"/>
              <p:cNvSpPr>
                <a:spLocks noChangeAspect="1" noChangeShapeType="1"/>
              </p:cNvSpPr>
              <p:nvPr/>
            </p:nvSpPr>
            <p:spPr bwMode="auto">
              <a:xfrm>
                <a:off x="1061" y="3253"/>
                <a:ext cx="1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38" name="Line 200"/>
              <p:cNvSpPr>
                <a:spLocks noChangeAspect="1" noChangeShapeType="1"/>
              </p:cNvSpPr>
              <p:nvPr/>
            </p:nvSpPr>
            <p:spPr bwMode="auto">
              <a:xfrm>
                <a:off x="1061" y="2491"/>
                <a:ext cx="1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39" name="Line 201"/>
              <p:cNvSpPr>
                <a:spLocks noChangeAspect="1" noChangeShapeType="1"/>
              </p:cNvSpPr>
              <p:nvPr/>
            </p:nvSpPr>
            <p:spPr bwMode="auto">
              <a:xfrm>
                <a:off x="1211" y="2491"/>
                <a:ext cx="0" cy="76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385674" name="AutoShape 202"/>
              <p:cNvSpPr>
                <a:spLocks noChangeAspect="1" noChangeArrowheads="1"/>
              </p:cNvSpPr>
              <p:nvPr/>
            </p:nvSpPr>
            <p:spPr bwMode="auto">
              <a:xfrm rot="2068398">
                <a:off x="1209" y="2609"/>
                <a:ext cx="280" cy="71"/>
              </a:xfrm>
              <a:prstGeom prst="rightArrow">
                <a:avLst>
                  <a:gd name="adj1" fmla="val 50000"/>
                  <a:gd name="adj2" fmla="val 59311"/>
                </a:avLst>
              </a:prstGeom>
              <a:solidFill>
                <a:srgbClr val="FFFFFF"/>
              </a:solidFill>
              <a:ln w="9525">
                <a:noFill/>
                <a:miter lim="800000"/>
                <a:headEnd/>
                <a:tailEnd/>
              </a:ln>
              <a:effectLst>
                <a:outerShdw dist="12700" dir="16200000" algn="ctr" rotWithShape="0">
                  <a:schemeClr val="tx1"/>
                </a:outerShdw>
              </a:effectLst>
            </p:spPr>
            <p:txBody>
              <a:bodyPr wrap="none" anchor="ctr"/>
              <a:lstStyle/>
              <a:p>
                <a:pPr>
                  <a:defRPr/>
                </a:pPr>
                <a:endParaRPr lang="en-US"/>
              </a:p>
            </p:txBody>
          </p:sp>
          <p:sp>
            <p:nvSpPr>
              <p:cNvPr id="1385675" name="AutoShape 203"/>
              <p:cNvSpPr>
                <a:spLocks noChangeAspect="1" noChangeArrowheads="1"/>
              </p:cNvSpPr>
              <p:nvPr/>
            </p:nvSpPr>
            <p:spPr bwMode="auto">
              <a:xfrm rot="19477101" flipV="1">
                <a:off x="1209" y="3049"/>
                <a:ext cx="291" cy="71"/>
              </a:xfrm>
              <a:prstGeom prst="rightArrow">
                <a:avLst>
                  <a:gd name="adj1" fmla="val 50000"/>
                  <a:gd name="adj2" fmla="val 62299"/>
                </a:avLst>
              </a:prstGeom>
              <a:solidFill>
                <a:srgbClr val="FFFFFF"/>
              </a:solidFill>
              <a:ln w="9525">
                <a:noFill/>
                <a:miter lim="800000"/>
                <a:headEnd/>
                <a:tailEnd/>
              </a:ln>
              <a:effectLst>
                <a:outerShdw dist="17961" dir="13500000" algn="ctr" rotWithShape="0">
                  <a:schemeClr val="tx1"/>
                </a:outerShdw>
              </a:effectLst>
            </p:spPr>
            <p:txBody>
              <a:bodyPr wrap="none" anchor="ctr"/>
              <a:lstStyle/>
              <a:p>
                <a:pPr>
                  <a:defRPr/>
                </a:pPr>
                <a:endParaRPr lang="en-US"/>
              </a:p>
            </p:txBody>
          </p:sp>
          <p:grpSp>
            <p:nvGrpSpPr>
              <p:cNvPr id="1242" name="Group 204"/>
              <p:cNvGrpSpPr>
                <a:grpSpLocks noChangeAspect="1"/>
              </p:cNvGrpSpPr>
              <p:nvPr/>
            </p:nvGrpSpPr>
            <p:grpSpPr bwMode="auto">
              <a:xfrm>
                <a:off x="1241" y="2773"/>
                <a:ext cx="207" cy="217"/>
                <a:chOff x="2484" y="1225"/>
                <a:chExt cx="2830" cy="2729"/>
              </a:xfrm>
            </p:grpSpPr>
            <p:grpSp>
              <p:nvGrpSpPr>
                <p:cNvPr id="1246" name="Group 205"/>
                <p:cNvGrpSpPr>
                  <a:grpSpLocks noChangeAspect="1"/>
                </p:cNvGrpSpPr>
                <p:nvPr/>
              </p:nvGrpSpPr>
              <p:grpSpPr bwMode="auto">
                <a:xfrm>
                  <a:off x="2484" y="1225"/>
                  <a:ext cx="2750" cy="2666"/>
                  <a:chOff x="2564" y="1288"/>
                  <a:chExt cx="2750" cy="2666"/>
                </a:xfrm>
              </p:grpSpPr>
              <p:sp>
                <p:nvSpPr>
                  <p:cNvPr id="1251" name="AutoShape 206"/>
                  <p:cNvSpPr>
                    <a:spLocks noChangeAspect="1" noChangeArrowheads="1"/>
                  </p:cNvSpPr>
                  <p:nvPr/>
                </p:nvSpPr>
                <p:spPr bwMode="auto">
                  <a:xfrm>
                    <a:off x="2908" y="1572"/>
                    <a:ext cx="2097" cy="2097"/>
                  </a:xfrm>
                  <a:custGeom>
                    <a:avLst/>
                    <a:gdLst>
                      <a:gd name="T0" fmla="*/ 102 w 21600"/>
                      <a:gd name="T1" fmla="*/ 0 h 21600"/>
                      <a:gd name="T2" fmla="*/ 30 w 21600"/>
                      <a:gd name="T3" fmla="*/ 30 h 21600"/>
                      <a:gd name="T4" fmla="*/ 0 w 21600"/>
                      <a:gd name="T5" fmla="*/ 102 h 21600"/>
                      <a:gd name="T6" fmla="*/ 30 w 21600"/>
                      <a:gd name="T7" fmla="*/ 174 h 21600"/>
                      <a:gd name="T8" fmla="*/ 102 w 21600"/>
                      <a:gd name="T9" fmla="*/ 204 h 21600"/>
                      <a:gd name="T10" fmla="*/ 174 w 21600"/>
                      <a:gd name="T11" fmla="*/ 174 h 21600"/>
                      <a:gd name="T12" fmla="*/ 204 w 21600"/>
                      <a:gd name="T13" fmla="*/ 102 h 21600"/>
                      <a:gd name="T14" fmla="*/ 174 w 21600"/>
                      <a:gd name="T15" fmla="*/ 30 h 21600"/>
                      <a:gd name="T16" fmla="*/ 0 60000 65536"/>
                      <a:gd name="T17" fmla="*/ 0 60000 65536"/>
                      <a:gd name="T18" fmla="*/ 0 60000 65536"/>
                      <a:gd name="T19" fmla="*/ 0 60000 65536"/>
                      <a:gd name="T20" fmla="*/ 0 60000 65536"/>
                      <a:gd name="T21" fmla="*/ 0 60000 65536"/>
                      <a:gd name="T22" fmla="*/ 0 60000 65536"/>
                      <a:gd name="T23" fmla="*/ 0 60000 65536"/>
                      <a:gd name="T24" fmla="*/ 3162 w 21600"/>
                      <a:gd name="T25" fmla="*/ 3162 h 21600"/>
                      <a:gd name="T26" fmla="*/ 18438 w 21600"/>
                      <a:gd name="T27" fmla="*/ 1843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699" y="10800"/>
                        </a:moveTo>
                        <a:cubicBezTo>
                          <a:pt x="2699" y="15274"/>
                          <a:pt x="6326" y="18901"/>
                          <a:pt x="10800" y="18901"/>
                        </a:cubicBezTo>
                        <a:cubicBezTo>
                          <a:pt x="15274" y="18901"/>
                          <a:pt x="18901" y="15274"/>
                          <a:pt x="18901" y="10800"/>
                        </a:cubicBezTo>
                        <a:cubicBezTo>
                          <a:pt x="18901" y="6326"/>
                          <a:pt x="15274" y="2699"/>
                          <a:pt x="10800" y="2699"/>
                        </a:cubicBezTo>
                        <a:cubicBezTo>
                          <a:pt x="6326" y="2699"/>
                          <a:pt x="2699" y="6326"/>
                          <a:pt x="2699" y="108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252" name="AutoShape 207"/>
                  <p:cNvSpPr>
                    <a:spLocks noChangeAspect="1" noChangeArrowheads="1"/>
                  </p:cNvSpPr>
                  <p:nvPr/>
                </p:nvSpPr>
                <p:spPr bwMode="auto">
                  <a:xfrm>
                    <a:off x="3926" y="1288"/>
                    <a:ext cx="1388" cy="828"/>
                  </a:xfrm>
                  <a:prstGeom prst="rightArrow">
                    <a:avLst>
                      <a:gd name="adj1" fmla="val 31398"/>
                      <a:gd name="adj2" fmla="val 4106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253" name="AutoShape 208"/>
                  <p:cNvSpPr>
                    <a:spLocks noChangeAspect="1" noChangeArrowheads="1"/>
                  </p:cNvSpPr>
                  <p:nvPr/>
                </p:nvSpPr>
                <p:spPr bwMode="auto">
                  <a:xfrm flipH="1">
                    <a:off x="2564" y="3126"/>
                    <a:ext cx="1388" cy="828"/>
                  </a:xfrm>
                  <a:prstGeom prst="rightArrow">
                    <a:avLst>
                      <a:gd name="adj1" fmla="val 31398"/>
                      <a:gd name="adj2" fmla="val 4106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nvGrpSpPr>
                <p:cNvPr id="1247" name="Group 209"/>
                <p:cNvGrpSpPr>
                  <a:grpSpLocks noChangeAspect="1"/>
                </p:cNvGrpSpPr>
                <p:nvPr/>
              </p:nvGrpSpPr>
              <p:grpSpPr bwMode="auto">
                <a:xfrm>
                  <a:off x="2564" y="1288"/>
                  <a:ext cx="2750" cy="2666"/>
                  <a:chOff x="2564" y="1288"/>
                  <a:chExt cx="2750" cy="2666"/>
                </a:xfrm>
              </p:grpSpPr>
              <p:sp>
                <p:nvSpPr>
                  <p:cNvPr id="1248" name="AutoShape 210"/>
                  <p:cNvSpPr>
                    <a:spLocks noChangeAspect="1" noChangeArrowheads="1"/>
                  </p:cNvSpPr>
                  <p:nvPr/>
                </p:nvSpPr>
                <p:spPr bwMode="auto">
                  <a:xfrm>
                    <a:off x="2908" y="1572"/>
                    <a:ext cx="2097" cy="2097"/>
                  </a:xfrm>
                  <a:custGeom>
                    <a:avLst/>
                    <a:gdLst>
                      <a:gd name="T0" fmla="*/ 102 w 21600"/>
                      <a:gd name="T1" fmla="*/ 0 h 21600"/>
                      <a:gd name="T2" fmla="*/ 30 w 21600"/>
                      <a:gd name="T3" fmla="*/ 30 h 21600"/>
                      <a:gd name="T4" fmla="*/ 0 w 21600"/>
                      <a:gd name="T5" fmla="*/ 102 h 21600"/>
                      <a:gd name="T6" fmla="*/ 30 w 21600"/>
                      <a:gd name="T7" fmla="*/ 174 h 21600"/>
                      <a:gd name="T8" fmla="*/ 102 w 21600"/>
                      <a:gd name="T9" fmla="*/ 204 h 21600"/>
                      <a:gd name="T10" fmla="*/ 174 w 21600"/>
                      <a:gd name="T11" fmla="*/ 174 h 21600"/>
                      <a:gd name="T12" fmla="*/ 204 w 21600"/>
                      <a:gd name="T13" fmla="*/ 102 h 21600"/>
                      <a:gd name="T14" fmla="*/ 174 w 21600"/>
                      <a:gd name="T15" fmla="*/ 30 h 21600"/>
                      <a:gd name="T16" fmla="*/ 0 60000 65536"/>
                      <a:gd name="T17" fmla="*/ 0 60000 65536"/>
                      <a:gd name="T18" fmla="*/ 0 60000 65536"/>
                      <a:gd name="T19" fmla="*/ 0 60000 65536"/>
                      <a:gd name="T20" fmla="*/ 0 60000 65536"/>
                      <a:gd name="T21" fmla="*/ 0 60000 65536"/>
                      <a:gd name="T22" fmla="*/ 0 60000 65536"/>
                      <a:gd name="T23" fmla="*/ 0 60000 65536"/>
                      <a:gd name="T24" fmla="*/ 3162 w 21600"/>
                      <a:gd name="T25" fmla="*/ 3162 h 21600"/>
                      <a:gd name="T26" fmla="*/ 18438 w 21600"/>
                      <a:gd name="T27" fmla="*/ 1843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699" y="10800"/>
                        </a:moveTo>
                        <a:cubicBezTo>
                          <a:pt x="2699" y="15274"/>
                          <a:pt x="6326" y="18901"/>
                          <a:pt x="10800" y="18901"/>
                        </a:cubicBezTo>
                        <a:cubicBezTo>
                          <a:pt x="15274" y="18901"/>
                          <a:pt x="18901" y="15274"/>
                          <a:pt x="18901" y="10800"/>
                        </a:cubicBezTo>
                        <a:cubicBezTo>
                          <a:pt x="18901" y="6326"/>
                          <a:pt x="15274" y="2699"/>
                          <a:pt x="10800" y="2699"/>
                        </a:cubicBezTo>
                        <a:cubicBezTo>
                          <a:pt x="6326" y="2699"/>
                          <a:pt x="2699" y="6326"/>
                          <a:pt x="2699" y="1080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249" name="AutoShape 211"/>
                  <p:cNvSpPr>
                    <a:spLocks noChangeAspect="1" noChangeArrowheads="1"/>
                  </p:cNvSpPr>
                  <p:nvPr/>
                </p:nvSpPr>
                <p:spPr bwMode="auto">
                  <a:xfrm>
                    <a:off x="3926" y="1288"/>
                    <a:ext cx="1388" cy="828"/>
                  </a:xfrm>
                  <a:prstGeom prst="rightArrow">
                    <a:avLst>
                      <a:gd name="adj1" fmla="val 31398"/>
                      <a:gd name="adj2" fmla="val 4106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250" name="AutoShape 212"/>
                  <p:cNvSpPr>
                    <a:spLocks noChangeAspect="1" noChangeArrowheads="1"/>
                  </p:cNvSpPr>
                  <p:nvPr/>
                </p:nvSpPr>
                <p:spPr bwMode="auto">
                  <a:xfrm flipH="1">
                    <a:off x="2564" y="3126"/>
                    <a:ext cx="1388" cy="828"/>
                  </a:xfrm>
                  <a:prstGeom prst="rightArrow">
                    <a:avLst>
                      <a:gd name="adj1" fmla="val 31398"/>
                      <a:gd name="adj2" fmla="val 4106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grpSp>
            <p:nvGrpSpPr>
              <p:cNvPr id="1243" name="Group 213"/>
              <p:cNvGrpSpPr>
                <a:grpSpLocks noChangeAspect="1"/>
              </p:cNvGrpSpPr>
              <p:nvPr/>
            </p:nvGrpSpPr>
            <p:grpSpPr bwMode="auto">
              <a:xfrm>
                <a:off x="1301" y="2834"/>
                <a:ext cx="82" cy="95"/>
                <a:chOff x="3272" y="2007"/>
                <a:chExt cx="1077" cy="1164"/>
              </a:xfrm>
            </p:grpSpPr>
            <p:sp>
              <p:nvSpPr>
                <p:cNvPr id="1244" name="Freeform 214"/>
                <p:cNvSpPr>
                  <a:spLocks noChangeAspect="1"/>
                </p:cNvSpPr>
                <p:nvPr/>
              </p:nvSpPr>
              <p:spPr bwMode="auto">
                <a:xfrm>
                  <a:off x="3272" y="2007"/>
                  <a:ext cx="991" cy="1101"/>
                </a:xfrm>
                <a:custGeom>
                  <a:avLst/>
                  <a:gdLst>
                    <a:gd name="T0" fmla="*/ 236 w 991"/>
                    <a:gd name="T1" fmla="*/ 1090 h 1101"/>
                    <a:gd name="T2" fmla="*/ 305 w 991"/>
                    <a:gd name="T3" fmla="*/ 364 h 1101"/>
                    <a:gd name="T4" fmla="*/ 756 w 991"/>
                    <a:gd name="T5" fmla="*/ 27 h 1101"/>
                    <a:gd name="T6" fmla="*/ 985 w 991"/>
                    <a:gd name="T7" fmla="*/ 199 h 1101"/>
                    <a:gd name="T8" fmla="*/ 716 w 991"/>
                    <a:gd name="T9" fmla="*/ 484 h 1101"/>
                    <a:gd name="T10" fmla="*/ 573 w 991"/>
                    <a:gd name="T11" fmla="*/ 319 h 1101"/>
                    <a:gd name="T12" fmla="*/ 299 w 991"/>
                    <a:gd name="T13" fmla="*/ 719 h 1101"/>
                    <a:gd name="T14" fmla="*/ 459 w 991"/>
                    <a:gd name="T15" fmla="*/ 810 h 1101"/>
                    <a:gd name="T16" fmla="*/ 236 w 991"/>
                    <a:gd name="T17" fmla="*/ 1090 h 1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91"/>
                    <a:gd name="T28" fmla="*/ 0 h 1101"/>
                    <a:gd name="T29" fmla="*/ 991 w 991"/>
                    <a:gd name="T30" fmla="*/ 1101 h 11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91" h="1101">
                      <a:moveTo>
                        <a:pt x="236" y="1090"/>
                      </a:moveTo>
                      <a:cubicBezTo>
                        <a:pt x="0" y="874"/>
                        <a:pt x="218" y="541"/>
                        <a:pt x="305" y="364"/>
                      </a:cubicBezTo>
                      <a:cubicBezTo>
                        <a:pt x="392" y="187"/>
                        <a:pt x="643" y="54"/>
                        <a:pt x="756" y="27"/>
                      </a:cubicBezTo>
                      <a:cubicBezTo>
                        <a:pt x="869" y="0"/>
                        <a:pt x="991" y="107"/>
                        <a:pt x="985" y="199"/>
                      </a:cubicBezTo>
                      <a:cubicBezTo>
                        <a:pt x="978" y="275"/>
                        <a:pt x="785" y="464"/>
                        <a:pt x="716" y="484"/>
                      </a:cubicBezTo>
                      <a:cubicBezTo>
                        <a:pt x="647" y="504"/>
                        <a:pt x="648" y="347"/>
                        <a:pt x="573" y="319"/>
                      </a:cubicBezTo>
                      <a:cubicBezTo>
                        <a:pt x="497" y="297"/>
                        <a:pt x="356" y="553"/>
                        <a:pt x="299" y="719"/>
                      </a:cubicBezTo>
                      <a:cubicBezTo>
                        <a:pt x="345" y="816"/>
                        <a:pt x="413" y="719"/>
                        <a:pt x="459" y="810"/>
                      </a:cubicBezTo>
                      <a:cubicBezTo>
                        <a:pt x="449" y="872"/>
                        <a:pt x="362" y="1101"/>
                        <a:pt x="236" y="109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245" name="Freeform 215"/>
                <p:cNvSpPr>
                  <a:spLocks noChangeAspect="1"/>
                </p:cNvSpPr>
                <p:nvPr/>
              </p:nvSpPr>
              <p:spPr bwMode="auto">
                <a:xfrm>
                  <a:off x="3358" y="2070"/>
                  <a:ext cx="991" cy="1101"/>
                </a:xfrm>
                <a:custGeom>
                  <a:avLst/>
                  <a:gdLst>
                    <a:gd name="T0" fmla="*/ 236 w 991"/>
                    <a:gd name="T1" fmla="*/ 1090 h 1101"/>
                    <a:gd name="T2" fmla="*/ 305 w 991"/>
                    <a:gd name="T3" fmla="*/ 364 h 1101"/>
                    <a:gd name="T4" fmla="*/ 756 w 991"/>
                    <a:gd name="T5" fmla="*/ 27 h 1101"/>
                    <a:gd name="T6" fmla="*/ 985 w 991"/>
                    <a:gd name="T7" fmla="*/ 199 h 1101"/>
                    <a:gd name="T8" fmla="*/ 716 w 991"/>
                    <a:gd name="T9" fmla="*/ 484 h 1101"/>
                    <a:gd name="T10" fmla="*/ 573 w 991"/>
                    <a:gd name="T11" fmla="*/ 319 h 1101"/>
                    <a:gd name="T12" fmla="*/ 299 w 991"/>
                    <a:gd name="T13" fmla="*/ 719 h 1101"/>
                    <a:gd name="T14" fmla="*/ 459 w 991"/>
                    <a:gd name="T15" fmla="*/ 810 h 1101"/>
                    <a:gd name="T16" fmla="*/ 236 w 991"/>
                    <a:gd name="T17" fmla="*/ 1090 h 1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91"/>
                    <a:gd name="T28" fmla="*/ 0 h 1101"/>
                    <a:gd name="T29" fmla="*/ 991 w 991"/>
                    <a:gd name="T30" fmla="*/ 1101 h 11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91" h="1101">
                      <a:moveTo>
                        <a:pt x="236" y="1090"/>
                      </a:moveTo>
                      <a:cubicBezTo>
                        <a:pt x="0" y="874"/>
                        <a:pt x="218" y="541"/>
                        <a:pt x="305" y="364"/>
                      </a:cubicBezTo>
                      <a:cubicBezTo>
                        <a:pt x="392" y="187"/>
                        <a:pt x="643" y="54"/>
                        <a:pt x="756" y="27"/>
                      </a:cubicBezTo>
                      <a:cubicBezTo>
                        <a:pt x="869" y="0"/>
                        <a:pt x="991" y="107"/>
                        <a:pt x="985" y="199"/>
                      </a:cubicBezTo>
                      <a:cubicBezTo>
                        <a:pt x="978" y="275"/>
                        <a:pt x="785" y="464"/>
                        <a:pt x="716" y="484"/>
                      </a:cubicBezTo>
                      <a:cubicBezTo>
                        <a:pt x="647" y="504"/>
                        <a:pt x="648" y="347"/>
                        <a:pt x="573" y="319"/>
                      </a:cubicBezTo>
                      <a:cubicBezTo>
                        <a:pt x="497" y="297"/>
                        <a:pt x="356" y="553"/>
                        <a:pt x="299" y="719"/>
                      </a:cubicBezTo>
                      <a:cubicBezTo>
                        <a:pt x="345" y="816"/>
                        <a:pt x="413" y="719"/>
                        <a:pt x="459" y="810"/>
                      </a:cubicBezTo>
                      <a:cubicBezTo>
                        <a:pt x="449" y="872"/>
                        <a:pt x="362" y="1101"/>
                        <a:pt x="236" y="109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grpSp>
          <p:nvGrpSpPr>
            <p:cNvPr id="1200" name="Group 216"/>
            <p:cNvGrpSpPr>
              <a:grpSpLocks noChangeAspect="1"/>
            </p:cNvGrpSpPr>
            <p:nvPr/>
          </p:nvGrpSpPr>
          <p:grpSpPr bwMode="auto">
            <a:xfrm flipH="1">
              <a:off x="4370" y="2992"/>
              <a:ext cx="246" cy="423"/>
              <a:chOff x="1056" y="2448"/>
              <a:chExt cx="474" cy="811"/>
            </a:xfrm>
          </p:grpSpPr>
          <p:sp>
            <p:nvSpPr>
              <p:cNvPr id="1202" name="Freeform 217"/>
              <p:cNvSpPr>
                <a:spLocks noChangeAspect="1"/>
              </p:cNvSpPr>
              <p:nvPr/>
            </p:nvSpPr>
            <p:spPr bwMode="auto">
              <a:xfrm>
                <a:off x="1211" y="2491"/>
                <a:ext cx="279" cy="759"/>
              </a:xfrm>
              <a:custGeom>
                <a:avLst/>
                <a:gdLst>
                  <a:gd name="T0" fmla="*/ 0 w 1344"/>
                  <a:gd name="T1" fmla="*/ 759 h 3264"/>
                  <a:gd name="T2" fmla="*/ 0 w 1344"/>
                  <a:gd name="T3" fmla="*/ 0 h 3264"/>
                  <a:gd name="T4" fmla="*/ 279 w 1344"/>
                  <a:gd name="T5" fmla="*/ 190 h 3264"/>
                  <a:gd name="T6" fmla="*/ 279 w 1344"/>
                  <a:gd name="T7" fmla="*/ 569 h 3264"/>
                  <a:gd name="T8" fmla="*/ 0 w 1344"/>
                  <a:gd name="T9" fmla="*/ 759 h 3264"/>
                  <a:gd name="T10" fmla="*/ 0 60000 65536"/>
                  <a:gd name="T11" fmla="*/ 0 60000 65536"/>
                  <a:gd name="T12" fmla="*/ 0 60000 65536"/>
                  <a:gd name="T13" fmla="*/ 0 60000 65536"/>
                  <a:gd name="T14" fmla="*/ 0 60000 65536"/>
                  <a:gd name="T15" fmla="*/ 0 w 1344"/>
                  <a:gd name="T16" fmla="*/ 0 h 3264"/>
                  <a:gd name="T17" fmla="*/ 1344 w 1344"/>
                  <a:gd name="T18" fmla="*/ 3264 h 3264"/>
                </a:gdLst>
                <a:ahLst/>
                <a:cxnLst>
                  <a:cxn ang="T10">
                    <a:pos x="T0" y="T1"/>
                  </a:cxn>
                  <a:cxn ang="T11">
                    <a:pos x="T2" y="T3"/>
                  </a:cxn>
                  <a:cxn ang="T12">
                    <a:pos x="T4" y="T5"/>
                  </a:cxn>
                  <a:cxn ang="T13">
                    <a:pos x="T6" y="T7"/>
                  </a:cxn>
                  <a:cxn ang="T14">
                    <a:pos x="T8" y="T9"/>
                  </a:cxn>
                </a:cxnLst>
                <a:rect l="T15" t="T16" r="T17" b="T18"/>
                <a:pathLst>
                  <a:path w="1344" h="3264">
                    <a:moveTo>
                      <a:pt x="0" y="3264"/>
                    </a:moveTo>
                    <a:lnTo>
                      <a:pt x="0" y="0"/>
                    </a:lnTo>
                    <a:lnTo>
                      <a:pt x="1344" y="816"/>
                    </a:lnTo>
                    <a:lnTo>
                      <a:pt x="1344" y="2448"/>
                    </a:lnTo>
                    <a:lnTo>
                      <a:pt x="0" y="3264"/>
                    </a:lnTo>
                    <a:close/>
                  </a:path>
                </a:pathLst>
              </a:custGeom>
              <a:solidFill>
                <a:srgbClr val="F045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203" name="Freeform 218"/>
              <p:cNvSpPr>
                <a:spLocks noChangeAspect="1"/>
              </p:cNvSpPr>
              <p:nvPr/>
            </p:nvSpPr>
            <p:spPr bwMode="auto">
              <a:xfrm>
                <a:off x="1211" y="2448"/>
                <a:ext cx="319" cy="234"/>
              </a:xfrm>
              <a:custGeom>
                <a:avLst/>
                <a:gdLst>
                  <a:gd name="T0" fmla="*/ 0 w 1536"/>
                  <a:gd name="T1" fmla="*/ 45 h 1008"/>
                  <a:gd name="T2" fmla="*/ 40 w 1536"/>
                  <a:gd name="T3" fmla="*/ 0 h 1008"/>
                  <a:gd name="T4" fmla="*/ 319 w 1536"/>
                  <a:gd name="T5" fmla="*/ 189 h 1008"/>
                  <a:gd name="T6" fmla="*/ 279 w 1536"/>
                  <a:gd name="T7" fmla="*/ 234 h 1008"/>
                  <a:gd name="T8" fmla="*/ 0 w 1536"/>
                  <a:gd name="T9" fmla="*/ 45 h 1008"/>
                  <a:gd name="T10" fmla="*/ 0 60000 65536"/>
                  <a:gd name="T11" fmla="*/ 0 60000 65536"/>
                  <a:gd name="T12" fmla="*/ 0 60000 65536"/>
                  <a:gd name="T13" fmla="*/ 0 60000 65536"/>
                  <a:gd name="T14" fmla="*/ 0 60000 65536"/>
                  <a:gd name="T15" fmla="*/ 0 w 1536"/>
                  <a:gd name="T16" fmla="*/ 0 h 1008"/>
                  <a:gd name="T17" fmla="*/ 1536 w 1536"/>
                  <a:gd name="T18" fmla="*/ 1008 h 1008"/>
                </a:gdLst>
                <a:ahLst/>
                <a:cxnLst>
                  <a:cxn ang="T10">
                    <a:pos x="T0" y="T1"/>
                  </a:cxn>
                  <a:cxn ang="T11">
                    <a:pos x="T2" y="T3"/>
                  </a:cxn>
                  <a:cxn ang="T12">
                    <a:pos x="T4" y="T5"/>
                  </a:cxn>
                  <a:cxn ang="T13">
                    <a:pos x="T6" y="T7"/>
                  </a:cxn>
                  <a:cxn ang="T14">
                    <a:pos x="T8" y="T9"/>
                  </a:cxn>
                </a:cxnLst>
                <a:rect l="T15" t="T16" r="T17" b="T18"/>
                <a:pathLst>
                  <a:path w="1536" h="1008">
                    <a:moveTo>
                      <a:pt x="0" y="192"/>
                    </a:moveTo>
                    <a:lnTo>
                      <a:pt x="192" y="0"/>
                    </a:lnTo>
                    <a:lnTo>
                      <a:pt x="1536" y="816"/>
                    </a:lnTo>
                    <a:lnTo>
                      <a:pt x="1344" y="1008"/>
                    </a:lnTo>
                    <a:lnTo>
                      <a:pt x="0" y="192"/>
                    </a:lnTo>
                    <a:close/>
                  </a:path>
                </a:pathLst>
              </a:custGeom>
              <a:solidFill>
                <a:srgbClr val="B23300"/>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204" name="Freeform 219"/>
              <p:cNvSpPr>
                <a:spLocks noChangeAspect="1"/>
              </p:cNvSpPr>
              <p:nvPr/>
            </p:nvSpPr>
            <p:spPr bwMode="auto">
              <a:xfrm>
                <a:off x="1490" y="2637"/>
                <a:ext cx="40" cy="424"/>
              </a:xfrm>
              <a:custGeom>
                <a:avLst/>
                <a:gdLst>
                  <a:gd name="T0" fmla="*/ 40 w 192"/>
                  <a:gd name="T1" fmla="*/ 0 h 1824"/>
                  <a:gd name="T2" fmla="*/ 40 w 192"/>
                  <a:gd name="T3" fmla="*/ 391 h 1824"/>
                  <a:gd name="T4" fmla="*/ 0 w 192"/>
                  <a:gd name="T5" fmla="*/ 424 h 1824"/>
                  <a:gd name="T6" fmla="*/ 0 w 192"/>
                  <a:gd name="T7" fmla="*/ 45 h 1824"/>
                  <a:gd name="T8" fmla="*/ 40 w 192"/>
                  <a:gd name="T9" fmla="*/ 0 h 1824"/>
                  <a:gd name="T10" fmla="*/ 0 60000 65536"/>
                  <a:gd name="T11" fmla="*/ 0 60000 65536"/>
                  <a:gd name="T12" fmla="*/ 0 60000 65536"/>
                  <a:gd name="T13" fmla="*/ 0 60000 65536"/>
                  <a:gd name="T14" fmla="*/ 0 60000 65536"/>
                  <a:gd name="T15" fmla="*/ 0 w 192"/>
                  <a:gd name="T16" fmla="*/ 0 h 1824"/>
                  <a:gd name="T17" fmla="*/ 192 w 192"/>
                  <a:gd name="T18" fmla="*/ 1824 h 1824"/>
                </a:gdLst>
                <a:ahLst/>
                <a:cxnLst>
                  <a:cxn ang="T10">
                    <a:pos x="T0" y="T1"/>
                  </a:cxn>
                  <a:cxn ang="T11">
                    <a:pos x="T2" y="T3"/>
                  </a:cxn>
                  <a:cxn ang="T12">
                    <a:pos x="T4" y="T5"/>
                  </a:cxn>
                  <a:cxn ang="T13">
                    <a:pos x="T6" y="T7"/>
                  </a:cxn>
                  <a:cxn ang="T14">
                    <a:pos x="T8" y="T9"/>
                  </a:cxn>
                </a:cxnLst>
                <a:rect l="T15" t="T16" r="T17" b="T18"/>
                <a:pathLst>
                  <a:path w="192" h="1824">
                    <a:moveTo>
                      <a:pt x="192" y="0"/>
                    </a:moveTo>
                    <a:lnTo>
                      <a:pt x="192" y="1680"/>
                    </a:lnTo>
                    <a:lnTo>
                      <a:pt x="0" y="1824"/>
                    </a:lnTo>
                    <a:lnTo>
                      <a:pt x="0" y="192"/>
                    </a:lnTo>
                    <a:lnTo>
                      <a:pt x="192" y="0"/>
                    </a:lnTo>
                    <a:close/>
                  </a:path>
                </a:pathLst>
              </a:custGeom>
              <a:solidFill>
                <a:srgbClr val="FF6223"/>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205" name="Rectangle 220"/>
              <p:cNvSpPr>
                <a:spLocks noChangeAspect="1" noChangeArrowheads="1"/>
              </p:cNvSpPr>
              <p:nvPr/>
            </p:nvSpPr>
            <p:spPr bwMode="auto">
              <a:xfrm>
                <a:off x="1056" y="2496"/>
                <a:ext cx="154" cy="763"/>
              </a:xfrm>
              <a:prstGeom prst="rect">
                <a:avLst/>
              </a:prstGeom>
              <a:solidFill>
                <a:srgbClr val="F045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206" name="AutoShape 221"/>
              <p:cNvSpPr>
                <a:spLocks noChangeAspect="1" noChangeArrowheads="1"/>
              </p:cNvSpPr>
              <p:nvPr/>
            </p:nvSpPr>
            <p:spPr bwMode="auto">
              <a:xfrm>
                <a:off x="1056" y="2452"/>
                <a:ext cx="198" cy="43"/>
              </a:xfrm>
              <a:prstGeom prst="parallelogram">
                <a:avLst>
                  <a:gd name="adj" fmla="val 87169"/>
                </a:avLst>
              </a:prstGeom>
              <a:solidFill>
                <a:srgbClr val="A02E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385694" name="Line 222"/>
              <p:cNvSpPr>
                <a:spLocks noChangeAspect="1" noChangeShapeType="1"/>
              </p:cNvSpPr>
              <p:nvPr/>
            </p:nvSpPr>
            <p:spPr bwMode="auto">
              <a:xfrm>
                <a:off x="1058" y="2644"/>
                <a:ext cx="148" cy="0"/>
              </a:xfrm>
              <a:prstGeom prst="line">
                <a:avLst/>
              </a:prstGeom>
              <a:noFill/>
              <a:ln w="12700">
                <a:solidFill>
                  <a:schemeClr val="tx1"/>
                </a:solidFill>
                <a:round/>
                <a:headEnd/>
                <a:tailEnd/>
              </a:ln>
              <a:effectLst>
                <a:outerShdw dist="17961" dir="2700000" algn="ctr" rotWithShape="0">
                  <a:schemeClr val="bg1"/>
                </a:outerShdw>
              </a:effectLst>
            </p:spPr>
            <p:txBody>
              <a:bodyPr/>
              <a:lstStyle/>
              <a:p>
                <a:pPr>
                  <a:defRPr/>
                </a:pPr>
                <a:endParaRPr lang="en-US"/>
              </a:p>
            </p:txBody>
          </p:sp>
          <p:sp>
            <p:nvSpPr>
              <p:cNvPr id="1385695" name="Line 223"/>
              <p:cNvSpPr>
                <a:spLocks noChangeAspect="1" noChangeShapeType="1"/>
              </p:cNvSpPr>
              <p:nvPr/>
            </p:nvSpPr>
            <p:spPr bwMode="auto">
              <a:xfrm>
                <a:off x="1058" y="2795"/>
                <a:ext cx="148" cy="0"/>
              </a:xfrm>
              <a:prstGeom prst="line">
                <a:avLst/>
              </a:prstGeom>
              <a:noFill/>
              <a:ln w="12700">
                <a:solidFill>
                  <a:schemeClr val="tx1"/>
                </a:solidFill>
                <a:round/>
                <a:headEnd/>
                <a:tailEnd/>
              </a:ln>
              <a:effectLst>
                <a:outerShdw dist="17961" dir="2700000" algn="ctr" rotWithShape="0">
                  <a:schemeClr val="bg1"/>
                </a:outerShdw>
              </a:effectLst>
            </p:spPr>
            <p:txBody>
              <a:bodyPr/>
              <a:lstStyle/>
              <a:p>
                <a:pPr>
                  <a:defRPr/>
                </a:pPr>
                <a:endParaRPr lang="en-US"/>
              </a:p>
            </p:txBody>
          </p:sp>
          <p:sp>
            <p:nvSpPr>
              <p:cNvPr id="1385696" name="Line 224"/>
              <p:cNvSpPr>
                <a:spLocks noChangeAspect="1" noChangeShapeType="1"/>
              </p:cNvSpPr>
              <p:nvPr/>
            </p:nvSpPr>
            <p:spPr bwMode="auto">
              <a:xfrm>
                <a:off x="1058" y="2948"/>
                <a:ext cx="148" cy="0"/>
              </a:xfrm>
              <a:prstGeom prst="line">
                <a:avLst/>
              </a:prstGeom>
              <a:noFill/>
              <a:ln w="12700">
                <a:solidFill>
                  <a:schemeClr val="tx1"/>
                </a:solidFill>
                <a:round/>
                <a:headEnd/>
                <a:tailEnd/>
              </a:ln>
              <a:effectLst>
                <a:outerShdw dist="17961" dir="2700000" algn="ctr" rotWithShape="0">
                  <a:schemeClr val="bg1"/>
                </a:outerShdw>
              </a:effectLst>
            </p:spPr>
            <p:txBody>
              <a:bodyPr/>
              <a:lstStyle/>
              <a:p>
                <a:pPr>
                  <a:defRPr/>
                </a:pPr>
                <a:endParaRPr lang="en-US"/>
              </a:p>
            </p:txBody>
          </p:sp>
          <p:sp>
            <p:nvSpPr>
              <p:cNvPr id="1385697" name="Line 225"/>
              <p:cNvSpPr>
                <a:spLocks noChangeAspect="1" noChangeShapeType="1"/>
              </p:cNvSpPr>
              <p:nvPr/>
            </p:nvSpPr>
            <p:spPr bwMode="auto">
              <a:xfrm>
                <a:off x="1058" y="3102"/>
                <a:ext cx="148" cy="0"/>
              </a:xfrm>
              <a:prstGeom prst="line">
                <a:avLst/>
              </a:prstGeom>
              <a:noFill/>
              <a:ln w="12700">
                <a:solidFill>
                  <a:schemeClr val="tx1"/>
                </a:solidFill>
                <a:round/>
                <a:headEnd/>
                <a:tailEnd/>
              </a:ln>
              <a:effectLst>
                <a:outerShdw dist="17961" dir="2700000" algn="ctr" rotWithShape="0">
                  <a:schemeClr val="bg1"/>
                </a:outerShdw>
              </a:effectLst>
            </p:spPr>
            <p:txBody>
              <a:bodyPr/>
              <a:lstStyle/>
              <a:p>
                <a:pPr>
                  <a:defRPr/>
                </a:pPr>
                <a:endParaRPr lang="en-US"/>
              </a:p>
            </p:txBody>
          </p:sp>
          <p:sp>
            <p:nvSpPr>
              <p:cNvPr id="1211" name="Line 226"/>
              <p:cNvSpPr>
                <a:spLocks noChangeAspect="1" noChangeShapeType="1"/>
              </p:cNvSpPr>
              <p:nvPr/>
            </p:nvSpPr>
            <p:spPr bwMode="auto">
              <a:xfrm>
                <a:off x="1061" y="3253"/>
                <a:ext cx="1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12" name="Line 227"/>
              <p:cNvSpPr>
                <a:spLocks noChangeAspect="1" noChangeShapeType="1"/>
              </p:cNvSpPr>
              <p:nvPr/>
            </p:nvSpPr>
            <p:spPr bwMode="auto">
              <a:xfrm>
                <a:off x="1061" y="2491"/>
                <a:ext cx="1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13" name="Line 228"/>
              <p:cNvSpPr>
                <a:spLocks noChangeAspect="1" noChangeShapeType="1"/>
              </p:cNvSpPr>
              <p:nvPr/>
            </p:nvSpPr>
            <p:spPr bwMode="auto">
              <a:xfrm>
                <a:off x="1211" y="2491"/>
                <a:ext cx="0" cy="76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385701" name="AutoShape 229"/>
              <p:cNvSpPr>
                <a:spLocks noChangeAspect="1" noChangeArrowheads="1"/>
              </p:cNvSpPr>
              <p:nvPr/>
            </p:nvSpPr>
            <p:spPr bwMode="auto">
              <a:xfrm rot="2068398">
                <a:off x="1208" y="2609"/>
                <a:ext cx="281" cy="71"/>
              </a:xfrm>
              <a:prstGeom prst="rightArrow">
                <a:avLst>
                  <a:gd name="adj1" fmla="val 50000"/>
                  <a:gd name="adj2" fmla="val 59311"/>
                </a:avLst>
              </a:prstGeom>
              <a:solidFill>
                <a:srgbClr val="FFFFFF"/>
              </a:solidFill>
              <a:ln w="9525">
                <a:noFill/>
                <a:miter lim="800000"/>
                <a:headEnd/>
                <a:tailEnd/>
              </a:ln>
              <a:effectLst>
                <a:outerShdw dist="12700" dir="16200000" algn="ctr" rotWithShape="0">
                  <a:schemeClr val="tx1"/>
                </a:outerShdw>
              </a:effectLst>
            </p:spPr>
            <p:txBody>
              <a:bodyPr wrap="none" anchor="ctr"/>
              <a:lstStyle/>
              <a:p>
                <a:pPr>
                  <a:defRPr/>
                </a:pPr>
                <a:endParaRPr lang="en-US"/>
              </a:p>
            </p:txBody>
          </p:sp>
          <p:sp>
            <p:nvSpPr>
              <p:cNvPr id="1385702" name="AutoShape 230"/>
              <p:cNvSpPr>
                <a:spLocks noChangeAspect="1" noChangeArrowheads="1"/>
              </p:cNvSpPr>
              <p:nvPr/>
            </p:nvSpPr>
            <p:spPr bwMode="auto">
              <a:xfrm rot="19477101" flipV="1">
                <a:off x="1208" y="3048"/>
                <a:ext cx="291" cy="71"/>
              </a:xfrm>
              <a:prstGeom prst="rightArrow">
                <a:avLst>
                  <a:gd name="adj1" fmla="val 50000"/>
                  <a:gd name="adj2" fmla="val 62299"/>
                </a:avLst>
              </a:prstGeom>
              <a:solidFill>
                <a:srgbClr val="FFFFFF"/>
              </a:solidFill>
              <a:ln w="9525">
                <a:noFill/>
                <a:miter lim="800000"/>
                <a:headEnd/>
                <a:tailEnd/>
              </a:ln>
              <a:effectLst>
                <a:outerShdw dist="17961" dir="13500000" algn="ctr" rotWithShape="0">
                  <a:schemeClr val="tx1"/>
                </a:outerShdw>
              </a:effectLst>
            </p:spPr>
            <p:txBody>
              <a:bodyPr wrap="none" anchor="ctr"/>
              <a:lstStyle/>
              <a:p>
                <a:pPr>
                  <a:defRPr/>
                </a:pPr>
                <a:endParaRPr lang="en-US"/>
              </a:p>
            </p:txBody>
          </p:sp>
          <p:grpSp>
            <p:nvGrpSpPr>
              <p:cNvPr id="1216" name="Group 231"/>
              <p:cNvGrpSpPr>
                <a:grpSpLocks noChangeAspect="1"/>
              </p:cNvGrpSpPr>
              <p:nvPr/>
            </p:nvGrpSpPr>
            <p:grpSpPr bwMode="auto">
              <a:xfrm>
                <a:off x="1241" y="2773"/>
                <a:ext cx="207" cy="217"/>
                <a:chOff x="2484" y="1225"/>
                <a:chExt cx="2830" cy="2729"/>
              </a:xfrm>
            </p:grpSpPr>
            <p:grpSp>
              <p:nvGrpSpPr>
                <p:cNvPr id="1220" name="Group 232"/>
                <p:cNvGrpSpPr>
                  <a:grpSpLocks noChangeAspect="1"/>
                </p:cNvGrpSpPr>
                <p:nvPr/>
              </p:nvGrpSpPr>
              <p:grpSpPr bwMode="auto">
                <a:xfrm>
                  <a:off x="2484" y="1225"/>
                  <a:ext cx="2750" cy="2666"/>
                  <a:chOff x="2564" y="1288"/>
                  <a:chExt cx="2750" cy="2666"/>
                </a:xfrm>
              </p:grpSpPr>
              <p:sp>
                <p:nvSpPr>
                  <p:cNvPr id="1225" name="AutoShape 233"/>
                  <p:cNvSpPr>
                    <a:spLocks noChangeAspect="1" noChangeArrowheads="1"/>
                  </p:cNvSpPr>
                  <p:nvPr/>
                </p:nvSpPr>
                <p:spPr bwMode="auto">
                  <a:xfrm>
                    <a:off x="2908" y="1572"/>
                    <a:ext cx="2097" cy="2097"/>
                  </a:xfrm>
                  <a:custGeom>
                    <a:avLst/>
                    <a:gdLst>
                      <a:gd name="T0" fmla="*/ 102 w 21600"/>
                      <a:gd name="T1" fmla="*/ 0 h 21600"/>
                      <a:gd name="T2" fmla="*/ 30 w 21600"/>
                      <a:gd name="T3" fmla="*/ 30 h 21600"/>
                      <a:gd name="T4" fmla="*/ 0 w 21600"/>
                      <a:gd name="T5" fmla="*/ 102 h 21600"/>
                      <a:gd name="T6" fmla="*/ 30 w 21600"/>
                      <a:gd name="T7" fmla="*/ 174 h 21600"/>
                      <a:gd name="T8" fmla="*/ 102 w 21600"/>
                      <a:gd name="T9" fmla="*/ 204 h 21600"/>
                      <a:gd name="T10" fmla="*/ 174 w 21600"/>
                      <a:gd name="T11" fmla="*/ 174 h 21600"/>
                      <a:gd name="T12" fmla="*/ 204 w 21600"/>
                      <a:gd name="T13" fmla="*/ 102 h 21600"/>
                      <a:gd name="T14" fmla="*/ 174 w 21600"/>
                      <a:gd name="T15" fmla="*/ 30 h 21600"/>
                      <a:gd name="T16" fmla="*/ 0 60000 65536"/>
                      <a:gd name="T17" fmla="*/ 0 60000 65536"/>
                      <a:gd name="T18" fmla="*/ 0 60000 65536"/>
                      <a:gd name="T19" fmla="*/ 0 60000 65536"/>
                      <a:gd name="T20" fmla="*/ 0 60000 65536"/>
                      <a:gd name="T21" fmla="*/ 0 60000 65536"/>
                      <a:gd name="T22" fmla="*/ 0 60000 65536"/>
                      <a:gd name="T23" fmla="*/ 0 60000 65536"/>
                      <a:gd name="T24" fmla="*/ 3162 w 21600"/>
                      <a:gd name="T25" fmla="*/ 3162 h 21600"/>
                      <a:gd name="T26" fmla="*/ 18438 w 21600"/>
                      <a:gd name="T27" fmla="*/ 1843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699" y="10800"/>
                        </a:moveTo>
                        <a:cubicBezTo>
                          <a:pt x="2699" y="15274"/>
                          <a:pt x="6326" y="18901"/>
                          <a:pt x="10800" y="18901"/>
                        </a:cubicBezTo>
                        <a:cubicBezTo>
                          <a:pt x="15274" y="18901"/>
                          <a:pt x="18901" y="15274"/>
                          <a:pt x="18901" y="10800"/>
                        </a:cubicBezTo>
                        <a:cubicBezTo>
                          <a:pt x="18901" y="6326"/>
                          <a:pt x="15274" y="2699"/>
                          <a:pt x="10800" y="2699"/>
                        </a:cubicBezTo>
                        <a:cubicBezTo>
                          <a:pt x="6326" y="2699"/>
                          <a:pt x="2699" y="6326"/>
                          <a:pt x="2699" y="108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226" name="AutoShape 234"/>
                  <p:cNvSpPr>
                    <a:spLocks noChangeAspect="1" noChangeArrowheads="1"/>
                  </p:cNvSpPr>
                  <p:nvPr/>
                </p:nvSpPr>
                <p:spPr bwMode="auto">
                  <a:xfrm>
                    <a:off x="3926" y="1288"/>
                    <a:ext cx="1388" cy="828"/>
                  </a:xfrm>
                  <a:prstGeom prst="rightArrow">
                    <a:avLst>
                      <a:gd name="adj1" fmla="val 31398"/>
                      <a:gd name="adj2" fmla="val 4106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227" name="AutoShape 235"/>
                  <p:cNvSpPr>
                    <a:spLocks noChangeAspect="1" noChangeArrowheads="1"/>
                  </p:cNvSpPr>
                  <p:nvPr/>
                </p:nvSpPr>
                <p:spPr bwMode="auto">
                  <a:xfrm flipH="1">
                    <a:off x="2564" y="3126"/>
                    <a:ext cx="1388" cy="828"/>
                  </a:xfrm>
                  <a:prstGeom prst="rightArrow">
                    <a:avLst>
                      <a:gd name="adj1" fmla="val 31398"/>
                      <a:gd name="adj2" fmla="val 4106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nvGrpSpPr>
                <p:cNvPr id="1221" name="Group 236"/>
                <p:cNvGrpSpPr>
                  <a:grpSpLocks noChangeAspect="1"/>
                </p:cNvGrpSpPr>
                <p:nvPr/>
              </p:nvGrpSpPr>
              <p:grpSpPr bwMode="auto">
                <a:xfrm>
                  <a:off x="2564" y="1288"/>
                  <a:ext cx="2750" cy="2666"/>
                  <a:chOff x="2564" y="1288"/>
                  <a:chExt cx="2750" cy="2666"/>
                </a:xfrm>
              </p:grpSpPr>
              <p:sp>
                <p:nvSpPr>
                  <p:cNvPr id="1222" name="AutoShape 237"/>
                  <p:cNvSpPr>
                    <a:spLocks noChangeAspect="1" noChangeArrowheads="1"/>
                  </p:cNvSpPr>
                  <p:nvPr/>
                </p:nvSpPr>
                <p:spPr bwMode="auto">
                  <a:xfrm>
                    <a:off x="2908" y="1572"/>
                    <a:ext cx="2097" cy="2097"/>
                  </a:xfrm>
                  <a:custGeom>
                    <a:avLst/>
                    <a:gdLst>
                      <a:gd name="T0" fmla="*/ 102 w 21600"/>
                      <a:gd name="T1" fmla="*/ 0 h 21600"/>
                      <a:gd name="T2" fmla="*/ 30 w 21600"/>
                      <a:gd name="T3" fmla="*/ 30 h 21600"/>
                      <a:gd name="T4" fmla="*/ 0 w 21600"/>
                      <a:gd name="T5" fmla="*/ 102 h 21600"/>
                      <a:gd name="T6" fmla="*/ 30 w 21600"/>
                      <a:gd name="T7" fmla="*/ 174 h 21600"/>
                      <a:gd name="T8" fmla="*/ 102 w 21600"/>
                      <a:gd name="T9" fmla="*/ 204 h 21600"/>
                      <a:gd name="T10" fmla="*/ 174 w 21600"/>
                      <a:gd name="T11" fmla="*/ 174 h 21600"/>
                      <a:gd name="T12" fmla="*/ 204 w 21600"/>
                      <a:gd name="T13" fmla="*/ 102 h 21600"/>
                      <a:gd name="T14" fmla="*/ 174 w 21600"/>
                      <a:gd name="T15" fmla="*/ 30 h 21600"/>
                      <a:gd name="T16" fmla="*/ 0 60000 65536"/>
                      <a:gd name="T17" fmla="*/ 0 60000 65536"/>
                      <a:gd name="T18" fmla="*/ 0 60000 65536"/>
                      <a:gd name="T19" fmla="*/ 0 60000 65536"/>
                      <a:gd name="T20" fmla="*/ 0 60000 65536"/>
                      <a:gd name="T21" fmla="*/ 0 60000 65536"/>
                      <a:gd name="T22" fmla="*/ 0 60000 65536"/>
                      <a:gd name="T23" fmla="*/ 0 60000 65536"/>
                      <a:gd name="T24" fmla="*/ 3162 w 21600"/>
                      <a:gd name="T25" fmla="*/ 3162 h 21600"/>
                      <a:gd name="T26" fmla="*/ 18438 w 21600"/>
                      <a:gd name="T27" fmla="*/ 1843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699" y="10800"/>
                        </a:moveTo>
                        <a:cubicBezTo>
                          <a:pt x="2699" y="15274"/>
                          <a:pt x="6326" y="18901"/>
                          <a:pt x="10800" y="18901"/>
                        </a:cubicBezTo>
                        <a:cubicBezTo>
                          <a:pt x="15274" y="18901"/>
                          <a:pt x="18901" y="15274"/>
                          <a:pt x="18901" y="10800"/>
                        </a:cubicBezTo>
                        <a:cubicBezTo>
                          <a:pt x="18901" y="6326"/>
                          <a:pt x="15274" y="2699"/>
                          <a:pt x="10800" y="2699"/>
                        </a:cubicBezTo>
                        <a:cubicBezTo>
                          <a:pt x="6326" y="2699"/>
                          <a:pt x="2699" y="6326"/>
                          <a:pt x="2699" y="1080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223" name="AutoShape 238"/>
                  <p:cNvSpPr>
                    <a:spLocks noChangeAspect="1" noChangeArrowheads="1"/>
                  </p:cNvSpPr>
                  <p:nvPr/>
                </p:nvSpPr>
                <p:spPr bwMode="auto">
                  <a:xfrm>
                    <a:off x="3926" y="1288"/>
                    <a:ext cx="1388" cy="828"/>
                  </a:xfrm>
                  <a:prstGeom prst="rightArrow">
                    <a:avLst>
                      <a:gd name="adj1" fmla="val 31398"/>
                      <a:gd name="adj2" fmla="val 4106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224" name="AutoShape 239"/>
                  <p:cNvSpPr>
                    <a:spLocks noChangeAspect="1" noChangeArrowheads="1"/>
                  </p:cNvSpPr>
                  <p:nvPr/>
                </p:nvSpPr>
                <p:spPr bwMode="auto">
                  <a:xfrm flipH="1">
                    <a:off x="2564" y="3126"/>
                    <a:ext cx="1388" cy="828"/>
                  </a:xfrm>
                  <a:prstGeom prst="rightArrow">
                    <a:avLst>
                      <a:gd name="adj1" fmla="val 31398"/>
                      <a:gd name="adj2" fmla="val 4106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grpSp>
            <p:nvGrpSpPr>
              <p:cNvPr id="1217" name="Group 240"/>
              <p:cNvGrpSpPr>
                <a:grpSpLocks noChangeAspect="1"/>
              </p:cNvGrpSpPr>
              <p:nvPr/>
            </p:nvGrpSpPr>
            <p:grpSpPr bwMode="auto">
              <a:xfrm>
                <a:off x="1301" y="2834"/>
                <a:ext cx="82" cy="95"/>
                <a:chOff x="3272" y="2007"/>
                <a:chExt cx="1077" cy="1164"/>
              </a:xfrm>
            </p:grpSpPr>
            <p:sp>
              <p:nvSpPr>
                <p:cNvPr id="1218" name="Freeform 241"/>
                <p:cNvSpPr>
                  <a:spLocks noChangeAspect="1"/>
                </p:cNvSpPr>
                <p:nvPr/>
              </p:nvSpPr>
              <p:spPr bwMode="auto">
                <a:xfrm>
                  <a:off x="3272" y="2007"/>
                  <a:ext cx="991" cy="1101"/>
                </a:xfrm>
                <a:custGeom>
                  <a:avLst/>
                  <a:gdLst>
                    <a:gd name="T0" fmla="*/ 236 w 991"/>
                    <a:gd name="T1" fmla="*/ 1090 h 1101"/>
                    <a:gd name="T2" fmla="*/ 305 w 991"/>
                    <a:gd name="T3" fmla="*/ 364 h 1101"/>
                    <a:gd name="T4" fmla="*/ 756 w 991"/>
                    <a:gd name="T5" fmla="*/ 27 h 1101"/>
                    <a:gd name="T6" fmla="*/ 985 w 991"/>
                    <a:gd name="T7" fmla="*/ 199 h 1101"/>
                    <a:gd name="T8" fmla="*/ 716 w 991"/>
                    <a:gd name="T9" fmla="*/ 484 h 1101"/>
                    <a:gd name="T10" fmla="*/ 573 w 991"/>
                    <a:gd name="T11" fmla="*/ 319 h 1101"/>
                    <a:gd name="T12" fmla="*/ 299 w 991"/>
                    <a:gd name="T13" fmla="*/ 719 h 1101"/>
                    <a:gd name="T14" fmla="*/ 459 w 991"/>
                    <a:gd name="T15" fmla="*/ 810 h 1101"/>
                    <a:gd name="T16" fmla="*/ 236 w 991"/>
                    <a:gd name="T17" fmla="*/ 1090 h 1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91"/>
                    <a:gd name="T28" fmla="*/ 0 h 1101"/>
                    <a:gd name="T29" fmla="*/ 991 w 991"/>
                    <a:gd name="T30" fmla="*/ 1101 h 11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91" h="1101">
                      <a:moveTo>
                        <a:pt x="236" y="1090"/>
                      </a:moveTo>
                      <a:cubicBezTo>
                        <a:pt x="0" y="874"/>
                        <a:pt x="218" y="541"/>
                        <a:pt x="305" y="364"/>
                      </a:cubicBezTo>
                      <a:cubicBezTo>
                        <a:pt x="392" y="187"/>
                        <a:pt x="643" y="54"/>
                        <a:pt x="756" y="27"/>
                      </a:cubicBezTo>
                      <a:cubicBezTo>
                        <a:pt x="869" y="0"/>
                        <a:pt x="991" y="107"/>
                        <a:pt x="985" y="199"/>
                      </a:cubicBezTo>
                      <a:cubicBezTo>
                        <a:pt x="978" y="275"/>
                        <a:pt x="785" y="464"/>
                        <a:pt x="716" y="484"/>
                      </a:cubicBezTo>
                      <a:cubicBezTo>
                        <a:pt x="647" y="504"/>
                        <a:pt x="648" y="347"/>
                        <a:pt x="573" y="319"/>
                      </a:cubicBezTo>
                      <a:cubicBezTo>
                        <a:pt x="497" y="297"/>
                        <a:pt x="356" y="553"/>
                        <a:pt x="299" y="719"/>
                      </a:cubicBezTo>
                      <a:cubicBezTo>
                        <a:pt x="345" y="816"/>
                        <a:pt x="413" y="719"/>
                        <a:pt x="459" y="810"/>
                      </a:cubicBezTo>
                      <a:cubicBezTo>
                        <a:pt x="449" y="872"/>
                        <a:pt x="362" y="1101"/>
                        <a:pt x="236" y="109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219" name="Freeform 242"/>
                <p:cNvSpPr>
                  <a:spLocks noChangeAspect="1"/>
                </p:cNvSpPr>
                <p:nvPr/>
              </p:nvSpPr>
              <p:spPr bwMode="auto">
                <a:xfrm>
                  <a:off x="3358" y="2070"/>
                  <a:ext cx="991" cy="1101"/>
                </a:xfrm>
                <a:custGeom>
                  <a:avLst/>
                  <a:gdLst>
                    <a:gd name="T0" fmla="*/ 236 w 991"/>
                    <a:gd name="T1" fmla="*/ 1090 h 1101"/>
                    <a:gd name="T2" fmla="*/ 305 w 991"/>
                    <a:gd name="T3" fmla="*/ 364 h 1101"/>
                    <a:gd name="T4" fmla="*/ 756 w 991"/>
                    <a:gd name="T5" fmla="*/ 27 h 1101"/>
                    <a:gd name="T6" fmla="*/ 985 w 991"/>
                    <a:gd name="T7" fmla="*/ 199 h 1101"/>
                    <a:gd name="T8" fmla="*/ 716 w 991"/>
                    <a:gd name="T9" fmla="*/ 484 h 1101"/>
                    <a:gd name="T10" fmla="*/ 573 w 991"/>
                    <a:gd name="T11" fmla="*/ 319 h 1101"/>
                    <a:gd name="T12" fmla="*/ 299 w 991"/>
                    <a:gd name="T13" fmla="*/ 719 h 1101"/>
                    <a:gd name="T14" fmla="*/ 459 w 991"/>
                    <a:gd name="T15" fmla="*/ 810 h 1101"/>
                    <a:gd name="T16" fmla="*/ 236 w 991"/>
                    <a:gd name="T17" fmla="*/ 1090 h 1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91"/>
                    <a:gd name="T28" fmla="*/ 0 h 1101"/>
                    <a:gd name="T29" fmla="*/ 991 w 991"/>
                    <a:gd name="T30" fmla="*/ 1101 h 11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91" h="1101">
                      <a:moveTo>
                        <a:pt x="236" y="1090"/>
                      </a:moveTo>
                      <a:cubicBezTo>
                        <a:pt x="0" y="874"/>
                        <a:pt x="218" y="541"/>
                        <a:pt x="305" y="364"/>
                      </a:cubicBezTo>
                      <a:cubicBezTo>
                        <a:pt x="392" y="187"/>
                        <a:pt x="643" y="54"/>
                        <a:pt x="756" y="27"/>
                      </a:cubicBezTo>
                      <a:cubicBezTo>
                        <a:pt x="869" y="0"/>
                        <a:pt x="991" y="107"/>
                        <a:pt x="985" y="199"/>
                      </a:cubicBezTo>
                      <a:cubicBezTo>
                        <a:pt x="978" y="275"/>
                        <a:pt x="785" y="464"/>
                        <a:pt x="716" y="484"/>
                      </a:cubicBezTo>
                      <a:cubicBezTo>
                        <a:pt x="647" y="504"/>
                        <a:pt x="648" y="347"/>
                        <a:pt x="573" y="319"/>
                      </a:cubicBezTo>
                      <a:cubicBezTo>
                        <a:pt x="497" y="297"/>
                        <a:pt x="356" y="553"/>
                        <a:pt x="299" y="719"/>
                      </a:cubicBezTo>
                      <a:cubicBezTo>
                        <a:pt x="345" y="816"/>
                        <a:pt x="413" y="719"/>
                        <a:pt x="459" y="810"/>
                      </a:cubicBezTo>
                      <a:cubicBezTo>
                        <a:pt x="449" y="872"/>
                        <a:pt x="362" y="1101"/>
                        <a:pt x="236" y="109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sp>
          <p:nvSpPr>
            <p:cNvPr id="1385715" name="Text Box 243"/>
            <p:cNvSpPr txBox="1">
              <a:spLocks noChangeArrowheads="1"/>
            </p:cNvSpPr>
            <p:nvPr/>
          </p:nvSpPr>
          <p:spPr bwMode="auto">
            <a:xfrm>
              <a:off x="4347" y="2833"/>
              <a:ext cx="318" cy="140"/>
            </a:xfrm>
            <a:prstGeom prst="rect">
              <a:avLst/>
            </a:prstGeom>
            <a:solidFill>
              <a:srgbClr val="FFFF53"/>
            </a:solidFill>
            <a:ln w="9525">
              <a:noFill/>
              <a:miter lim="800000"/>
              <a:headEnd/>
              <a:tailEnd/>
            </a:ln>
            <a:effectLst>
              <a:outerShdw dist="28398" dir="20006097" algn="ctr" rotWithShape="0">
                <a:schemeClr val="bg2">
                  <a:alpha val="50000"/>
                </a:schemeClr>
              </a:outerShdw>
            </a:effectLst>
          </p:spPr>
          <p:txBody>
            <a:bodyPr lIns="0" tIns="0" rIns="0" bIns="0">
              <a:spAutoFit/>
            </a:bodyPr>
            <a:lstStyle/>
            <a:p>
              <a:pPr algn="ctr">
                <a:lnSpc>
                  <a:spcPct val="80000"/>
                </a:lnSpc>
                <a:defRPr/>
              </a:pPr>
              <a:r>
                <a:rPr lang="en-US" sz="900">
                  <a:effectLst>
                    <a:outerShdw blurRad="38100" dist="38100" dir="2700000" algn="tl">
                      <a:srgbClr val="FFFFFF"/>
                    </a:outerShdw>
                  </a:effectLst>
                </a:rPr>
                <a:t>Access Gateway</a:t>
              </a:r>
              <a:endParaRPr lang="en-GB" sz="900">
                <a:effectLst>
                  <a:outerShdw blurRad="38100" dist="38100" dir="2700000" algn="tl">
                    <a:srgbClr val="FFFFFF"/>
                  </a:outerShdw>
                </a:effectLst>
              </a:endParaRPr>
            </a:p>
          </p:txBody>
        </p:sp>
      </p:grpSp>
      <p:sp>
        <p:nvSpPr>
          <p:cNvPr id="1385720" name="Line 248"/>
          <p:cNvSpPr>
            <a:spLocks noChangeShapeType="1"/>
          </p:cNvSpPr>
          <p:nvPr/>
        </p:nvSpPr>
        <p:spPr bwMode="auto">
          <a:xfrm>
            <a:off x="8872539" y="5005388"/>
            <a:ext cx="250825" cy="107950"/>
          </a:xfrm>
          <a:prstGeom prst="line">
            <a:avLst/>
          </a:prstGeom>
          <a:noFill/>
          <a:ln w="12700">
            <a:solidFill>
              <a:srgbClr val="CC0099"/>
            </a:solidFill>
            <a:round/>
            <a:headEnd/>
            <a:tailEnd/>
          </a:ln>
          <a:extLst>
            <a:ext uri="{909E8E84-426E-40DD-AFC4-6F175D3DCCD1}">
              <a14:hiddenFill xmlns:a14="http://schemas.microsoft.com/office/drawing/2010/main">
                <a:noFill/>
              </a14:hiddenFill>
            </a:ext>
          </a:extLst>
        </p:spPr>
        <p:txBody>
          <a:bodyPr/>
          <a:lstStyle/>
          <a:p>
            <a:endParaRPr lang="id-ID"/>
          </a:p>
        </p:txBody>
      </p:sp>
      <p:grpSp>
        <p:nvGrpSpPr>
          <p:cNvPr id="1040" name="Group 389"/>
          <p:cNvGrpSpPr>
            <a:grpSpLocks/>
          </p:cNvGrpSpPr>
          <p:nvPr/>
        </p:nvGrpSpPr>
        <p:grpSpPr bwMode="auto">
          <a:xfrm>
            <a:off x="9015414" y="4933950"/>
            <a:ext cx="433387" cy="579438"/>
            <a:chOff x="4687" y="3196"/>
            <a:chExt cx="273" cy="365"/>
          </a:xfrm>
        </p:grpSpPr>
        <p:graphicFrame>
          <p:nvGraphicFramePr>
            <p:cNvPr id="1027" name="Object 3"/>
            <p:cNvGraphicFramePr>
              <a:graphicFrameLocks noChangeAspect="1"/>
            </p:cNvGraphicFramePr>
            <p:nvPr/>
          </p:nvGraphicFramePr>
          <p:xfrm>
            <a:off x="4687" y="3196"/>
            <a:ext cx="254" cy="208"/>
          </p:xfrm>
          <a:graphic>
            <a:graphicData uri="http://schemas.openxmlformats.org/presentationml/2006/ole">
              <mc:AlternateContent xmlns:mc="http://schemas.openxmlformats.org/markup-compatibility/2006">
                <mc:Choice xmlns:v="urn:schemas-microsoft-com:vml" Requires="v">
                  <p:oleObj spid="_x0000_s2139" name="Visio" r:id="rId14" imgW="403022" imgH="330669" progId="Visio.Drawing.11">
                    <p:embed/>
                  </p:oleObj>
                </mc:Choice>
                <mc:Fallback>
                  <p:oleObj name="Visio" r:id="rId14" imgW="403022" imgH="330669" progId="Visio.Drawing.11">
                    <p:embed/>
                    <p:pic>
                      <p:nvPicPr>
                        <p:cNvPr id="1027" name="Object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87" y="3196"/>
                          <a:ext cx="254"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85721" name="Text Box 249"/>
            <p:cNvSpPr txBox="1">
              <a:spLocks noChangeArrowheads="1"/>
            </p:cNvSpPr>
            <p:nvPr/>
          </p:nvSpPr>
          <p:spPr bwMode="auto">
            <a:xfrm>
              <a:off x="4687" y="3421"/>
              <a:ext cx="273" cy="140"/>
            </a:xfrm>
            <a:prstGeom prst="rect">
              <a:avLst/>
            </a:prstGeom>
            <a:noFill/>
            <a:ln w="9525">
              <a:noFill/>
              <a:miter lim="800000"/>
              <a:headEnd/>
              <a:tailEnd/>
            </a:ln>
            <a:effectLst/>
          </p:spPr>
          <p:txBody>
            <a:bodyPr lIns="0" tIns="0" rIns="0" bIns="0">
              <a:spAutoFit/>
            </a:bodyPr>
            <a:lstStyle/>
            <a:p>
              <a:pPr algn="ctr">
                <a:lnSpc>
                  <a:spcPct val="80000"/>
                </a:lnSpc>
                <a:defRPr/>
              </a:pPr>
              <a:r>
                <a:rPr lang="en-US" sz="900" b="1"/>
                <a:t>Analog</a:t>
              </a:r>
              <a:r>
                <a:rPr lang="en-US" sz="900">
                  <a:effectLst>
                    <a:outerShdw blurRad="38100" dist="38100" dir="2700000" algn="tl">
                      <a:srgbClr val="C0C0C0"/>
                    </a:outerShdw>
                  </a:effectLst>
                </a:rPr>
                <a:t> Phone</a:t>
              </a:r>
              <a:endParaRPr lang="en-GB" sz="900">
                <a:effectLst>
                  <a:outerShdw blurRad="38100" dist="38100" dir="2700000" algn="tl">
                    <a:srgbClr val="C0C0C0"/>
                  </a:outerShdw>
                </a:effectLst>
              </a:endParaRPr>
            </a:p>
          </p:txBody>
        </p:sp>
      </p:grpSp>
      <p:sp>
        <p:nvSpPr>
          <p:cNvPr id="1385728" name="Line 256"/>
          <p:cNvSpPr>
            <a:spLocks noChangeShapeType="1"/>
          </p:cNvSpPr>
          <p:nvPr/>
        </p:nvSpPr>
        <p:spPr bwMode="auto">
          <a:xfrm>
            <a:off x="9583739" y="3784600"/>
            <a:ext cx="250825" cy="107950"/>
          </a:xfrm>
          <a:prstGeom prst="line">
            <a:avLst/>
          </a:prstGeom>
          <a:noFill/>
          <a:ln w="12700">
            <a:solidFill>
              <a:srgbClr val="00D000"/>
            </a:solidFill>
            <a:round/>
            <a:headEnd/>
            <a:tailEnd/>
          </a:ln>
          <a:extLst>
            <a:ext uri="{909E8E84-426E-40DD-AFC4-6F175D3DCCD1}">
              <a14:hiddenFill xmlns:a14="http://schemas.microsoft.com/office/drawing/2010/main">
                <a:noFill/>
              </a14:hiddenFill>
            </a:ext>
          </a:extLst>
        </p:spPr>
        <p:txBody>
          <a:bodyPr/>
          <a:lstStyle/>
          <a:p>
            <a:endParaRPr lang="id-ID"/>
          </a:p>
        </p:txBody>
      </p:sp>
      <p:grpSp>
        <p:nvGrpSpPr>
          <p:cNvPr id="1041" name="Group 386"/>
          <p:cNvGrpSpPr>
            <a:grpSpLocks/>
          </p:cNvGrpSpPr>
          <p:nvPr/>
        </p:nvGrpSpPr>
        <p:grpSpPr bwMode="auto">
          <a:xfrm>
            <a:off x="9726614" y="3705225"/>
            <a:ext cx="433387" cy="554038"/>
            <a:chOff x="5135" y="2422"/>
            <a:chExt cx="273" cy="349"/>
          </a:xfrm>
        </p:grpSpPr>
        <p:graphicFrame>
          <p:nvGraphicFramePr>
            <p:cNvPr id="1026" name="Object 2"/>
            <p:cNvGraphicFramePr>
              <a:graphicFrameLocks noChangeAspect="1"/>
            </p:cNvGraphicFramePr>
            <p:nvPr/>
          </p:nvGraphicFramePr>
          <p:xfrm>
            <a:off x="5136" y="2422"/>
            <a:ext cx="253" cy="208"/>
          </p:xfrm>
          <a:graphic>
            <a:graphicData uri="http://schemas.openxmlformats.org/presentationml/2006/ole">
              <mc:AlternateContent xmlns:mc="http://schemas.openxmlformats.org/markup-compatibility/2006">
                <mc:Choice xmlns:v="urn:schemas-microsoft-com:vml" Requires="v">
                  <p:oleObj spid="_x0000_s2140" name="Visio" r:id="rId16" imgW="401132" imgH="330669" progId="Visio.Drawing.11">
                    <p:embed/>
                  </p:oleObj>
                </mc:Choice>
                <mc:Fallback>
                  <p:oleObj name="Visio" r:id="rId16" imgW="401132" imgH="330669" progId="Visio.Drawing.11">
                    <p:embed/>
                    <p:pic>
                      <p:nvPicPr>
                        <p:cNvPr id="1026" name="Object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36" y="2422"/>
                          <a:ext cx="253"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97" name="Text Box 268"/>
            <p:cNvSpPr txBox="1">
              <a:spLocks noChangeArrowheads="1"/>
            </p:cNvSpPr>
            <p:nvPr/>
          </p:nvSpPr>
          <p:spPr bwMode="auto">
            <a:xfrm>
              <a:off x="5135" y="2631"/>
              <a:ext cx="273"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80000"/>
                </a:lnSpc>
              </a:pPr>
              <a:r>
                <a:rPr lang="en-US" altLang="id-ID" sz="900" b="1"/>
                <a:t>Analog Phone</a:t>
              </a:r>
              <a:endParaRPr lang="en-GB" altLang="id-ID" sz="900" b="1"/>
            </a:p>
          </p:txBody>
        </p:sp>
      </p:grpSp>
      <p:grpSp>
        <p:nvGrpSpPr>
          <p:cNvPr id="1042" name="Group 343"/>
          <p:cNvGrpSpPr>
            <a:grpSpLocks/>
          </p:cNvGrpSpPr>
          <p:nvPr/>
        </p:nvGrpSpPr>
        <p:grpSpPr bwMode="auto">
          <a:xfrm>
            <a:off x="7675563" y="2847975"/>
            <a:ext cx="576262" cy="585788"/>
            <a:chOff x="3843" y="1882"/>
            <a:chExt cx="363" cy="369"/>
          </a:xfrm>
        </p:grpSpPr>
        <p:grpSp>
          <p:nvGrpSpPr>
            <p:cNvPr id="1178" name="Group 269"/>
            <p:cNvGrpSpPr>
              <a:grpSpLocks noChangeAspect="1"/>
            </p:cNvGrpSpPr>
            <p:nvPr/>
          </p:nvGrpSpPr>
          <p:grpSpPr bwMode="auto">
            <a:xfrm>
              <a:off x="3843" y="1995"/>
              <a:ext cx="363" cy="256"/>
              <a:chOff x="4148" y="1903"/>
              <a:chExt cx="562" cy="395"/>
            </a:xfrm>
          </p:grpSpPr>
          <p:sp>
            <p:nvSpPr>
              <p:cNvPr id="1180" name="Freeform 270"/>
              <p:cNvSpPr>
                <a:spLocks noChangeAspect="1"/>
              </p:cNvSpPr>
              <p:nvPr/>
            </p:nvSpPr>
            <p:spPr bwMode="auto">
              <a:xfrm>
                <a:off x="4148" y="1989"/>
                <a:ext cx="426" cy="309"/>
              </a:xfrm>
              <a:custGeom>
                <a:avLst/>
                <a:gdLst>
                  <a:gd name="T0" fmla="*/ 0 w 1038"/>
                  <a:gd name="T1" fmla="*/ 309 h 753"/>
                  <a:gd name="T2" fmla="*/ 426 w 1038"/>
                  <a:gd name="T3" fmla="*/ 309 h 753"/>
                  <a:gd name="T4" fmla="*/ 358 w 1038"/>
                  <a:gd name="T5" fmla="*/ 0 h 753"/>
                  <a:gd name="T6" fmla="*/ 138 w 1038"/>
                  <a:gd name="T7" fmla="*/ 0 h 753"/>
                  <a:gd name="T8" fmla="*/ 0 w 1038"/>
                  <a:gd name="T9" fmla="*/ 309 h 753"/>
                  <a:gd name="T10" fmla="*/ 0 60000 65536"/>
                  <a:gd name="T11" fmla="*/ 0 60000 65536"/>
                  <a:gd name="T12" fmla="*/ 0 60000 65536"/>
                  <a:gd name="T13" fmla="*/ 0 60000 65536"/>
                  <a:gd name="T14" fmla="*/ 0 60000 65536"/>
                  <a:gd name="T15" fmla="*/ 0 w 1038"/>
                  <a:gd name="T16" fmla="*/ 0 h 753"/>
                  <a:gd name="T17" fmla="*/ 1038 w 1038"/>
                  <a:gd name="T18" fmla="*/ 753 h 753"/>
                </a:gdLst>
                <a:ahLst/>
                <a:cxnLst>
                  <a:cxn ang="T10">
                    <a:pos x="T0" y="T1"/>
                  </a:cxn>
                  <a:cxn ang="T11">
                    <a:pos x="T2" y="T3"/>
                  </a:cxn>
                  <a:cxn ang="T12">
                    <a:pos x="T4" y="T5"/>
                  </a:cxn>
                  <a:cxn ang="T13">
                    <a:pos x="T6" y="T7"/>
                  </a:cxn>
                  <a:cxn ang="T14">
                    <a:pos x="T8" y="T9"/>
                  </a:cxn>
                </a:cxnLst>
                <a:rect l="T15" t="T16" r="T17" b="T18"/>
                <a:pathLst>
                  <a:path w="1038" h="753">
                    <a:moveTo>
                      <a:pt x="0" y="753"/>
                    </a:moveTo>
                    <a:lnTo>
                      <a:pt x="1038" y="753"/>
                    </a:lnTo>
                    <a:lnTo>
                      <a:pt x="872" y="0"/>
                    </a:lnTo>
                    <a:lnTo>
                      <a:pt x="336" y="0"/>
                    </a:lnTo>
                    <a:lnTo>
                      <a:pt x="0" y="753"/>
                    </a:lnTo>
                    <a:close/>
                  </a:path>
                </a:pathLst>
              </a:custGeom>
              <a:solidFill>
                <a:srgbClr val="F04500"/>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81" name="Freeform 271"/>
              <p:cNvSpPr>
                <a:spLocks noChangeAspect="1"/>
              </p:cNvSpPr>
              <p:nvPr/>
            </p:nvSpPr>
            <p:spPr bwMode="auto">
              <a:xfrm>
                <a:off x="4505" y="1903"/>
                <a:ext cx="205" cy="395"/>
              </a:xfrm>
              <a:custGeom>
                <a:avLst/>
                <a:gdLst>
                  <a:gd name="T0" fmla="*/ 69 w 814"/>
                  <a:gd name="T1" fmla="*/ 395 h 1569"/>
                  <a:gd name="T2" fmla="*/ 205 w 814"/>
                  <a:gd name="T3" fmla="*/ 208 h 1569"/>
                  <a:gd name="T4" fmla="*/ 72 w 814"/>
                  <a:gd name="T5" fmla="*/ 0 h 1569"/>
                  <a:gd name="T6" fmla="*/ 0 w 814"/>
                  <a:gd name="T7" fmla="*/ 87 h 1569"/>
                  <a:gd name="T8" fmla="*/ 69 w 814"/>
                  <a:gd name="T9" fmla="*/ 395 h 1569"/>
                  <a:gd name="T10" fmla="*/ 0 60000 65536"/>
                  <a:gd name="T11" fmla="*/ 0 60000 65536"/>
                  <a:gd name="T12" fmla="*/ 0 60000 65536"/>
                  <a:gd name="T13" fmla="*/ 0 60000 65536"/>
                  <a:gd name="T14" fmla="*/ 0 60000 65536"/>
                  <a:gd name="T15" fmla="*/ 0 w 814"/>
                  <a:gd name="T16" fmla="*/ 0 h 1569"/>
                  <a:gd name="T17" fmla="*/ 814 w 814"/>
                  <a:gd name="T18" fmla="*/ 1569 h 1569"/>
                </a:gdLst>
                <a:ahLst/>
                <a:cxnLst>
                  <a:cxn ang="T10">
                    <a:pos x="T0" y="T1"/>
                  </a:cxn>
                  <a:cxn ang="T11">
                    <a:pos x="T2" y="T3"/>
                  </a:cxn>
                  <a:cxn ang="T12">
                    <a:pos x="T4" y="T5"/>
                  </a:cxn>
                  <a:cxn ang="T13">
                    <a:pos x="T6" y="T7"/>
                  </a:cxn>
                  <a:cxn ang="T14">
                    <a:pos x="T8" y="T9"/>
                  </a:cxn>
                </a:cxnLst>
                <a:rect l="T15" t="T16" r="T17" b="T18"/>
                <a:pathLst>
                  <a:path w="814" h="1569">
                    <a:moveTo>
                      <a:pt x="274" y="1569"/>
                    </a:moveTo>
                    <a:lnTo>
                      <a:pt x="814" y="826"/>
                    </a:lnTo>
                    <a:lnTo>
                      <a:pt x="285" y="0"/>
                    </a:lnTo>
                    <a:lnTo>
                      <a:pt x="0" y="345"/>
                    </a:lnTo>
                    <a:lnTo>
                      <a:pt x="274" y="1569"/>
                    </a:lnTo>
                    <a:close/>
                  </a:path>
                </a:pathLst>
              </a:custGeom>
              <a:solidFill>
                <a:srgbClr val="FF6223"/>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82" name="AutoShape 272"/>
              <p:cNvSpPr>
                <a:spLocks noChangeAspect="1" noChangeArrowheads="1"/>
              </p:cNvSpPr>
              <p:nvPr/>
            </p:nvSpPr>
            <p:spPr bwMode="auto">
              <a:xfrm>
                <a:off x="4286" y="1906"/>
                <a:ext cx="291" cy="84"/>
              </a:xfrm>
              <a:prstGeom prst="parallelogram">
                <a:avLst>
                  <a:gd name="adj" fmla="val 86607"/>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nvGrpSpPr>
              <p:cNvPr id="1183" name="Group 273"/>
              <p:cNvGrpSpPr>
                <a:grpSpLocks noChangeAspect="1"/>
              </p:cNvGrpSpPr>
              <p:nvPr/>
            </p:nvGrpSpPr>
            <p:grpSpPr bwMode="auto">
              <a:xfrm>
                <a:off x="4290" y="2022"/>
                <a:ext cx="188" cy="238"/>
                <a:chOff x="2994" y="1758"/>
                <a:chExt cx="188" cy="238"/>
              </a:xfrm>
            </p:grpSpPr>
            <p:grpSp>
              <p:nvGrpSpPr>
                <p:cNvPr id="1184" name="Group 274"/>
                <p:cNvGrpSpPr>
                  <a:grpSpLocks noChangeAspect="1"/>
                </p:cNvGrpSpPr>
                <p:nvPr/>
              </p:nvGrpSpPr>
              <p:grpSpPr bwMode="auto">
                <a:xfrm>
                  <a:off x="2994" y="1758"/>
                  <a:ext cx="153" cy="204"/>
                  <a:chOff x="1755" y="2541"/>
                  <a:chExt cx="374" cy="498"/>
                </a:xfrm>
              </p:grpSpPr>
              <p:grpSp>
                <p:nvGrpSpPr>
                  <p:cNvPr id="1191" name="Group 275"/>
                  <p:cNvGrpSpPr>
                    <a:grpSpLocks noChangeAspect="1"/>
                  </p:cNvGrpSpPr>
                  <p:nvPr/>
                </p:nvGrpSpPr>
                <p:grpSpPr bwMode="auto">
                  <a:xfrm>
                    <a:off x="1755" y="2541"/>
                    <a:ext cx="362" cy="479"/>
                    <a:chOff x="1767" y="2560"/>
                    <a:chExt cx="362" cy="479"/>
                  </a:xfrm>
                </p:grpSpPr>
                <p:sp>
                  <p:nvSpPr>
                    <p:cNvPr id="1195" name="AutoShape 276"/>
                    <p:cNvSpPr>
                      <a:spLocks noChangeAspect="1" noChangeArrowheads="1"/>
                    </p:cNvSpPr>
                    <p:nvPr/>
                  </p:nvSpPr>
                  <p:spPr bwMode="auto">
                    <a:xfrm rot="2896230">
                      <a:off x="1834" y="2559"/>
                      <a:ext cx="91" cy="93"/>
                    </a:xfrm>
                    <a:prstGeom prst="rtTriangle">
                      <a:avLst/>
                    </a:prstGeom>
                    <a:solidFill>
                      <a:schemeClr val="bg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96" name="Freeform 277"/>
                    <p:cNvSpPr>
                      <a:spLocks noChangeAspect="1"/>
                    </p:cNvSpPr>
                    <p:nvPr/>
                  </p:nvSpPr>
                  <p:spPr bwMode="auto">
                    <a:xfrm>
                      <a:off x="1767" y="2608"/>
                      <a:ext cx="362" cy="431"/>
                    </a:xfrm>
                    <a:custGeom>
                      <a:avLst/>
                      <a:gdLst>
                        <a:gd name="T0" fmla="*/ 0 w 362"/>
                        <a:gd name="T1" fmla="*/ 431 h 431"/>
                        <a:gd name="T2" fmla="*/ 334 w 362"/>
                        <a:gd name="T3" fmla="*/ 45 h 431"/>
                        <a:gd name="T4" fmla="*/ 362 w 362"/>
                        <a:gd name="T5" fmla="*/ 11 h 431"/>
                        <a:gd name="T6" fmla="*/ 300 w 362"/>
                        <a:gd name="T7" fmla="*/ 8 h 431"/>
                        <a:gd name="T8" fmla="*/ 78 w 362"/>
                        <a:gd name="T9" fmla="*/ 0 h 431"/>
                        <a:gd name="T10" fmla="*/ 0 60000 65536"/>
                        <a:gd name="T11" fmla="*/ 0 60000 65536"/>
                        <a:gd name="T12" fmla="*/ 0 60000 65536"/>
                        <a:gd name="T13" fmla="*/ 0 60000 65536"/>
                        <a:gd name="T14" fmla="*/ 0 60000 65536"/>
                        <a:gd name="T15" fmla="*/ 0 w 362"/>
                        <a:gd name="T16" fmla="*/ 0 h 431"/>
                        <a:gd name="T17" fmla="*/ 362 w 362"/>
                        <a:gd name="T18" fmla="*/ 431 h 431"/>
                      </a:gdLst>
                      <a:ahLst/>
                      <a:cxnLst>
                        <a:cxn ang="T10">
                          <a:pos x="T0" y="T1"/>
                        </a:cxn>
                        <a:cxn ang="T11">
                          <a:pos x="T2" y="T3"/>
                        </a:cxn>
                        <a:cxn ang="T12">
                          <a:pos x="T4" y="T5"/>
                        </a:cxn>
                        <a:cxn ang="T13">
                          <a:pos x="T6" y="T7"/>
                        </a:cxn>
                        <a:cxn ang="T14">
                          <a:pos x="T8" y="T9"/>
                        </a:cxn>
                      </a:cxnLst>
                      <a:rect l="T15" t="T16" r="T17" b="T18"/>
                      <a:pathLst>
                        <a:path w="362" h="431">
                          <a:moveTo>
                            <a:pt x="0" y="431"/>
                          </a:moveTo>
                          <a:lnTo>
                            <a:pt x="334" y="45"/>
                          </a:lnTo>
                          <a:lnTo>
                            <a:pt x="362" y="11"/>
                          </a:lnTo>
                          <a:lnTo>
                            <a:pt x="300" y="8"/>
                          </a:lnTo>
                          <a:lnTo>
                            <a:pt x="78"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nvGrpSpPr>
                  <p:cNvPr id="1192" name="Group 278"/>
                  <p:cNvGrpSpPr>
                    <a:grpSpLocks noChangeAspect="1"/>
                  </p:cNvGrpSpPr>
                  <p:nvPr/>
                </p:nvGrpSpPr>
                <p:grpSpPr bwMode="auto">
                  <a:xfrm>
                    <a:off x="1767" y="2560"/>
                    <a:ext cx="362" cy="479"/>
                    <a:chOff x="1767" y="2560"/>
                    <a:chExt cx="362" cy="479"/>
                  </a:xfrm>
                </p:grpSpPr>
                <p:sp>
                  <p:nvSpPr>
                    <p:cNvPr id="1193" name="AutoShape 279"/>
                    <p:cNvSpPr>
                      <a:spLocks noChangeAspect="1" noChangeArrowheads="1"/>
                    </p:cNvSpPr>
                    <p:nvPr/>
                  </p:nvSpPr>
                  <p:spPr bwMode="auto">
                    <a:xfrm rot="2896230">
                      <a:off x="1834" y="2559"/>
                      <a:ext cx="91" cy="93"/>
                    </a:xfrm>
                    <a:prstGeom prst="rtTriangle">
                      <a:avLst/>
                    </a:prstGeom>
                    <a:solidFill>
                      <a:schemeClr val="bg1"/>
                    </a:solidFill>
                    <a:ln w="2857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94" name="Freeform 280"/>
                    <p:cNvSpPr>
                      <a:spLocks noChangeAspect="1"/>
                    </p:cNvSpPr>
                    <p:nvPr/>
                  </p:nvSpPr>
                  <p:spPr bwMode="auto">
                    <a:xfrm>
                      <a:off x="1767" y="2608"/>
                      <a:ext cx="362" cy="431"/>
                    </a:xfrm>
                    <a:custGeom>
                      <a:avLst/>
                      <a:gdLst>
                        <a:gd name="T0" fmla="*/ 0 w 362"/>
                        <a:gd name="T1" fmla="*/ 431 h 431"/>
                        <a:gd name="T2" fmla="*/ 334 w 362"/>
                        <a:gd name="T3" fmla="*/ 45 h 431"/>
                        <a:gd name="T4" fmla="*/ 362 w 362"/>
                        <a:gd name="T5" fmla="*/ 11 h 431"/>
                        <a:gd name="T6" fmla="*/ 300 w 362"/>
                        <a:gd name="T7" fmla="*/ 8 h 431"/>
                        <a:gd name="T8" fmla="*/ 78 w 362"/>
                        <a:gd name="T9" fmla="*/ 0 h 431"/>
                        <a:gd name="T10" fmla="*/ 0 60000 65536"/>
                        <a:gd name="T11" fmla="*/ 0 60000 65536"/>
                        <a:gd name="T12" fmla="*/ 0 60000 65536"/>
                        <a:gd name="T13" fmla="*/ 0 60000 65536"/>
                        <a:gd name="T14" fmla="*/ 0 60000 65536"/>
                        <a:gd name="T15" fmla="*/ 0 w 362"/>
                        <a:gd name="T16" fmla="*/ 0 h 431"/>
                        <a:gd name="T17" fmla="*/ 362 w 362"/>
                        <a:gd name="T18" fmla="*/ 431 h 431"/>
                      </a:gdLst>
                      <a:ahLst/>
                      <a:cxnLst>
                        <a:cxn ang="T10">
                          <a:pos x="T0" y="T1"/>
                        </a:cxn>
                        <a:cxn ang="T11">
                          <a:pos x="T2" y="T3"/>
                        </a:cxn>
                        <a:cxn ang="T12">
                          <a:pos x="T4" y="T5"/>
                        </a:cxn>
                        <a:cxn ang="T13">
                          <a:pos x="T6" y="T7"/>
                        </a:cxn>
                        <a:cxn ang="T14">
                          <a:pos x="T8" y="T9"/>
                        </a:cxn>
                      </a:cxnLst>
                      <a:rect l="T15" t="T16" r="T17" b="T18"/>
                      <a:pathLst>
                        <a:path w="362" h="431">
                          <a:moveTo>
                            <a:pt x="0" y="431"/>
                          </a:moveTo>
                          <a:lnTo>
                            <a:pt x="334" y="45"/>
                          </a:lnTo>
                          <a:lnTo>
                            <a:pt x="362" y="11"/>
                          </a:lnTo>
                          <a:lnTo>
                            <a:pt x="300" y="8"/>
                          </a:lnTo>
                          <a:lnTo>
                            <a:pt x="78" y="0"/>
                          </a:lnTo>
                        </a:path>
                      </a:pathLst>
                    </a:cu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grpSp>
              <p:nvGrpSpPr>
                <p:cNvPr id="1185" name="Group 281"/>
                <p:cNvGrpSpPr>
                  <a:grpSpLocks noChangeAspect="1"/>
                </p:cNvGrpSpPr>
                <p:nvPr/>
              </p:nvGrpSpPr>
              <p:grpSpPr bwMode="auto">
                <a:xfrm flipH="1" flipV="1">
                  <a:off x="3027" y="1794"/>
                  <a:ext cx="148" cy="196"/>
                  <a:chOff x="1767" y="2560"/>
                  <a:chExt cx="362" cy="479"/>
                </a:xfrm>
              </p:grpSpPr>
              <p:sp>
                <p:nvSpPr>
                  <p:cNvPr id="1189" name="AutoShape 282"/>
                  <p:cNvSpPr>
                    <a:spLocks noChangeAspect="1" noChangeArrowheads="1"/>
                  </p:cNvSpPr>
                  <p:nvPr/>
                </p:nvSpPr>
                <p:spPr bwMode="auto">
                  <a:xfrm rot="2896230">
                    <a:off x="1834" y="2559"/>
                    <a:ext cx="91" cy="93"/>
                  </a:xfrm>
                  <a:prstGeom prst="rtTriangle">
                    <a:avLst/>
                  </a:prstGeom>
                  <a:solidFill>
                    <a:schemeClr val="bg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90" name="Freeform 283"/>
                  <p:cNvSpPr>
                    <a:spLocks noChangeAspect="1"/>
                  </p:cNvSpPr>
                  <p:nvPr/>
                </p:nvSpPr>
                <p:spPr bwMode="auto">
                  <a:xfrm>
                    <a:off x="1767" y="2608"/>
                    <a:ext cx="362" cy="431"/>
                  </a:xfrm>
                  <a:custGeom>
                    <a:avLst/>
                    <a:gdLst>
                      <a:gd name="T0" fmla="*/ 0 w 362"/>
                      <a:gd name="T1" fmla="*/ 431 h 431"/>
                      <a:gd name="T2" fmla="*/ 334 w 362"/>
                      <a:gd name="T3" fmla="*/ 45 h 431"/>
                      <a:gd name="T4" fmla="*/ 362 w 362"/>
                      <a:gd name="T5" fmla="*/ 11 h 431"/>
                      <a:gd name="T6" fmla="*/ 300 w 362"/>
                      <a:gd name="T7" fmla="*/ 8 h 431"/>
                      <a:gd name="T8" fmla="*/ 78 w 362"/>
                      <a:gd name="T9" fmla="*/ 0 h 431"/>
                      <a:gd name="T10" fmla="*/ 0 60000 65536"/>
                      <a:gd name="T11" fmla="*/ 0 60000 65536"/>
                      <a:gd name="T12" fmla="*/ 0 60000 65536"/>
                      <a:gd name="T13" fmla="*/ 0 60000 65536"/>
                      <a:gd name="T14" fmla="*/ 0 60000 65536"/>
                      <a:gd name="T15" fmla="*/ 0 w 362"/>
                      <a:gd name="T16" fmla="*/ 0 h 431"/>
                      <a:gd name="T17" fmla="*/ 362 w 362"/>
                      <a:gd name="T18" fmla="*/ 431 h 431"/>
                    </a:gdLst>
                    <a:ahLst/>
                    <a:cxnLst>
                      <a:cxn ang="T10">
                        <a:pos x="T0" y="T1"/>
                      </a:cxn>
                      <a:cxn ang="T11">
                        <a:pos x="T2" y="T3"/>
                      </a:cxn>
                      <a:cxn ang="T12">
                        <a:pos x="T4" y="T5"/>
                      </a:cxn>
                      <a:cxn ang="T13">
                        <a:pos x="T6" y="T7"/>
                      </a:cxn>
                      <a:cxn ang="T14">
                        <a:pos x="T8" y="T9"/>
                      </a:cxn>
                    </a:cxnLst>
                    <a:rect l="T15" t="T16" r="T17" b="T18"/>
                    <a:pathLst>
                      <a:path w="362" h="431">
                        <a:moveTo>
                          <a:pt x="0" y="431"/>
                        </a:moveTo>
                        <a:lnTo>
                          <a:pt x="334" y="45"/>
                        </a:lnTo>
                        <a:lnTo>
                          <a:pt x="362" y="11"/>
                        </a:lnTo>
                        <a:lnTo>
                          <a:pt x="300" y="8"/>
                        </a:lnTo>
                        <a:lnTo>
                          <a:pt x="78"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nvGrpSpPr>
                <p:cNvPr id="1186" name="Group 284"/>
                <p:cNvGrpSpPr>
                  <a:grpSpLocks noChangeAspect="1"/>
                </p:cNvGrpSpPr>
                <p:nvPr/>
              </p:nvGrpSpPr>
              <p:grpSpPr bwMode="auto">
                <a:xfrm flipH="1" flipV="1">
                  <a:off x="3034" y="1800"/>
                  <a:ext cx="148" cy="196"/>
                  <a:chOff x="1767" y="2560"/>
                  <a:chExt cx="362" cy="479"/>
                </a:xfrm>
              </p:grpSpPr>
              <p:sp>
                <p:nvSpPr>
                  <p:cNvPr id="1187" name="AutoShape 285"/>
                  <p:cNvSpPr>
                    <a:spLocks noChangeAspect="1" noChangeArrowheads="1"/>
                  </p:cNvSpPr>
                  <p:nvPr/>
                </p:nvSpPr>
                <p:spPr bwMode="auto">
                  <a:xfrm rot="2896230">
                    <a:off x="1834" y="2559"/>
                    <a:ext cx="91" cy="93"/>
                  </a:xfrm>
                  <a:prstGeom prst="rtTriangle">
                    <a:avLst/>
                  </a:prstGeom>
                  <a:solidFill>
                    <a:schemeClr val="bg1"/>
                  </a:solidFill>
                  <a:ln w="2857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88" name="Freeform 286"/>
                  <p:cNvSpPr>
                    <a:spLocks noChangeAspect="1"/>
                  </p:cNvSpPr>
                  <p:nvPr/>
                </p:nvSpPr>
                <p:spPr bwMode="auto">
                  <a:xfrm>
                    <a:off x="1767" y="2608"/>
                    <a:ext cx="362" cy="431"/>
                  </a:xfrm>
                  <a:custGeom>
                    <a:avLst/>
                    <a:gdLst>
                      <a:gd name="T0" fmla="*/ 0 w 362"/>
                      <a:gd name="T1" fmla="*/ 431 h 431"/>
                      <a:gd name="T2" fmla="*/ 334 w 362"/>
                      <a:gd name="T3" fmla="*/ 45 h 431"/>
                      <a:gd name="T4" fmla="*/ 362 w 362"/>
                      <a:gd name="T5" fmla="*/ 11 h 431"/>
                      <a:gd name="T6" fmla="*/ 300 w 362"/>
                      <a:gd name="T7" fmla="*/ 8 h 431"/>
                      <a:gd name="T8" fmla="*/ 78 w 362"/>
                      <a:gd name="T9" fmla="*/ 0 h 431"/>
                      <a:gd name="T10" fmla="*/ 0 60000 65536"/>
                      <a:gd name="T11" fmla="*/ 0 60000 65536"/>
                      <a:gd name="T12" fmla="*/ 0 60000 65536"/>
                      <a:gd name="T13" fmla="*/ 0 60000 65536"/>
                      <a:gd name="T14" fmla="*/ 0 60000 65536"/>
                      <a:gd name="T15" fmla="*/ 0 w 362"/>
                      <a:gd name="T16" fmla="*/ 0 h 431"/>
                      <a:gd name="T17" fmla="*/ 362 w 362"/>
                      <a:gd name="T18" fmla="*/ 431 h 431"/>
                    </a:gdLst>
                    <a:ahLst/>
                    <a:cxnLst>
                      <a:cxn ang="T10">
                        <a:pos x="T0" y="T1"/>
                      </a:cxn>
                      <a:cxn ang="T11">
                        <a:pos x="T2" y="T3"/>
                      </a:cxn>
                      <a:cxn ang="T12">
                        <a:pos x="T4" y="T5"/>
                      </a:cxn>
                      <a:cxn ang="T13">
                        <a:pos x="T6" y="T7"/>
                      </a:cxn>
                      <a:cxn ang="T14">
                        <a:pos x="T8" y="T9"/>
                      </a:cxn>
                    </a:cxnLst>
                    <a:rect l="T15" t="T16" r="T17" b="T18"/>
                    <a:pathLst>
                      <a:path w="362" h="431">
                        <a:moveTo>
                          <a:pt x="0" y="431"/>
                        </a:moveTo>
                        <a:lnTo>
                          <a:pt x="334" y="45"/>
                        </a:lnTo>
                        <a:lnTo>
                          <a:pt x="362" y="11"/>
                        </a:lnTo>
                        <a:lnTo>
                          <a:pt x="300" y="8"/>
                        </a:lnTo>
                        <a:lnTo>
                          <a:pt x="78" y="0"/>
                        </a:lnTo>
                      </a:path>
                    </a:pathLst>
                  </a:cu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grpSp>
        <p:sp>
          <p:nvSpPr>
            <p:cNvPr id="1385759" name="Text Box 287"/>
            <p:cNvSpPr txBox="1">
              <a:spLocks noChangeArrowheads="1"/>
            </p:cNvSpPr>
            <p:nvPr/>
          </p:nvSpPr>
          <p:spPr bwMode="auto">
            <a:xfrm>
              <a:off x="3888" y="1882"/>
              <a:ext cx="317" cy="140"/>
            </a:xfrm>
            <a:prstGeom prst="rect">
              <a:avLst/>
            </a:prstGeom>
            <a:solidFill>
              <a:srgbClr val="FFFF53"/>
            </a:solidFill>
            <a:ln w="9525">
              <a:noFill/>
              <a:miter lim="800000"/>
              <a:headEnd/>
              <a:tailEnd/>
            </a:ln>
            <a:effectLst>
              <a:outerShdw dist="28398" dir="20006097" algn="ctr" rotWithShape="0">
                <a:schemeClr val="bg2">
                  <a:alpha val="50000"/>
                </a:schemeClr>
              </a:outerShdw>
            </a:effectLst>
          </p:spPr>
          <p:txBody>
            <a:bodyPr lIns="0" tIns="0" rIns="0" bIns="0">
              <a:spAutoFit/>
            </a:bodyPr>
            <a:lstStyle/>
            <a:p>
              <a:pPr algn="ctr">
                <a:lnSpc>
                  <a:spcPct val="80000"/>
                </a:lnSpc>
                <a:defRPr/>
              </a:pPr>
              <a:r>
                <a:rPr lang="en-US" sz="900">
                  <a:effectLst>
                    <a:outerShdw blurRad="38100" dist="38100" dir="2700000" algn="tl">
                      <a:srgbClr val="FFFFFF"/>
                    </a:outerShdw>
                  </a:effectLst>
                </a:rPr>
                <a:t>Signaling Gateway</a:t>
              </a:r>
              <a:endParaRPr lang="en-GB" sz="900">
                <a:effectLst>
                  <a:outerShdw blurRad="38100" dist="38100" dir="2700000" algn="tl">
                    <a:srgbClr val="FFFFFF"/>
                  </a:outerShdw>
                </a:effectLst>
              </a:endParaRPr>
            </a:p>
          </p:txBody>
        </p:sp>
      </p:grpSp>
      <p:grpSp>
        <p:nvGrpSpPr>
          <p:cNvPr id="1050" name="Group 346"/>
          <p:cNvGrpSpPr>
            <a:grpSpLocks/>
          </p:cNvGrpSpPr>
          <p:nvPr/>
        </p:nvGrpSpPr>
        <p:grpSpPr bwMode="auto">
          <a:xfrm>
            <a:off x="7745413" y="3640138"/>
            <a:ext cx="468312" cy="684212"/>
            <a:chOff x="3887" y="2381"/>
            <a:chExt cx="295" cy="431"/>
          </a:xfrm>
        </p:grpSpPr>
        <p:grpSp>
          <p:nvGrpSpPr>
            <p:cNvPr id="1161" name="Group 288"/>
            <p:cNvGrpSpPr>
              <a:grpSpLocks noChangeAspect="1"/>
            </p:cNvGrpSpPr>
            <p:nvPr/>
          </p:nvGrpSpPr>
          <p:grpSpPr bwMode="auto">
            <a:xfrm flipH="1">
              <a:off x="3911" y="2520"/>
              <a:ext cx="269" cy="292"/>
              <a:chOff x="3456" y="623"/>
              <a:chExt cx="432" cy="429"/>
            </a:xfrm>
          </p:grpSpPr>
          <p:sp>
            <p:nvSpPr>
              <p:cNvPr id="1163" name="Rectangle 289"/>
              <p:cNvSpPr>
                <a:spLocks noChangeAspect="1" noChangeArrowheads="1"/>
              </p:cNvSpPr>
              <p:nvPr/>
            </p:nvSpPr>
            <p:spPr bwMode="auto">
              <a:xfrm>
                <a:off x="3456" y="680"/>
                <a:ext cx="369" cy="372"/>
              </a:xfrm>
              <a:prstGeom prst="rect">
                <a:avLst/>
              </a:prstGeom>
              <a:solidFill>
                <a:srgbClr val="F045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64" name="Freeform 290"/>
              <p:cNvSpPr>
                <a:spLocks noChangeAspect="1"/>
              </p:cNvSpPr>
              <p:nvPr/>
            </p:nvSpPr>
            <p:spPr bwMode="auto">
              <a:xfrm>
                <a:off x="3456" y="623"/>
                <a:ext cx="432" cy="57"/>
              </a:xfrm>
              <a:custGeom>
                <a:avLst/>
                <a:gdLst>
                  <a:gd name="T0" fmla="*/ 0 w 3264"/>
                  <a:gd name="T1" fmla="*/ 57 h 432"/>
                  <a:gd name="T2" fmla="*/ 57 w 3264"/>
                  <a:gd name="T3" fmla="*/ 0 h 432"/>
                  <a:gd name="T4" fmla="*/ 432 w 3264"/>
                  <a:gd name="T5" fmla="*/ 0 h 432"/>
                  <a:gd name="T6" fmla="*/ 368 w 3264"/>
                  <a:gd name="T7" fmla="*/ 57 h 432"/>
                  <a:gd name="T8" fmla="*/ 0 w 3264"/>
                  <a:gd name="T9" fmla="*/ 57 h 432"/>
                  <a:gd name="T10" fmla="*/ 0 60000 65536"/>
                  <a:gd name="T11" fmla="*/ 0 60000 65536"/>
                  <a:gd name="T12" fmla="*/ 0 60000 65536"/>
                  <a:gd name="T13" fmla="*/ 0 60000 65536"/>
                  <a:gd name="T14" fmla="*/ 0 60000 65536"/>
                  <a:gd name="T15" fmla="*/ 0 w 3264"/>
                  <a:gd name="T16" fmla="*/ 0 h 432"/>
                  <a:gd name="T17" fmla="*/ 3264 w 3264"/>
                  <a:gd name="T18" fmla="*/ 432 h 432"/>
                </a:gdLst>
                <a:ahLst/>
                <a:cxnLst>
                  <a:cxn ang="T10">
                    <a:pos x="T0" y="T1"/>
                  </a:cxn>
                  <a:cxn ang="T11">
                    <a:pos x="T2" y="T3"/>
                  </a:cxn>
                  <a:cxn ang="T12">
                    <a:pos x="T4" y="T5"/>
                  </a:cxn>
                  <a:cxn ang="T13">
                    <a:pos x="T6" y="T7"/>
                  </a:cxn>
                  <a:cxn ang="T14">
                    <a:pos x="T8" y="T9"/>
                  </a:cxn>
                </a:cxnLst>
                <a:rect l="T15" t="T16" r="T17" b="T18"/>
                <a:pathLst>
                  <a:path w="3264" h="432">
                    <a:moveTo>
                      <a:pt x="0" y="432"/>
                    </a:moveTo>
                    <a:lnTo>
                      <a:pt x="432" y="0"/>
                    </a:lnTo>
                    <a:lnTo>
                      <a:pt x="3264" y="0"/>
                    </a:lnTo>
                    <a:lnTo>
                      <a:pt x="2784" y="432"/>
                    </a:lnTo>
                    <a:lnTo>
                      <a:pt x="0" y="432"/>
                    </a:lnTo>
                    <a:close/>
                  </a:path>
                </a:pathLst>
              </a:custGeom>
              <a:solidFill>
                <a:srgbClr val="B23300"/>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65" name="Freeform 291"/>
              <p:cNvSpPr>
                <a:spLocks noChangeAspect="1"/>
              </p:cNvSpPr>
              <p:nvPr/>
            </p:nvSpPr>
            <p:spPr bwMode="auto">
              <a:xfrm>
                <a:off x="3825" y="623"/>
                <a:ext cx="63" cy="426"/>
              </a:xfrm>
              <a:custGeom>
                <a:avLst/>
                <a:gdLst>
                  <a:gd name="T0" fmla="*/ 0 w 480"/>
                  <a:gd name="T1" fmla="*/ 57 h 3216"/>
                  <a:gd name="T2" fmla="*/ 63 w 480"/>
                  <a:gd name="T3" fmla="*/ 0 h 3216"/>
                  <a:gd name="T4" fmla="*/ 63 w 480"/>
                  <a:gd name="T5" fmla="*/ 369 h 3216"/>
                  <a:gd name="T6" fmla="*/ 0 w 480"/>
                  <a:gd name="T7" fmla="*/ 426 h 3216"/>
                  <a:gd name="T8" fmla="*/ 0 w 480"/>
                  <a:gd name="T9" fmla="*/ 57 h 3216"/>
                  <a:gd name="T10" fmla="*/ 0 60000 65536"/>
                  <a:gd name="T11" fmla="*/ 0 60000 65536"/>
                  <a:gd name="T12" fmla="*/ 0 60000 65536"/>
                  <a:gd name="T13" fmla="*/ 0 60000 65536"/>
                  <a:gd name="T14" fmla="*/ 0 60000 65536"/>
                  <a:gd name="T15" fmla="*/ 0 w 480"/>
                  <a:gd name="T16" fmla="*/ 0 h 3216"/>
                  <a:gd name="T17" fmla="*/ 480 w 480"/>
                  <a:gd name="T18" fmla="*/ 3216 h 3216"/>
                </a:gdLst>
                <a:ahLst/>
                <a:cxnLst>
                  <a:cxn ang="T10">
                    <a:pos x="T0" y="T1"/>
                  </a:cxn>
                  <a:cxn ang="T11">
                    <a:pos x="T2" y="T3"/>
                  </a:cxn>
                  <a:cxn ang="T12">
                    <a:pos x="T4" y="T5"/>
                  </a:cxn>
                  <a:cxn ang="T13">
                    <a:pos x="T6" y="T7"/>
                  </a:cxn>
                  <a:cxn ang="T14">
                    <a:pos x="T8" y="T9"/>
                  </a:cxn>
                </a:cxnLst>
                <a:rect l="T15" t="T16" r="T17" b="T18"/>
                <a:pathLst>
                  <a:path w="480" h="3216">
                    <a:moveTo>
                      <a:pt x="0" y="432"/>
                    </a:moveTo>
                    <a:lnTo>
                      <a:pt x="480" y="0"/>
                    </a:lnTo>
                    <a:lnTo>
                      <a:pt x="480" y="2784"/>
                    </a:lnTo>
                    <a:lnTo>
                      <a:pt x="0" y="3216"/>
                    </a:lnTo>
                    <a:lnTo>
                      <a:pt x="0" y="432"/>
                    </a:lnTo>
                    <a:close/>
                  </a:path>
                </a:pathLst>
              </a:custGeom>
              <a:solidFill>
                <a:srgbClr val="FF6223"/>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nvGrpSpPr>
              <p:cNvPr id="1166" name="Group 292"/>
              <p:cNvGrpSpPr>
                <a:grpSpLocks noChangeAspect="1"/>
              </p:cNvGrpSpPr>
              <p:nvPr/>
            </p:nvGrpSpPr>
            <p:grpSpPr bwMode="auto">
              <a:xfrm>
                <a:off x="3461" y="693"/>
                <a:ext cx="358" cy="346"/>
                <a:chOff x="2484" y="1225"/>
                <a:chExt cx="2830" cy="2729"/>
              </a:xfrm>
            </p:grpSpPr>
            <p:grpSp>
              <p:nvGrpSpPr>
                <p:cNvPr id="1170" name="Group 293"/>
                <p:cNvGrpSpPr>
                  <a:grpSpLocks noChangeAspect="1"/>
                </p:cNvGrpSpPr>
                <p:nvPr/>
              </p:nvGrpSpPr>
              <p:grpSpPr bwMode="auto">
                <a:xfrm>
                  <a:off x="2484" y="1225"/>
                  <a:ext cx="2750" cy="2666"/>
                  <a:chOff x="2564" y="1288"/>
                  <a:chExt cx="2750" cy="2666"/>
                </a:xfrm>
              </p:grpSpPr>
              <p:sp>
                <p:nvSpPr>
                  <p:cNvPr id="1175" name="AutoShape 294"/>
                  <p:cNvSpPr>
                    <a:spLocks noChangeAspect="1" noChangeArrowheads="1"/>
                  </p:cNvSpPr>
                  <p:nvPr/>
                </p:nvSpPr>
                <p:spPr bwMode="auto">
                  <a:xfrm>
                    <a:off x="2908" y="1572"/>
                    <a:ext cx="2097" cy="2097"/>
                  </a:xfrm>
                  <a:custGeom>
                    <a:avLst/>
                    <a:gdLst>
                      <a:gd name="T0" fmla="*/ 102 w 21600"/>
                      <a:gd name="T1" fmla="*/ 0 h 21600"/>
                      <a:gd name="T2" fmla="*/ 30 w 21600"/>
                      <a:gd name="T3" fmla="*/ 30 h 21600"/>
                      <a:gd name="T4" fmla="*/ 0 w 21600"/>
                      <a:gd name="T5" fmla="*/ 102 h 21600"/>
                      <a:gd name="T6" fmla="*/ 30 w 21600"/>
                      <a:gd name="T7" fmla="*/ 174 h 21600"/>
                      <a:gd name="T8" fmla="*/ 102 w 21600"/>
                      <a:gd name="T9" fmla="*/ 204 h 21600"/>
                      <a:gd name="T10" fmla="*/ 174 w 21600"/>
                      <a:gd name="T11" fmla="*/ 174 h 21600"/>
                      <a:gd name="T12" fmla="*/ 204 w 21600"/>
                      <a:gd name="T13" fmla="*/ 102 h 21600"/>
                      <a:gd name="T14" fmla="*/ 174 w 21600"/>
                      <a:gd name="T15" fmla="*/ 30 h 21600"/>
                      <a:gd name="T16" fmla="*/ 0 60000 65536"/>
                      <a:gd name="T17" fmla="*/ 0 60000 65536"/>
                      <a:gd name="T18" fmla="*/ 0 60000 65536"/>
                      <a:gd name="T19" fmla="*/ 0 60000 65536"/>
                      <a:gd name="T20" fmla="*/ 0 60000 65536"/>
                      <a:gd name="T21" fmla="*/ 0 60000 65536"/>
                      <a:gd name="T22" fmla="*/ 0 60000 65536"/>
                      <a:gd name="T23" fmla="*/ 0 60000 65536"/>
                      <a:gd name="T24" fmla="*/ 3162 w 21600"/>
                      <a:gd name="T25" fmla="*/ 3162 h 21600"/>
                      <a:gd name="T26" fmla="*/ 18438 w 21600"/>
                      <a:gd name="T27" fmla="*/ 1843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699" y="10800"/>
                        </a:moveTo>
                        <a:cubicBezTo>
                          <a:pt x="2699" y="15274"/>
                          <a:pt x="6326" y="18901"/>
                          <a:pt x="10800" y="18901"/>
                        </a:cubicBezTo>
                        <a:cubicBezTo>
                          <a:pt x="15274" y="18901"/>
                          <a:pt x="18901" y="15274"/>
                          <a:pt x="18901" y="10800"/>
                        </a:cubicBezTo>
                        <a:cubicBezTo>
                          <a:pt x="18901" y="6326"/>
                          <a:pt x="15274" y="2699"/>
                          <a:pt x="10800" y="2699"/>
                        </a:cubicBezTo>
                        <a:cubicBezTo>
                          <a:pt x="6326" y="2699"/>
                          <a:pt x="2699" y="6326"/>
                          <a:pt x="2699" y="108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76" name="AutoShape 295"/>
                  <p:cNvSpPr>
                    <a:spLocks noChangeAspect="1" noChangeArrowheads="1"/>
                  </p:cNvSpPr>
                  <p:nvPr/>
                </p:nvSpPr>
                <p:spPr bwMode="auto">
                  <a:xfrm>
                    <a:off x="3926" y="1288"/>
                    <a:ext cx="1388" cy="828"/>
                  </a:xfrm>
                  <a:prstGeom prst="rightArrow">
                    <a:avLst>
                      <a:gd name="adj1" fmla="val 31398"/>
                      <a:gd name="adj2" fmla="val 4106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77" name="AutoShape 296"/>
                  <p:cNvSpPr>
                    <a:spLocks noChangeAspect="1" noChangeArrowheads="1"/>
                  </p:cNvSpPr>
                  <p:nvPr/>
                </p:nvSpPr>
                <p:spPr bwMode="auto">
                  <a:xfrm flipH="1">
                    <a:off x="2564" y="3126"/>
                    <a:ext cx="1388" cy="828"/>
                  </a:xfrm>
                  <a:prstGeom prst="rightArrow">
                    <a:avLst>
                      <a:gd name="adj1" fmla="val 31398"/>
                      <a:gd name="adj2" fmla="val 4106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nvGrpSpPr>
                <p:cNvPr id="1171" name="Group 297"/>
                <p:cNvGrpSpPr>
                  <a:grpSpLocks noChangeAspect="1"/>
                </p:cNvGrpSpPr>
                <p:nvPr/>
              </p:nvGrpSpPr>
              <p:grpSpPr bwMode="auto">
                <a:xfrm>
                  <a:off x="2564" y="1288"/>
                  <a:ext cx="2750" cy="2666"/>
                  <a:chOff x="2564" y="1288"/>
                  <a:chExt cx="2750" cy="2666"/>
                </a:xfrm>
              </p:grpSpPr>
              <p:sp>
                <p:nvSpPr>
                  <p:cNvPr id="1172" name="AutoShape 298"/>
                  <p:cNvSpPr>
                    <a:spLocks noChangeAspect="1" noChangeArrowheads="1"/>
                  </p:cNvSpPr>
                  <p:nvPr/>
                </p:nvSpPr>
                <p:spPr bwMode="auto">
                  <a:xfrm>
                    <a:off x="2908" y="1572"/>
                    <a:ext cx="2097" cy="2097"/>
                  </a:xfrm>
                  <a:custGeom>
                    <a:avLst/>
                    <a:gdLst>
                      <a:gd name="T0" fmla="*/ 102 w 21600"/>
                      <a:gd name="T1" fmla="*/ 0 h 21600"/>
                      <a:gd name="T2" fmla="*/ 30 w 21600"/>
                      <a:gd name="T3" fmla="*/ 30 h 21600"/>
                      <a:gd name="T4" fmla="*/ 0 w 21600"/>
                      <a:gd name="T5" fmla="*/ 102 h 21600"/>
                      <a:gd name="T6" fmla="*/ 30 w 21600"/>
                      <a:gd name="T7" fmla="*/ 174 h 21600"/>
                      <a:gd name="T8" fmla="*/ 102 w 21600"/>
                      <a:gd name="T9" fmla="*/ 204 h 21600"/>
                      <a:gd name="T10" fmla="*/ 174 w 21600"/>
                      <a:gd name="T11" fmla="*/ 174 h 21600"/>
                      <a:gd name="T12" fmla="*/ 204 w 21600"/>
                      <a:gd name="T13" fmla="*/ 102 h 21600"/>
                      <a:gd name="T14" fmla="*/ 174 w 21600"/>
                      <a:gd name="T15" fmla="*/ 30 h 21600"/>
                      <a:gd name="T16" fmla="*/ 0 60000 65536"/>
                      <a:gd name="T17" fmla="*/ 0 60000 65536"/>
                      <a:gd name="T18" fmla="*/ 0 60000 65536"/>
                      <a:gd name="T19" fmla="*/ 0 60000 65536"/>
                      <a:gd name="T20" fmla="*/ 0 60000 65536"/>
                      <a:gd name="T21" fmla="*/ 0 60000 65536"/>
                      <a:gd name="T22" fmla="*/ 0 60000 65536"/>
                      <a:gd name="T23" fmla="*/ 0 60000 65536"/>
                      <a:gd name="T24" fmla="*/ 3162 w 21600"/>
                      <a:gd name="T25" fmla="*/ 3162 h 21600"/>
                      <a:gd name="T26" fmla="*/ 18438 w 21600"/>
                      <a:gd name="T27" fmla="*/ 1843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699" y="10800"/>
                        </a:moveTo>
                        <a:cubicBezTo>
                          <a:pt x="2699" y="15274"/>
                          <a:pt x="6326" y="18901"/>
                          <a:pt x="10800" y="18901"/>
                        </a:cubicBezTo>
                        <a:cubicBezTo>
                          <a:pt x="15274" y="18901"/>
                          <a:pt x="18901" y="15274"/>
                          <a:pt x="18901" y="10800"/>
                        </a:cubicBezTo>
                        <a:cubicBezTo>
                          <a:pt x="18901" y="6326"/>
                          <a:pt x="15274" y="2699"/>
                          <a:pt x="10800" y="2699"/>
                        </a:cubicBezTo>
                        <a:cubicBezTo>
                          <a:pt x="6326" y="2699"/>
                          <a:pt x="2699" y="6326"/>
                          <a:pt x="2699" y="1080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73" name="AutoShape 299"/>
                  <p:cNvSpPr>
                    <a:spLocks noChangeAspect="1" noChangeArrowheads="1"/>
                  </p:cNvSpPr>
                  <p:nvPr/>
                </p:nvSpPr>
                <p:spPr bwMode="auto">
                  <a:xfrm>
                    <a:off x="3926" y="1288"/>
                    <a:ext cx="1388" cy="828"/>
                  </a:xfrm>
                  <a:prstGeom prst="rightArrow">
                    <a:avLst>
                      <a:gd name="adj1" fmla="val 31398"/>
                      <a:gd name="adj2" fmla="val 4106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74" name="AutoShape 300"/>
                  <p:cNvSpPr>
                    <a:spLocks noChangeAspect="1" noChangeArrowheads="1"/>
                  </p:cNvSpPr>
                  <p:nvPr/>
                </p:nvSpPr>
                <p:spPr bwMode="auto">
                  <a:xfrm flipH="1">
                    <a:off x="2564" y="3126"/>
                    <a:ext cx="1388" cy="828"/>
                  </a:xfrm>
                  <a:prstGeom prst="rightArrow">
                    <a:avLst>
                      <a:gd name="adj1" fmla="val 31398"/>
                      <a:gd name="adj2" fmla="val 4106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grpSp>
            <p:nvGrpSpPr>
              <p:cNvPr id="1167" name="Group 301"/>
              <p:cNvGrpSpPr>
                <a:grpSpLocks noChangeAspect="1"/>
              </p:cNvGrpSpPr>
              <p:nvPr/>
            </p:nvGrpSpPr>
            <p:grpSpPr bwMode="auto">
              <a:xfrm>
                <a:off x="3564" y="789"/>
                <a:ext cx="143" cy="154"/>
                <a:chOff x="3272" y="2007"/>
                <a:chExt cx="1077" cy="1164"/>
              </a:xfrm>
            </p:grpSpPr>
            <p:sp>
              <p:nvSpPr>
                <p:cNvPr id="1168" name="Freeform 302"/>
                <p:cNvSpPr>
                  <a:spLocks noChangeAspect="1"/>
                </p:cNvSpPr>
                <p:nvPr/>
              </p:nvSpPr>
              <p:spPr bwMode="auto">
                <a:xfrm>
                  <a:off x="3272" y="2007"/>
                  <a:ext cx="991" cy="1101"/>
                </a:xfrm>
                <a:custGeom>
                  <a:avLst/>
                  <a:gdLst>
                    <a:gd name="T0" fmla="*/ 236 w 991"/>
                    <a:gd name="T1" fmla="*/ 1090 h 1101"/>
                    <a:gd name="T2" fmla="*/ 305 w 991"/>
                    <a:gd name="T3" fmla="*/ 364 h 1101"/>
                    <a:gd name="T4" fmla="*/ 756 w 991"/>
                    <a:gd name="T5" fmla="*/ 27 h 1101"/>
                    <a:gd name="T6" fmla="*/ 985 w 991"/>
                    <a:gd name="T7" fmla="*/ 199 h 1101"/>
                    <a:gd name="T8" fmla="*/ 716 w 991"/>
                    <a:gd name="T9" fmla="*/ 484 h 1101"/>
                    <a:gd name="T10" fmla="*/ 573 w 991"/>
                    <a:gd name="T11" fmla="*/ 319 h 1101"/>
                    <a:gd name="T12" fmla="*/ 299 w 991"/>
                    <a:gd name="T13" fmla="*/ 719 h 1101"/>
                    <a:gd name="T14" fmla="*/ 459 w 991"/>
                    <a:gd name="T15" fmla="*/ 810 h 1101"/>
                    <a:gd name="T16" fmla="*/ 236 w 991"/>
                    <a:gd name="T17" fmla="*/ 1090 h 1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91"/>
                    <a:gd name="T28" fmla="*/ 0 h 1101"/>
                    <a:gd name="T29" fmla="*/ 991 w 991"/>
                    <a:gd name="T30" fmla="*/ 1101 h 11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91" h="1101">
                      <a:moveTo>
                        <a:pt x="236" y="1090"/>
                      </a:moveTo>
                      <a:cubicBezTo>
                        <a:pt x="0" y="874"/>
                        <a:pt x="218" y="541"/>
                        <a:pt x="305" y="364"/>
                      </a:cubicBezTo>
                      <a:cubicBezTo>
                        <a:pt x="392" y="187"/>
                        <a:pt x="643" y="54"/>
                        <a:pt x="756" y="27"/>
                      </a:cubicBezTo>
                      <a:cubicBezTo>
                        <a:pt x="869" y="0"/>
                        <a:pt x="991" y="107"/>
                        <a:pt x="985" y="199"/>
                      </a:cubicBezTo>
                      <a:cubicBezTo>
                        <a:pt x="978" y="275"/>
                        <a:pt x="785" y="464"/>
                        <a:pt x="716" y="484"/>
                      </a:cubicBezTo>
                      <a:cubicBezTo>
                        <a:pt x="647" y="504"/>
                        <a:pt x="648" y="347"/>
                        <a:pt x="573" y="319"/>
                      </a:cubicBezTo>
                      <a:cubicBezTo>
                        <a:pt x="497" y="297"/>
                        <a:pt x="356" y="553"/>
                        <a:pt x="299" y="719"/>
                      </a:cubicBezTo>
                      <a:cubicBezTo>
                        <a:pt x="345" y="816"/>
                        <a:pt x="413" y="719"/>
                        <a:pt x="459" y="810"/>
                      </a:cubicBezTo>
                      <a:cubicBezTo>
                        <a:pt x="449" y="872"/>
                        <a:pt x="362" y="1101"/>
                        <a:pt x="236" y="109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69" name="Freeform 303"/>
                <p:cNvSpPr>
                  <a:spLocks noChangeAspect="1"/>
                </p:cNvSpPr>
                <p:nvPr/>
              </p:nvSpPr>
              <p:spPr bwMode="auto">
                <a:xfrm>
                  <a:off x="3358" y="2070"/>
                  <a:ext cx="991" cy="1101"/>
                </a:xfrm>
                <a:custGeom>
                  <a:avLst/>
                  <a:gdLst>
                    <a:gd name="T0" fmla="*/ 236 w 991"/>
                    <a:gd name="T1" fmla="*/ 1090 h 1101"/>
                    <a:gd name="T2" fmla="*/ 305 w 991"/>
                    <a:gd name="T3" fmla="*/ 364 h 1101"/>
                    <a:gd name="T4" fmla="*/ 756 w 991"/>
                    <a:gd name="T5" fmla="*/ 27 h 1101"/>
                    <a:gd name="T6" fmla="*/ 985 w 991"/>
                    <a:gd name="T7" fmla="*/ 199 h 1101"/>
                    <a:gd name="T8" fmla="*/ 716 w 991"/>
                    <a:gd name="T9" fmla="*/ 484 h 1101"/>
                    <a:gd name="T10" fmla="*/ 573 w 991"/>
                    <a:gd name="T11" fmla="*/ 319 h 1101"/>
                    <a:gd name="T12" fmla="*/ 299 w 991"/>
                    <a:gd name="T13" fmla="*/ 719 h 1101"/>
                    <a:gd name="T14" fmla="*/ 459 w 991"/>
                    <a:gd name="T15" fmla="*/ 810 h 1101"/>
                    <a:gd name="T16" fmla="*/ 236 w 991"/>
                    <a:gd name="T17" fmla="*/ 1090 h 1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91"/>
                    <a:gd name="T28" fmla="*/ 0 h 1101"/>
                    <a:gd name="T29" fmla="*/ 991 w 991"/>
                    <a:gd name="T30" fmla="*/ 1101 h 11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91" h="1101">
                      <a:moveTo>
                        <a:pt x="236" y="1090"/>
                      </a:moveTo>
                      <a:cubicBezTo>
                        <a:pt x="0" y="874"/>
                        <a:pt x="218" y="541"/>
                        <a:pt x="305" y="364"/>
                      </a:cubicBezTo>
                      <a:cubicBezTo>
                        <a:pt x="392" y="187"/>
                        <a:pt x="643" y="54"/>
                        <a:pt x="756" y="27"/>
                      </a:cubicBezTo>
                      <a:cubicBezTo>
                        <a:pt x="869" y="0"/>
                        <a:pt x="991" y="107"/>
                        <a:pt x="985" y="199"/>
                      </a:cubicBezTo>
                      <a:cubicBezTo>
                        <a:pt x="978" y="275"/>
                        <a:pt x="785" y="464"/>
                        <a:pt x="716" y="484"/>
                      </a:cubicBezTo>
                      <a:cubicBezTo>
                        <a:pt x="647" y="504"/>
                        <a:pt x="648" y="347"/>
                        <a:pt x="573" y="319"/>
                      </a:cubicBezTo>
                      <a:cubicBezTo>
                        <a:pt x="497" y="297"/>
                        <a:pt x="356" y="553"/>
                        <a:pt x="299" y="719"/>
                      </a:cubicBezTo>
                      <a:cubicBezTo>
                        <a:pt x="345" y="816"/>
                        <a:pt x="413" y="719"/>
                        <a:pt x="459" y="810"/>
                      </a:cubicBezTo>
                      <a:cubicBezTo>
                        <a:pt x="449" y="872"/>
                        <a:pt x="362" y="1101"/>
                        <a:pt x="236" y="109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sp>
          <p:nvSpPr>
            <p:cNvPr id="1385776" name="Text Box 304"/>
            <p:cNvSpPr txBox="1">
              <a:spLocks noChangeArrowheads="1"/>
            </p:cNvSpPr>
            <p:nvPr/>
          </p:nvSpPr>
          <p:spPr bwMode="auto">
            <a:xfrm>
              <a:off x="3887" y="2381"/>
              <a:ext cx="295" cy="140"/>
            </a:xfrm>
            <a:prstGeom prst="rect">
              <a:avLst/>
            </a:prstGeom>
            <a:solidFill>
              <a:srgbClr val="FFFF53"/>
            </a:solidFill>
            <a:ln w="9525">
              <a:noFill/>
              <a:miter lim="800000"/>
              <a:headEnd/>
              <a:tailEnd/>
            </a:ln>
            <a:effectLst>
              <a:outerShdw dist="28398" dir="20006097" algn="ctr" rotWithShape="0">
                <a:schemeClr val="bg2">
                  <a:alpha val="50000"/>
                </a:schemeClr>
              </a:outerShdw>
            </a:effectLst>
          </p:spPr>
          <p:txBody>
            <a:bodyPr lIns="0" tIns="0" rIns="0" bIns="0">
              <a:spAutoFit/>
            </a:bodyPr>
            <a:lstStyle/>
            <a:p>
              <a:pPr algn="ctr">
                <a:lnSpc>
                  <a:spcPct val="80000"/>
                </a:lnSpc>
                <a:defRPr/>
              </a:pPr>
              <a:r>
                <a:rPr lang="en-US" sz="900">
                  <a:effectLst>
                    <a:outerShdw blurRad="38100" dist="38100" dir="2700000" algn="tl">
                      <a:srgbClr val="FFFFFF"/>
                    </a:outerShdw>
                  </a:effectLst>
                </a:rPr>
                <a:t>Trunk Gateway</a:t>
              </a:r>
              <a:endParaRPr lang="en-GB" sz="900">
                <a:effectLst>
                  <a:outerShdw blurRad="38100" dist="38100" dir="2700000" algn="tl">
                    <a:srgbClr val="FFFFFF"/>
                  </a:outerShdw>
                </a:effectLst>
              </a:endParaRPr>
            </a:p>
          </p:txBody>
        </p:sp>
      </p:grpSp>
      <p:sp>
        <p:nvSpPr>
          <p:cNvPr id="1385777" name="Line 305"/>
          <p:cNvSpPr>
            <a:spLocks noChangeShapeType="1"/>
          </p:cNvSpPr>
          <p:nvPr/>
        </p:nvSpPr>
        <p:spPr bwMode="auto">
          <a:xfrm flipV="1">
            <a:off x="8213725" y="3854451"/>
            <a:ext cx="395288" cy="252413"/>
          </a:xfrm>
          <a:prstGeom prst="line">
            <a:avLst/>
          </a:prstGeom>
          <a:noFill/>
          <a:ln w="28575">
            <a:solidFill>
              <a:srgbClr val="00D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385778" name="Line 306"/>
          <p:cNvSpPr>
            <a:spLocks noChangeShapeType="1"/>
          </p:cNvSpPr>
          <p:nvPr/>
        </p:nvSpPr>
        <p:spPr bwMode="auto">
          <a:xfrm flipH="1" flipV="1">
            <a:off x="8250238" y="3243264"/>
            <a:ext cx="431800" cy="142875"/>
          </a:xfrm>
          <a:prstGeom prst="line">
            <a:avLst/>
          </a:prstGeom>
          <a:noFill/>
          <a:ln w="19050" cap="rnd">
            <a:solidFill>
              <a:srgbClr val="00D000"/>
            </a:solidFill>
            <a:prstDash val="sysDot"/>
            <a:round/>
            <a:headEnd/>
            <a:tailEnd/>
          </a:ln>
          <a:extLst>
            <a:ext uri="{909E8E84-426E-40DD-AFC4-6F175D3DCCD1}">
              <a14:hiddenFill xmlns:a14="http://schemas.microsoft.com/office/drawing/2010/main">
                <a:noFill/>
              </a14:hiddenFill>
            </a:ext>
          </a:extLst>
        </p:spPr>
        <p:txBody>
          <a:bodyPr/>
          <a:lstStyle/>
          <a:p>
            <a:endParaRPr lang="id-ID"/>
          </a:p>
        </p:txBody>
      </p:sp>
      <p:sp>
        <p:nvSpPr>
          <p:cNvPr id="1385779" name="Text Box 307"/>
          <p:cNvSpPr txBox="1">
            <a:spLocks noChangeArrowheads="1"/>
          </p:cNvSpPr>
          <p:nvPr/>
        </p:nvSpPr>
        <p:spPr bwMode="auto">
          <a:xfrm rot="1022141">
            <a:off x="8358189" y="3135314"/>
            <a:ext cx="2889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sz="1100">
                <a:solidFill>
                  <a:srgbClr val="00D000"/>
                </a:solidFill>
              </a:rPr>
              <a:t>SS7</a:t>
            </a:r>
            <a:endParaRPr lang="en-GB" altLang="id-ID" sz="1200">
              <a:solidFill>
                <a:srgbClr val="00D000"/>
              </a:solidFill>
            </a:endParaRPr>
          </a:p>
        </p:txBody>
      </p:sp>
      <p:sp>
        <p:nvSpPr>
          <p:cNvPr id="1385780" name="Line 308"/>
          <p:cNvSpPr>
            <a:spLocks noChangeShapeType="1"/>
          </p:cNvSpPr>
          <p:nvPr/>
        </p:nvSpPr>
        <p:spPr bwMode="auto">
          <a:xfrm flipV="1">
            <a:off x="1741489" y="5645151"/>
            <a:ext cx="8561387" cy="3175"/>
          </a:xfrm>
          <a:prstGeom prst="line">
            <a:avLst/>
          </a:prstGeom>
          <a:noFill/>
          <a:ln w="317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id-ID"/>
          </a:p>
        </p:txBody>
      </p:sp>
      <p:sp>
        <p:nvSpPr>
          <p:cNvPr id="1385781" name="Line 309"/>
          <p:cNvSpPr>
            <a:spLocks noChangeShapeType="1"/>
          </p:cNvSpPr>
          <p:nvPr/>
        </p:nvSpPr>
        <p:spPr bwMode="auto">
          <a:xfrm flipV="1">
            <a:off x="1733550" y="4352926"/>
            <a:ext cx="8561388" cy="3175"/>
          </a:xfrm>
          <a:prstGeom prst="line">
            <a:avLst/>
          </a:prstGeom>
          <a:noFill/>
          <a:ln w="317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id-ID"/>
          </a:p>
        </p:txBody>
      </p:sp>
      <p:grpSp>
        <p:nvGrpSpPr>
          <p:cNvPr id="1385472" name="Group 347"/>
          <p:cNvGrpSpPr>
            <a:grpSpLocks/>
          </p:cNvGrpSpPr>
          <p:nvPr/>
        </p:nvGrpSpPr>
        <p:grpSpPr bwMode="auto">
          <a:xfrm>
            <a:off x="8575675" y="3279774"/>
            <a:ext cx="1111250" cy="644525"/>
            <a:chOff x="4410" y="2154"/>
            <a:chExt cx="700" cy="406"/>
          </a:xfrm>
        </p:grpSpPr>
        <p:grpSp>
          <p:nvGrpSpPr>
            <p:cNvPr id="1141" name="Group 250"/>
            <p:cNvGrpSpPr>
              <a:grpSpLocks/>
            </p:cNvGrpSpPr>
            <p:nvPr/>
          </p:nvGrpSpPr>
          <p:grpSpPr bwMode="auto">
            <a:xfrm>
              <a:off x="4410" y="2163"/>
              <a:ext cx="700" cy="397"/>
              <a:chOff x="4809" y="1387"/>
              <a:chExt cx="700" cy="397"/>
            </a:xfrm>
          </p:grpSpPr>
          <p:sp>
            <p:nvSpPr>
              <p:cNvPr id="1385723" name="Freeform 251"/>
              <p:cNvSpPr>
                <a:spLocks/>
              </p:cNvSpPr>
              <p:nvPr/>
            </p:nvSpPr>
            <p:spPr bwMode="auto">
              <a:xfrm rot="393171" flipH="1" flipV="1">
                <a:off x="4809" y="1397"/>
                <a:ext cx="656" cy="233"/>
              </a:xfrm>
              <a:custGeom>
                <a:avLst/>
                <a:gdLst/>
                <a:ahLst/>
                <a:cxnLst>
                  <a:cxn ang="0">
                    <a:pos x="315" y="589"/>
                  </a:cxn>
                  <a:cxn ang="0">
                    <a:pos x="19" y="805"/>
                  </a:cxn>
                  <a:cxn ang="0">
                    <a:pos x="203" y="1085"/>
                  </a:cxn>
                  <a:cxn ang="0">
                    <a:pos x="227" y="1173"/>
                  </a:cxn>
                  <a:cxn ang="0">
                    <a:pos x="315" y="1269"/>
                  </a:cxn>
                  <a:cxn ang="0">
                    <a:pos x="491" y="1365"/>
                  </a:cxn>
                  <a:cxn ang="0">
                    <a:pos x="723" y="1389"/>
                  </a:cxn>
                  <a:cxn ang="0">
                    <a:pos x="923" y="1349"/>
                  </a:cxn>
                  <a:cxn ang="0">
                    <a:pos x="1067" y="1461"/>
                  </a:cxn>
                  <a:cxn ang="0">
                    <a:pos x="1299" y="1565"/>
                  </a:cxn>
                  <a:cxn ang="0">
                    <a:pos x="1699" y="1605"/>
                  </a:cxn>
                  <a:cxn ang="0">
                    <a:pos x="2059" y="1549"/>
                  </a:cxn>
                  <a:cxn ang="0">
                    <a:pos x="2219" y="1429"/>
                  </a:cxn>
                  <a:cxn ang="0">
                    <a:pos x="2323" y="1525"/>
                  </a:cxn>
                  <a:cxn ang="0">
                    <a:pos x="2491" y="1525"/>
                  </a:cxn>
                  <a:cxn ang="0">
                    <a:pos x="2731" y="1381"/>
                  </a:cxn>
                  <a:cxn ang="0">
                    <a:pos x="2819" y="1085"/>
                  </a:cxn>
                  <a:cxn ang="0">
                    <a:pos x="2803" y="933"/>
                  </a:cxn>
                  <a:cxn ang="0">
                    <a:pos x="2923" y="797"/>
                  </a:cxn>
                  <a:cxn ang="0">
                    <a:pos x="2867" y="685"/>
                  </a:cxn>
                  <a:cxn ang="0">
                    <a:pos x="2699" y="597"/>
                  </a:cxn>
                  <a:cxn ang="0">
                    <a:pos x="2755" y="485"/>
                  </a:cxn>
                  <a:cxn ang="0">
                    <a:pos x="2739" y="333"/>
                  </a:cxn>
                  <a:cxn ang="0">
                    <a:pos x="2451" y="213"/>
                  </a:cxn>
                  <a:cxn ang="0">
                    <a:pos x="2195" y="229"/>
                  </a:cxn>
                  <a:cxn ang="0">
                    <a:pos x="2051" y="101"/>
                  </a:cxn>
                  <a:cxn ang="0">
                    <a:pos x="1651" y="5"/>
                  </a:cxn>
                  <a:cxn ang="0">
                    <a:pos x="1323" y="69"/>
                  </a:cxn>
                  <a:cxn ang="0">
                    <a:pos x="1075" y="229"/>
                  </a:cxn>
                  <a:cxn ang="0">
                    <a:pos x="931" y="165"/>
                  </a:cxn>
                  <a:cxn ang="0">
                    <a:pos x="659" y="93"/>
                  </a:cxn>
                  <a:cxn ang="0">
                    <a:pos x="467" y="237"/>
                  </a:cxn>
                  <a:cxn ang="0">
                    <a:pos x="403" y="373"/>
                  </a:cxn>
                  <a:cxn ang="0">
                    <a:pos x="315" y="589"/>
                  </a:cxn>
                </a:cxnLst>
                <a:rect l="0" t="0" r="r" b="b"/>
                <a:pathLst>
                  <a:path w="2934" h="1608">
                    <a:moveTo>
                      <a:pt x="315" y="589"/>
                    </a:moveTo>
                    <a:cubicBezTo>
                      <a:pt x="251" y="661"/>
                      <a:pt x="38" y="722"/>
                      <a:pt x="19" y="805"/>
                    </a:cubicBezTo>
                    <a:cubicBezTo>
                      <a:pt x="0" y="888"/>
                      <a:pt x="168" y="1024"/>
                      <a:pt x="203" y="1085"/>
                    </a:cubicBezTo>
                    <a:cubicBezTo>
                      <a:pt x="238" y="1146"/>
                      <a:pt x="208" y="1142"/>
                      <a:pt x="227" y="1173"/>
                    </a:cubicBezTo>
                    <a:cubicBezTo>
                      <a:pt x="246" y="1204"/>
                      <a:pt x="271" y="1237"/>
                      <a:pt x="315" y="1269"/>
                    </a:cubicBezTo>
                    <a:cubicBezTo>
                      <a:pt x="359" y="1301"/>
                      <a:pt x="423" y="1345"/>
                      <a:pt x="491" y="1365"/>
                    </a:cubicBezTo>
                    <a:cubicBezTo>
                      <a:pt x="559" y="1385"/>
                      <a:pt x="651" y="1392"/>
                      <a:pt x="723" y="1389"/>
                    </a:cubicBezTo>
                    <a:cubicBezTo>
                      <a:pt x="795" y="1386"/>
                      <a:pt x="866" y="1337"/>
                      <a:pt x="923" y="1349"/>
                    </a:cubicBezTo>
                    <a:cubicBezTo>
                      <a:pt x="980" y="1361"/>
                      <a:pt x="1004" y="1425"/>
                      <a:pt x="1067" y="1461"/>
                    </a:cubicBezTo>
                    <a:cubicBezTo>
                      <a:pt x="1130" y="1497"/>
                      <a:pt x="1194" y="1541"/>
                      <a:pt x="1299" y="1565"/>
                    </a:cubicBezTo>
                    <a:cubicBezTo>
                      <a:pt x="1404" y="1589"/>
                      <a:pt x="1572" y="1608"/>
                      <a:pt x="1699" y="1605"/>
                    </a:cubicBezTo>
                    <a:cubicBezTo>
                      <a:pt x="1826" y="1602"/>
                      <a:pt x="1972" y="1578"/>
                      <a:pt x="2059" y="1549"/>
                    </a:cubicBezTo>
                    <a:cubicBezTo>
                      <a:pt x="2146" y="1520"/>
                      <a:pt x="2175" y="1433"/>
                      <a:pt x="2219" y="1429"/>
                    </a:cubicBezTo>
                    <a:cubicBezTo>
                      <a:pt x="2263" y="1425"/>
                      <a:pt x="2278" y="1509"/>
                      <a:pt x="2323" y="1525"/>
                    </a:cubicBezTo>
                    <a:cubicBezTo>
                      <a:pt x="2368" y="1541"/>
                      <a:pt x="2423" y="1549"/>
                      <a:pt x="2491" y="1525"/>
                    </a:cubicBezTo>
                    <a:cubicBezTo>
                      <a:pt x="2559" y="1501"/>
                      <a:pt x="2676" y="1454"/>
                      <a:pt x="2731" y="1381"/>
                    </a:cubicBezTo>
                    <a:cubicBezTo>
                      <a:pt x="2786" y="1308"/>
                      <a:pt x="2807" y="1160"/>
                      <a:pt x="2819" y="1085"/>
                    </a:cubicBezTo>
                    <a:cubicBezTo>
                      <a:pt x="2831" y="1010"/>
                      <a:pt x="2786" y="981"/>
                      <a:pt x="2803" y="933"/>
                    </a:cubicBezTo>
                    <a:cubicBezTo>
                      <a:pt x="2820" y="885"/>
                      <a:pt x="2912" y="838"/>
                      <a:pt x="2923" y="797"/>
                    </a:cubicBezTo>
                    <a:cubicBezTo>
                      <a:pt x="2934" y="756"/>
                      <a:pt x="2904" y="718"/>
                      <a:pt x="2867" y="685"/>
                    </a:cubicBezTo>
                    <a:cubicBezTo>
                      <a:pt x="2830" y="652"/>
                      <a:pt x="2718" y="630"/>
                      <a:pt x="2699" y="597"/>
                    </a:cubicBezTo>
                    <a:cubicBezTo>
                      <a:pt x="2680" y="564"/>
                      <a:pt x="2748" y="529"/>
                      <a:pt x="2755" y="485"/>
                    </a:cubicBezTo>
                    <a:cubicBezTo>
                      <a:pt x="2762" y="441"/>
                      <a:pt x="2790" y="378"/>
                      <a:pt x="2739" y="333"/>
                    </a:cubicBezTo>
                    <a:cubicBezTo>
                      <a:pt x="2688" y="288"/>
                      <a:pt x="2542" y="230"/>
                      <a:pt x="2451" y="213"/>
                    </a:cubicBezTo>
                    <a:cubicBezTo>
                      <a:pt x="2360" y="196"/>
                      <a:pt x="2262" y="248"/>
                      <a:pt x="2195" y="229"/>
                    </a:cubicBezTo>
                    <a:cubicBezTo>
                      <a:pt x="2128" y="210"/>
                      <a:pt x="2142" y="138"/>
                      <a:pt x="2051" y="101"/>
                    </a:cubicBezTo>
                    <a:cubicBezTo>
                      <a:pt x="1960" y="64"/>
                      <a:pt x="1772" y="10"/>
                      <a:pt x="1651" y="5"/>
                    </a:cubicBezTo>
                    <a:cubicBezTo>
                      <a:pt x="1530" y="0"/>
                      <a:pt x="1419" y="32"/>
                      <a:pt x="1323" y="69"/>
                    </a:cubicBezTo>
                    <a:cubicBezTo>
                      <a:pt x="1227" y="106"/>
                      <a:pt x="1140" y="213"/>
                      <a:pt x="1075" y="229"/>
                    </a:cubicBezTo>
                    <a:cubicBezTo>
                      <a:pt x="1010" y="245"/>
                      <a:pt x="1000" y="188"/>
                      <a:pt x="931" y="165"/>
                    </a:cubicBezTo>
                    <a:cubicBezTo>
                      <a:pt x="862" y="142"/>
                      <a:pt x="736" y="81"/>
                      <a:pt x="659" y="93"/>
                    </a:cubicBezTo>
                    <a:cubicBezTo>
                      <a:pt x="582" y="105"/>
                      <a:pt x="509" y="191"/>
                      <a:pt x="467" y="237"/>
                    </a:cubicBezTo>
                    <a:cubicBezTo>
                      <a:pt x="425" y="283"/>
                      <a:pt x="424" y="316"/>
                      <a:pt x="403" y="373"/>
                    </a:cubicBezTo>
                    <a:cubicBezTo>
                      <a:pt x="382" y="430"/>
                      <a:pt x="379" y="517"/>
                      <a:pt x="315" y="589"/>
                    </a:cubicBezTo>
                    <a:close/>
                  </a:path>
                </a:pathLst>
              </a:custGeom>
              <a:gradFill rotWithShape="0">
                <a:gsLst>
                  <a:gs pos="0">
                    <a:schemeClr val="bg2"/>
                  </a:gs>
                  <a:gs pos="100000">
                    <a:schemeClr val="bg2">
                      <a:gamma/>
                      <a:tint val="47451"/>
                      <a:invGamma/>
                    </a:schemeClr>
                  </a:gs>
                </a:gsLst>
                <a:lin ang="2700000" scaled="1"/>
              </a:gradFill>
              <a:ln w="9525" cap="flat" cmpd="sng">
                <a:prstDash val="solid"/>
                <a:round/>
                <a:headEnd/>
                <a:tailEnd/>
              </a:ln>
              <a:effectLst/>
              <a:scene3d>
                <a:camera prst="legacyObliqueTopRight">
                  <a:rot lat="17400000" lon="0" rev="0"/>
                </a:camera>
                <a:lightRig rig="legacyFlat2" dir="t"/>
              </a:scene3d>
              <a:sp3d extrusionH="23800" prstMaterial="legacyMatte">
                <a:bevelT w="13500" h="13500" prst="angle"/>
                <a:bevelB w="13500" h="13500" prst="angle"/>
                <a:extrusionClr>
                  <a:schemeClr val="bg2"/>
                </a:extrusionClr>
              </a:sp3d>
            </p:spPr>
            <p:txBody>
              <a:bodyPr anchor="ctr">
                <a:spAutoFit/>
                <a:flatTx/>
              </a:bodyPr>
              <a:lstStyle/>
              <a:p>
                <a:pPr>
                  <a:defRPr/>
                </a:pPr>
                <a:endParaRPr lang="en-US"/>
              </a:p>
            </p:txBody>
          </p:sp>
          <p:sp>
            <p:nvSpPr>
              <p:cNvPr id="1158" name="Text Box 252"/>
              <p:cNvSpPr txBox="1">
                <a:spLocks noChangeArrowheads="1"/>
              </p:cNvSpPr>
              <p:nvPr/>
            </p:nvSpPr>
            <p:spPr bwMode="auto">
              <a:xfrm>
                <a:off x="4876" y="1387"/>
                <a:ext cx="56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512" rIns="36000" bIns="36512">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id-ID" sz="1200" b="1">
                    <a:latin typeface="Arial Narrow" panose="020B0606020202030204" pitchFamily="34" charset="0"/>
                  </a:rPr>
                  <a:t>SS7 Network</a:t>
                </a:r>
              </a:p>
            </p:txBody>
          </p:sp>
          <p:sp>
            <p:nvSpPr>
              <p:cNvPr id="1159" name="Freeform 253"/>
              <p:cNvSpPr>
                <a:spLocks/>
              </p:cNvSpPr>
              <p:nvPr/>
            </p:nvSpPr>
            <p:spPr bwMode="auto">
              <a:xfrm rot="474068" flipH="1" flipV="1">
                <a:off x="4830" y="1551"/>
                <a:ext cx="679" cy="233"/>
              </a:xfrm>
              <a:custGeom>
                <a:avLst/>
                <a:gdLst>
                  <a:gd name="T0" fmla="*/ 73 w 2934"/>
                  <a:gd name="T1" fmla="*/ 154 h 1608"/>
                  <a:gd name="T2" fmla="*/ 4 w 2934"/>
                  <a:gd name="T3" fmla="*/ 210 h 1608"/>
                  <a:gd name="T4" fmla="*/ 47 w 2934"/>
                  <a:gd name="T5" fmla="*/ 283 h 1608"/>
                  <a:gd name="T6" fmla="*/ 53 w 2934"/>
                  <a:gd name="T7" fmla="*/ 306 h 1608"/>
                  <a:gd name="T8" fmla="*/ 73 w 2934"/>
                  <a:gd name="T9" fmla="*/ 331 h 1608"/>
                  <a:gd name="T10" fmla="*/ 114 w 2934"/>
                  <a:gd name="T11" fmla="*/ 357 h 1608"/>
                  <a:gd name="T12" fmla="*/ 167 w 2934"/>
                  <a:gd name="T13" fmla="*/ 363 h 1608"/>
                  <a:gd name="T14" fmla="*/ 214 w 2934"/>
                  <a:gd name="T15" fmla="*/ 352 h 1608"/>
                  <a:gd name="T16" fmla="*/ 247 w 2934"/>
                  <a:gd name="T17" fmla="*/ 382 h 1608"/>
                  <a:gd name="T18" fmla="*/ 301 w 2934"/>
                  <a:gd name="T19" fmla="*/ 409 h 1608"/>
                  <a:gd name="T20" fmla="*/ 393 w 2934"/>
                  <a:gd name="T21" fmla="*/ 419 h 1608"/>
                  <a:gd name="T22" fmla="*/ 477 w 2934"/>
                  <a:gd name="T23" fmla="*/ 405 h 1608"/>
                  <a:gd name="T24" fmla="*/ 514 w 2934"/>
                  <a:gd name="T25" fmla="*/ 373 h 1608"/>
                  <a:gd name="T26" fmla="*/ 538 w 2934"/>
                  <a:gd name="T27" fmla="*/ 398 h 1608"/>
                  <a:gd name="T28" fmla="*/ 576 w 2934"/>
                  <a:gd name="T29" fmla="*/ 398 h 1608"/>
                  <a:gd name="T30" fmla="*/ 632 w 2934"/>
                  <a:gd name="T31" fmla="*/ 361 h 1608"/>
                  <a:gd name="T32" fmla="*/ 652 w 2934"/>
                  <a:gd name="T33" fmla="*/ 283 h 1608"/>
                  <a:gd name="T34" fmla="*/ 649 w 2934"/>
                  <a:gd name="T35" fmla="*/ 244 h 1608"/>
                  <a:gd name="T36" fmla="*/ 676 w 2934"/>
                  <a:gd name="T37" fmla="*/ 208 h 1608"/>
                  <a:gd name="T38" fmla="*/ 663 w 2934"/>
                  <a:gd name="T39" fmla="*/ 179 h 1608"/>
                  <a:gd name="T40" fmla="*/ 625 w 2934"/>
                  <a:gd name="T41" fmla="*/ 156 h 1608"/>
                  <a:gd name="T42" fmla="*/ 638 w 2934"/>
                  <a:gd name="T43" fmla="*/ 127 h 1608"/>
                  <a:gd name="T44" fmla="*/ 634 w 2934"/>
                  <a:gd name="T45" fmla="*/ 87 h 1608"/>
                  <a:gd name="T46" fmla="*/ 567 w 2934"/>
                  <a:gd name="T47" fmla="*/ 56 h 1608"/>
                  <a:gd name="T48" fmla="*/ 508 w 2934"/>
                  <a:gd name="T49" fmla="*/ 60 h 1608"/>
                  <a:gd name="T50" fmla="*/ 475 w 2934"/>
                  <a:gd name="T51" fmla="*/ 26 h 1608"/>
                  <a:gd name="T52" fmla="*/ 382 w 2934"/>
                  <a:gd name="T53" fmla="*/ 1 h 1608"/>
                  <a:gd name="T54" fmla="*/ 306 w 2934"/>
                  <a:gd name="T55" fmla="*/ 18 h 1608"/>
                  <a:gd name="T56" fmla="*/ 249 w 2934"/>
                  <a:gd name="T57" fmla="*/ 60 h 1608"/>
                  <a:gd name="T58" fmla="*/ 215 w 2934"/>
                  <a:gd name="T59" fmla="*/ 43 h 1608"/>
                  <a:gd name="T60" fmla="*/ 153 w 2934"/>
                  <a:gd name="T61" fmla="*/ 24 h 1608"/>
                  <a:gd name="T62" fmla="*/ 108 w 2934"/>
                  <a:gd name="T63" fmla="*/ 62 h 1608"/>
                  <a:gd name="T64" fmla="*/ 93 w 2934"/>
                  <a:gd name="T65" fmla="*/ 97 h 1608"/>
                  <a:gd name="T66" fmla="*/ 73 w 2934"/>
                  <a:gd name="T67" fmla="*/ 154 h 16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934"/>
                  <a:gd name="T103" fmla="*/ 0 h 1608"/>
                  <a:gd name="T104" fmla="*/ 2934 w 2934"/>
                  <a:gd name="T105" fmla="*/ 1608 h 16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934" h="1608">
                    <a:moveTo>
                      <a:pt x="315" y="589"/>
                    </a:moveTo>
                    <a:cubicBezTo>
                      <a:pt x="251" y="661"/>
                      <a:pt x="38" y="722"/>
                      <a:pt x="19" y="805"/>
                    </a:cubicBezTo>
                    <a:cubicBezTo>
                      <a:pt x="0" y="888"/>
                      <a:pt x="168" y="1024"/>
                      <a:pt x="203" y="1085"/>
                    </a:cubicBezTo>
                    <a:cubicBezTo>
                      <a:pt x="238" y="1146"/>
                      <a:pt x="208" y="1142"/>
                      <a:pt x="227" y="1173"/>
                    </a:cubicBezTo>
                    <a:cubicBezTo>
                      <a:pt x="246" y="1204"/>
                      <a:pt x="271" y="1237"/>
                      <a:pt x="315" y="1269"/>
                    </a:cubicBezTo>
                    <a:cubicBezTo>
                      <a:pt x="359" y="1301"/>
                      <a:pt x="423" y="1345"/>
                      <a:pt x="491" y="1365"/>
                    </a:cubicBezTo>
                    <a:cubicBezTo>
                      <a:pt x="559" y="1385"/>
                      <a:pt x="651" y="1392"/>
                      <a:pt x="723" y="1389"/>
                    </a:cubicBezTo>
                    <a:cubicBezTo>
                      <a:pt x="795" y="1386"/>
                      <a:pt x="866" y="1337"/>
                      <a:pt x="923" y="1349"/>
                    </a:cubicBezTo>
                    <a:cubicBezTo>
                      <a:pt x="980" y="1361"/>
                      <a:pt x="1004" y="1425"/>
                      <a:pt x="1067" y="1461"/>
                    </a:cubicBezTo>
                    <a:cubicBezTo>
                      <a:pt x="1130" y="1497"/>
                      <a:pt x="1194" y="1541"/>
                      <a:pt x="1299" y="1565"/>
                    </a:cubicBezTo>
                    <a:cubicBezTo>
                      <a:pt x="1404" y="1589"/>
                      <a:pt x="1572" y="1608"/>
                      <a:pt x="1699" y="1605"/>
                    </a:cubicBezTo>
                    <a:cubicBezTo>
                      <a:pt x="1826" y="1602"/>
                      <a:pt x="1972" y="1578"/>
                      <a:pt x="2059" y="1549"/>
                    </a:cubicBezTo>
                    <a:cubicBezTo>
                      <a:pt x="2146" y="1520"/>
                      <a:pt x="2175" y="1433"/>
                      <a:pt x="2219" y="1429"/>
                    </a:cubicBezTo>
                    <a:cubicBezTo>
                      <a:pt x="2263" y="1425"/>
                      <a:pt x="2278" y="1509"/>
                      <a:pt x="2323" y="1525"/>
                    </a:cubicBezTo>
                    <a:cubicBezTo>
                      <a:pt x="2368" y="1541"/>
                      <a:pt x="2423" y="1549"/>
                      <a:pt x="2491" y="1525"/>
                    </a:cubicBezTo>
                    <a:cubicBezTo>
                      <a:pt x="2559" y="1501"/>
                      <a:pt x="2676" y="1454"/>
                      <a:pt x="2731" y="1381"/>
                    </a:cubicBezTo>
                    <a:cubicBezTo>
                      <a:pt x="2786" y="1308"/>
                      <a:pt x="2807" y="1160"/>
                      <a:pt x="2819" y="1085"/>
                    </a:cubicBezTo>
                    <a:cubicBezTo>
                      <a:pt x="2831" y="1010"/>
                      <a:pt x="2786" y="981"/>
                      <a:pt x="2803" y="933"/>
                    </a:cubicBezTo>
                    <a:cubicBezTo>
                      <a:pt x="2820" y="885"/>
                      <a:pt x="2912" y="838"/>
                      <a:pt x="2923" y="797"/>
                    </a:cubicBezTo>
                    <a:cubicBezTo>
                      <a:pt x="2934" y="756"/>
                      <a:pt x="2904" y="718"/>
                      <a:pt x="2867" y="685"/>
                    </a:cubicBezTo>
                    <a:cubicBezTo>
                      <a:pt x="2830" y="652"/>
                      <a:pt x="2718" y="630"/>
                      <a:pt x="2699" y="597"/>
                    </a:cubicBezTo>
                    <a:cubicBezTo>
                      <a:pt x="2680" y="564"/>
                      <a:pt x="2748" y="529"/>
                      <a:pt x="2755" y="485"/>
                    </a:cubicBezTo>
                    <a:cubicBezTo>
                      <a:pt x="2762" y="441"/>
                      <a:pt x="2790" y="378"/>
                      <a:pt x="2739" y="333"/>
                    </a:cubicBezTo>
                    <a:cubicBezTo>
                      <a:pt x="2688" y="288"/>
                      <a:pt x="2542" y="230"/>
                      <a:pt x="2451" y="213"/>
                    </a:cubicBezTo>
                    <a:cubicBezTo>
                      <a:pt x="2360" y="196"/>
                      <a:pt x="2262" y="248"/>
                      <a:pt x="2195" y="229"/>
                    </a:cubicBezTo>
                    <a:cubicBezTo>
                      <a:pt x="2128" y="210"/>
                      <a:pt x="2142" y="138"/>
                      <a:pt x="2051" y="101"/>
                    </a:cubicBezTo>
                    <a:cubicBezTo>
                      <a:pt x="1960" y="64"/>
                      <a:pt x="1772" y="10"/>
                      <a:pt x="1651" y="5"/>
                    </a:cubicBezTo>
                    <a:cubicBezTo>
                      <a:pt x="1530" y="0"/>
                      <a:pt x="1419" y="32"/>
                      <a:pt x="1323" y="69"/>
                    </a:cubicBezTo>
                    <a:cubicBezTo>
                      <a:pt x="1227" y="106"/>
                      <a:pt x="1140" y="213"/>
                      <a:pt x="1075" y="229"/>
                    </a:cubicBezTo>
                    <a:cubicBezTo>
                      <a:pt x="1010" y="245"/>
                      <a:pt x="1000" y="188"/>
                      <a:pt x="931" y="165"/>
                    </a:cubicBezTo>
                    <a:cubicBezTo>
                      <a:pt x="862" y="142"/>
                      <a:pt x="736" y="81"/>
                      <a:pt x="659" y="93"/>
                    </a:cubicBezTo>
                    <a:cubicBezTo>
                      <a:pt x="582" y="105"/>
                      <a:pt x="509" y="191"/>
                      <a:pt x="467" y="237"/>
                    </a:cubicBezTo>
                    <a:cubicBezTo>
                      <a:pt x="425" y="283"/>
                      <a:pt x="424" y="316"/>
                      <a:pt x="403" y="373"/>
                    </a:cubicBezTo>
                    <a:cubicBezTo>
                      <a:pt x="382" y="430"/>
                      <a:pt x="379" y="517"/>
                      <a:pt x="315" y="589"/>
                    </a:cubicBezTo>
                    <a:close/>
                  </a:path>
                </a:pathLst>
              </a:custGeom>
              <a:gradFill rotWithShape="0">
                <a:gsLst>
                  <a:gs pos="0">
                    <a:srgbClr val="99CCFF"/>
                  </a:gs>
                  <a:gs pos="100000">
                    <a:srgbClr val="475E76"/>
                  </a:gs>
                </a:gsLst>
                <a:lin ang="2700000" scaled="1"/>
              </a:gradFill>
              <a:ln w="9525">
                <a:miter lim="800000"/>
                <a:headEnd/>
                <a:tailEnd/>
              </a:ln>
              <a:scene3d>
                <a:camera prst="legacyObliqueTopRight">
                  <a:rot lat="17400000" lon="0" rev="0"/>
                </a:camera>
                <a:lightRig rig="legacyFlat2" dir="t"/>
              </a:scene3d>
              <a:sp3d extrusionH="23800" prstMaterial="legacyMatte">
                <a:bevelT w="13500" h="13500" prst="angle"/>
                <a:bevelB w="13500" h="13500" prst="angle"/>
                <a:extrusionClr>
                  <a:srgbClr val="99CCFF"/>
                </a:extrusionClr>
                <a:contourClr>
                  <a:srgbClr val="99CCFF"/>
                </a:contourClr>
              </a:sp3d>
            </p:spPr>
            <p:txBody>
              <a:bodyPr anchor="ctr">
                <a:spAutoFit/>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60" name="Text Box 254"/>
              <p:cNvSpPr txBox="1">
                <a:spLocks noChangeArrowheads="1"/>
              </p:cNvSpPr>
              <p:nvPr/>
            </p:nvSpPr>
            <p:spPr bwMode="auto">
              <a:xfrm>
                <a:off x="4989" y="1593"/>
                <a:ext cx="351"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id-ID" sz="1200" b="1"/>
                  <a:t>PSTN</a:t>
                </a:r>
              </a:p>
            </p:txBody>
          </p:sp>
        </p:grpSp>
        <p:grpSp>
          <p:nvGrpSpPr>
            <p:cNvPr id="1142" name="Group 257"/>
            <p:cNvGrpSpPr>
              <a:grpSpLocks/>
            </p:cNvGrpSpPr>
            <p:nvPr/>
          </p:nvGrpSpPr>
          <p:grpSpPr bwMode="auto">
            <a:xfrm>
              <a:off x="4410" y="2154"/>
              <a:ext cx="679" cy="395"/>
              <a:chOff x="3991" y="1480"/>
              <a:chExt cx="679" cy="395"/>
            </a:xfrm>
          </p:grpSpPr>
          <p:sp>
            <p:nvSpPr>
              <p:cNvPr id="1385730" name="Freeform 258"/>
              <p:cNvSpPr>
                <a:spLocks/>
              </p:cNvSpPr>
              <p:nvPr/>
            </p:nvSpPr>
            <p:spPr bwMode="auto">
              <a:xfrm rot="393171" flipH="1" flipV="1">
                <a:off x="3991" y="1488"/>
                <a:ext cx="656" cy="233"/>
              </a:xfrm>
              <a:custGeom>
                <a:avLst/>
                <a:gdLst/>
                <a:ahLst/>
                <a:cxnLst>
                  <a:cxn ang="0">
                    <a:pos x="315" y="589"/>
                  </a:cxn>
                  <a:cxn ang="0">
                    <a:pos x="19" y="805"/>
                  </a:cxn>
                  <a:cxn ang="0">
                    <a:pos x="203" y="1085"/>
                  </a:cxn>
                  <a:cxn ang="0">
                    <a:pos x="227" y="1173"/>
                  </a:cxn>
                  <a:cxn ang="0">
                    <a:pos x="315" y="1269"/>
                  </a:cxn>
                  <a:cxn ang="0">
                    <a:pos x="491" y="1365"/>
                  </a:cxn>
                  <a:cxn ang="0">
                    <a:pos x="723" y="1389"/>
                  </a:cxn>
                  <a:cxn ang="0">
                    <a:pos x="923" y="1349"/>
                  </a:cxn>
                  <a:cxn ang="0">
                    <a:pos x="1067" y="1461"/>
                  </a:cxn>
                  <a:cxn ang="0">
                    <a:pos x="1299" y="1565"/>
                  </a:cxn>
                  <a:cxn ang="0">
                    <a:pos x="1699" y="1605"/>
                  </a:cxn>
                  <a:cxn ang="0">
                    <a:pos x="2059" y="1549"/>
                  </a:cxn>
                  <a:cxn ang="0">
                    <a:pos x="2219" y="1429"/>
                  </a:cxn>
                  <a:cxn ang="0">
                    <a:pos x="2323" y="1525"/>
                  </a:cxn>
                  <a:cxn ang="0">
                    <a:pos x="2491" y="1525"/>
                  </a:cxn>
                  <a:cxn ang="0">
                    <a:pos x="2731" y="1381"/>
                  </a:cxn>
                  <a:cxn ang="0">
                    <a:pos x="2819" y="1085"/>
                  </a:cxn>
                  <a:cxn ang="0">
                    <a:pos x="2803" y="933"/>
                  </a:cxn>
                  <a:cxn ang="0">
                    <a:pos x="2923" y="797"/>
                  </a:cxn>
                  <a:cxn ang="0">
                    <a:pos x="2867" y="685"/>
                  </a:cxn>
                  <a:cxn ang="0">
                    <a:pos x="2699" y="597"/>
                  </a:cxn>
                  <a:cxn ang="0">
                    <a:pos x="2755" y="485"/>
                  </a:cxn>
                  <a:cxn ang="0">
                    <a:pos x="2739" y="333"/>
                  </a:cxn>
                  <a:cxn ang="0">
                    <a:pos x="2451" y="213"/>
                  </a:cxn>
                  <a:cxn ang="0">
                    <a:pos x="2195" y="229"/>
                  </a:cxn>
                  <a:cxn ang="0">
                    <a:pos x="2051" y="101"/>
                  </a:cxn>
                  <a:cxn ang="0">
                    <a:pos x="1651" y="5"/>
                  </a:cxn>
                  <a:cxn ang="0">
                    <a:pos x="1323" y="69"/>
                  </a:cxn>
                  <a:cxn ang="0">
                    <a:pos x="1075" y="229"/>
                  </a:cxn>
                  <a:cxn ang="0">
                    <a:pos x="931" y="165"/>
                  </a:cxn>
                  <a:cxn ang="0">
                    <a:pos x="659" y="93"/>
                  </a:cxn>
                  <a:cxn ang="0">
                    <a:pos x="467" y="237"/>
                  </a:cxn>
                  <a:cxn ang="0">
                    <a:pos x="403" y="373"/>
                  </a:cxn>
                  <a:cxn ang="0">
                    <a:pos x="315" y="589"/>
                  </a:cxn>
                </a:cxnLst>
                <a:rect l="0" t="0" r="r" b="b"/>
                <a:pathLst>
                  <a:path w="2934" h="1608">
                    <a:moveTo>
                      <a:pt x="315" y="589"/>
                    </a:moveTo>
                    <a:cubicBezTo>
                      <a:pt x="251" y="661"/>
                      <a:pt x="38" y="722"/>
                      <a:pt x="19" y="805"/>
                    </a:cubicBezTo>
                    <a:cubicBezTo>
                      <a:pt x="0" y="888"/>
                      <a:pt x="168" y="1024"/>
                      <a:pt x="203" y="1085"/>
                    </a:cubicBezTo>
                    <a:cubicBezTo>
                      <a:pt x="238" y="1146"/>
                      <a:pt x="208" y="1142"/>
                      <a:pt x="227" y="1173"/>
                    </a:cubicBezTo>
                    <a:cubicBezTo>
                      <a:pt x="246" y="1204"/>
                      <a:pt x="271" y="1237"/>
                      <a:pt x="315" y="1269"/>
                    </a:cubicBezTo>
                    <a:cubicBezTo>
                      <a:pt x="359" y="1301"/>
                      <a:pt x="423" y="1345"/>
                      <a:pt x="491" y="1365"/>
                    </a:cubicBezTo>
                    <a:cubicBezTo>
                      <a:pt x="559" y="1385"/>
                      <a:pt x="651" y="1392"/>
                      <a:pt x="723" y="1389"/>
                    </a:cubicBezTo>
                    <a:cubicBezTo>
                      <a:pt x="795" y="1386"/>
                      <a:pt x="866" y="1337"/>
                      <a:pt x="923" y="1349"/>
                    </a:cubicBezTo>
                    <a:cubicBezTo>
                      <a:pt x="980" y="1361"/>
                      <a:pt x="1004" y="1425"/>
                      <a:pt x="1067" y="1461"/>
                    </a:cubicBezTo>
                    <a:cubicBezTo>
                      <a:pt x="1130" y="1497"/>
                      <a:pt x="1194" y="1541"/>
                      <a:pt x="1299" y="1565"/>
                    </a:cubicBezTo>
                    <a:cubicBezTo>
                      <a:pt x="1404" y="1589"/>
                      <a:pt x="1572" y="1608"/>
                      <a:pt x="1699" y="1605"/>
                    </a:cubicBezTo>
                    <a:cubicBezTo>
                      <a:pt x="1826" y="1602"/>
                      <a:pt x="1972" y="1578"/>
                      <a:pt x="2059" y="1549"/>
                    </a:cubicBezTo>
                    <a:cubicBezTo>
                      <a:pt x="2146" y="1520"/>
                      <a:pt x="2175" y="1433"/>
                      <a:pt x="2219" y="1429"/>
                    </a:cubicBezTo>
                    <a:cubicBezTo>
                      <a:pt x="2263" y="1425"/>
                      <a:pt x="2278" y="1509"/>
                      <a:pt x="2323" y="1525"/>
                    </a:cubicBezTo>
                    <a:cubicBezTo>
                      <a:pt x="2368" y="1541"/>
                      <a:pt x="2423" y="1549"/>
                      <a:pt x="2491" y="1525"/>
                    </a:cubicBezTo>
                    <a:cubicBezTo>
                      <a:pt x="2559" y="1501"/>
                      <a:pt x="2676" y="1454"/>
                      <a:pt x="2731" y="1381"/>
                    </a:cubicBezTo>
                    <a:cubicBezTo>
                      <a:pt x="2786" y="1308"/>
                      <a:pt x="2807" y="1160"/>
                      <a:pt x="2819" y="1085"/>
                    </a:cubicBezTo>
                    <a:cubicBezTo>
                      <a:pt x="2831" y="1010"/>
                      <a:pt x="2786" y="981"/>
                      <a:pt x="2803" y="933"/>
                    </a:cubicBezTo>
                    <a:cubicBezTo>
                      <a:pt x="2820" y="885"/>
                      <a:pt x="2912" y="838"/>
                      <a:pt x="2923" y="797"/>
                    </a:cubicBezTo>
                    <a:cubicBezTo>
                      <a:pt x="2934" y="756"/>
                      <a:pt x="2904" y="718"/>
                      <a:pt x="2867" y="685"/>
                    </a:cubicBezTo>
                    <a:cubicBezTo>
                      <a:pt x="2830" y="652"/>
                      <a:pt x="2718" y="630"/>
                      <a:pt x="2699" y="597"/>
                    </a:cubicBezTo>
                    <a:cubicBezTo>
                      <a:pt x="2680" y="564"/>
                      <a:pt x="2748" y="529"/>
                      <a:pt x="2755" y="485"/>
                    </a:cubicBezTo>
                    <a:cubicBezTo>
                      <a:pt x="2762" y="441"/>
                      <a:pt x="2790" y="378"/>
                      <a:pt x="2739" y="333"/>
                    </a:cubicBezTo>
                    <a:cubicBezTo>
                      <a:pt x="2688" y="288"/>
                      <a:pt x="2542" y="230"/>
                      <a:pt x="2451" y="213"/>
                    </a:cubicBezTo>
                    <a:cubicBezTo>
                      <a:pt x="2360" y="196"/>
                      <a:pt x="2262" y="248"/>
                      <a:pt x="2195" y="229"/>
                    </a:cubicBezTo>
                    <a:cubicBezTo>
                      <a:pt x="2128" y="210"/>
                      <a:pt x="2142" y="138"/>
                      <a:pt x="2051" y="101"/>
                    </a:cubicBezTo>
                    <a:cubicBezTo>
                      <a:pt x="1960" y="64"/>
                      <a:pt x="1772" y="10"/>
                      <a:pt x="1651" y="5"/>
                    </a:cubicBezTo>
                    <a:cubicBezTo>
                      <a:pt x="1530" y="0"/>
                      <a:pt x="1419" y="32"/>
                      <a:pt x="1323" y="69"/>
                    </a:cubicBezTo>
                    <a:cubicBezTo>
                      <a:pt x="1227" y="106"/>
                      <a:pt x="1140" y="213"/>
                      <a:pt x="1075" y="229"/>
                    </a:cubicBezTo>
                    <a:cubicBezTo>
                      <a:pt x="1010" y="245"/>
                      <a:pt x="1000" y="188"/>
                      <a:pt x="931" y="165"/>
                    </a:cubicBezTo>
                    <a:cubicBezTo>
                      <a:pt x="862" y="142"/>
                      <a:pt x="736" y="81"/>
                      <a:pt x="659" y="93"/>
                    </a:cubicBezTo>
                    <a:cubicBezTo>
                      <a:pt x="582" y="105"/>
                      <a:pt x="509" y="191"/>
                      <a:pt x="467" y="237"/>
                    </a:cubicBezTo>
                    <a:cubicBezTo>
                      <a:pt x="425" y="283"/>
                      <a:pt x="424" y="316"/>
                      <a:pt x="403" y="373"/>
                    </a:cubicBezTo>
                    <a:cubicBezTo>
                      <a:pt x="382" y="430"/>
                      <a:pt x="379" y="517"/>
                      <a:pt x="315" y="589"/>
                    </a:cubicBezTo>
                    <a:close/>
                  </a:path>
                </a:pathLst>
              </a:custGeom>
              <a:gradFill rotWithShape="0">
                <a:gsLst>
                  <a:gs pos="0">
                    <a:schemeClr val="bg2"/>
                  </a:gs>
                  <a:gs pos="100000">
                    <a:schemeClr val="bg2">
                      <a:gamma/>
                      <a:tint val="47451"/>
                      <a:invGamma/>
                    </a:schemeClr>
                  </a:gs>
                </a:gsLst>
                <a:lin ang="2700000" scaled="1"/>
              </a:gradFill>
              <a:ln w="9525" cap="flat" cmpd="sng">
                <a:prstDash val="solid"/>
                <a:round/>
                <a:headEnd/>
                <a:tailEnd/>
              </a:ln>
              <a:effectLst/>
              <a:scene3d>
                <a:camera prst="legacyObliqueTopRight">
                  <a:rot lat="17400000" lon="0" rev="0"/>
                </a:camera>
                <a:lightRig rig="legacyFlat2" dir="t"/>
              </a:scene3d>
              <a:sp3d extrusionH="23800" prstMaterial="legacyMatte">
                <a:bevelT w="13500" h="13500" prst="angle"/>
                <a:bevelB w="13500" h="13500" prst="angle"/>
                <a:extrusionClr>
                  <a:schemeClr val="bg2"/>
                </a:extrusionClr>
              </a:sp3d>
            </p:spPr>
            <p:txBody>
              <a:bodyPr anchor="ctr">
                <a:spAutoFit/>
                <a:flatTx/>
              </a:bodyPr>
              <a:lstStyle/>
              <a:p>
                <a:pPr>
                  <a:defRPr/>
                </a:pPr>
                <a:endParaRPr lang="en-US"/>
              </a:p>
            </p:txBody>
          </p:sp>
          <p:sp>
            <p:nvSpPr>
              <p:cNvPr id="1154" name="Freeform 259"/>
              <p:cNvSpPr>
                <a:spLocks/>
              </p:cNvSpPr>
              <p:nvPr/>
            </p:nvSpPr>
            <p:spPr bwMode="auto">
              <a:xfrm rot="474068" flipH="1" flipV="1">
                <a:off x="3991" y="1642"/>
                <a:ext cx="679" cy="233"/>
              </a:xfrm>
              <a:custGeom>
                <a:avLst/>
                <a:gdLst>
                  <a:gd name="T0" fmla="*/ 73 w 2934"/>
                  <a:gd name="T1" fmla="*/ 154 h 1608"/>
                  <a:gd name="T2" fmla="*/ 4 w 2934"/>
                  <a:gd name="T3" fmla="*/ 210 h 1608"/>
                  <a:gd name="T4" fmla="*/ 47 w 2934"/>
                  <a:gd name="T5" fmla="*/ 283 h 1608"/>
                  <a:gd name="T6" fmla="*/ 53 w 2934"/>
                  <a:gd name="T7" fmla="*/ 306 h 1608"/>
                  <a:gd name="T8" fmla="*/ 73 w 2934"/>
                  <a:gd name="T9" fmla="*/ 331 h 1608"/>
                  <a:gd name="T10" fmla="*/ 114 w 2934"/>
                  <a:gd name="T11" fmla="*/ 357 h 1608"/>
                  <a:gd name="T12" fmla="*/ 167 w 2934"/>
                  <a:gd name="T13" fmla="*/ 363 h 1608"/>
                  <a:gd name="T14" fmla="*/ 214 w 2934"/>
                  <a:gd name="T15" fmla="*/ 352 h 1608"/>
                  <a:gd name="T16" fmla="*/ 247 w 2934"/>
                  <a:gd name="T17" fmla="*/ 382 h 1608"/>
                  <a:gd name="T18" fmla="*/ 301 w 2934"/>
                  <a:gd name="T19" fmla="*/ 409 h 1608"/>
                  <a:gd name="T20" fmla="*/ 393 w 2934"/>
                  <a:gd name="T21" fmla="*/ 419 h 1608"/>
                  <a:gd name="T22" fmla="*/ 477 w 2934"/>
                  <a:gd name="T23" fmla="*/ 405 h 1608"/>
                  <a:gd name="T24" fmla="*/ 514 w 2934"/>
                  <a:gd name="T25" fmla="*/ 373 h 1608"/>
                  <a:gd name="T26" fmla="*/ 538 w 2934"/>
                  <a:gd name="T27" fmla="*/ 398 h 1608"/>
                  <a:gd name="T28" fmla="*/ 576 w 2934"/>
                  <a:gd name="T29" fmla="*/ 398 h 1608"/>
                  <a:gd name="T30" fmla="*/ 632 w 2934"/>
                  <a:gd name="T31" fmla="*/ 361 h 1608"/>
                  <a:gd name="T32" fmla="*/ 652 w 2934"/>
                  <a:gd name="T33" fmla="*/ 283 h 1608"/>
                  <a:gd name="T34" fmla="*/ 649 w 2934"/>
                  <a:gd name="T35" fmla="*/ 244 h 1608"/>
                  <a:gd name="T36" fmla="*/ 676 w 2934"/>
                  <a:gd name="T37" fmla="*/ 208 h 1608"/>
                  <a:gd name="T38" fmla="*/ 663 w 2934"/>
                  <a:gd name="T39" fmla="*/ 179 h 1608"/>
                  <a:gd name="T40" fmla="*/ 625 w 2934"/>
                  <a:gd name="T41" fmla="*/ 156 h 1608"/>
                  <a:gd name="T42" fmla="*/ 638 w 2934"/>
                  <a:gd name="T43" fmla="*/ 127 h 1608"/>
                  <a:gd name="T44" fmla="*/ 634 w 2934"/>
                  <a:gd name="T45" fmla="*/ 87 h 1608"/>
                  <a:gd name="T46" fmla="*/ 567 w 2934"/>
                  <a:gd name="T47" fmla="*/ 56 h 1608"/>
                  <a:gd name="T48" fmla="*/ 508 w 2934"/>
                  <a:gd name="T49" fmla="*/ 60 h 1608"/>
                  <a:gd name="T50" fmla="*/ 475 w 2934"/>
                  <a:gd name="T51" fmla="*/ 26 h 1608"/>
                  <a:gd name="T52" fmla="*/ 382 w 2934"/>
                  <a:gd name="T53" fmla="*/ 1 h 1608"/>
                  <a:gd name="T54" fmla="*/ 306 w 2934"/>
                  <a:gd name="T55" fmla="*/ 18 h 1608"/>
                  <a:gd name="T56" fmla="*/ 249 w 2934"/>
                  <a:gd name="T57" fmla="*/ 60 h 1608"/>
                  <a:gd name="T58" fmla="*/ 215 w 2934"/>
                  <a:gd name="T59" fmla="*/ 43 h 1608"/>
                  <a:gd name="T60" fmla="*/ 153 w 2934"/>
                  <a:gd name="T61" fmla="*/ 24 h 1608"/>
                  <a:gd name="T62" fmla="*/ 108 w 2934"/>
                  <a:gd name="T63" fmla="*/ 62 h 1608"/>
                  <a:gd name="T64" fmla="*/ 93 w 2934"/>
                  <a:gd name="T65" fmla="*/ 97 h 1608"/>
                  <a:gd name="T66" fmla="*/ 73 w 2934"/>
                  <a:gd name="T67" fmla="*/ 154 h 16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934"/>
                  <a:gd name="T103" fmla="*/ 0 h 1608"/>
                  <a:gd name="T104" fmla="*/ 2934 w 2934"/>
                  <a:gd name="T105" fmla="*/ 1608 h 16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934" h="1608">
                    <a:moveTo>
                      <a:pt x="315" y="589"/>
                    </a:moveTo>
                    <a:cubicBezTo>
                      <a:pt x="251" y="661"/>
                      <a:pt x="38" y="722"/>
                      <a:pt x="19" y="805"/>
                    </a:cubicBezTo>
                    <a:cubicBezTo>
                      <a:pt x="0" y="888"/>
                      <a:pt x="168" y="1024"/>
                      <a:pt x="203" y="1085"/>
                    </a:cubicBezTo>
                    <a:cubicBezTo>
                      <a:pt x="238" y="1146"/>
                      <a:pt x="208" y="1142"/>
                      <a:pt x="227" y="1173"/>
                    </a:cubicBezTo>
                    <a:cubicBezTo>
                      <a:pt x="246" y="1204"/>
                      <a:pt x="271" y="1237"/>
                      <a:pt x="315" y="1269"/>
                    </a:cubicBezTo>
                    <a:cubicBezTo>
                      <a:pt x="359" y="1301"/>
                      <a:pt x="423" y="1345"/>
                      <a:pt x="491" y="1365"/>
                    </a:cubicBezTo>
                    <a:cubicBezTo>
                      <a:pt x="559" y="1385"/>
                      <a:pt x="651" y="1392"/>
                      <a:pt x="723" y="1389"/>
                    </a:cubicBezTo>
                    <a:cubicBezTo>
                      <a:pt x="795" y="1386"/>
                      <a:pt x="866" y="1337"/>
                      <a:pt x="923" y="1349"/>
                    </a:cubicBezTo>
                    <a:cubicBezTo>
                      <a:pt x="980" y="1361"/>
                      <a:pt x="1004" y="1425"/>
                      <a:pt x="1067" y="1461"/>
                    </a:cubicBezTo>
                    <a:cubicBezTo>
                      <a:pt x="1130" y="1497"/>
                      <a:pt x="1194" y="1541"/>
                      <a:pt x="1299" y="1565"/>
                    </a:cubicBezTo>
                    <a:cubicBezTo>
                      <a:pt x="1404" y="1589"/>
                      <a:pt x="1572" y="1608"/>
                      <a:pt x="1699" y="1605"/>
                    </a:cubicBezTo>
                    <a:cubicBezTo>
                      <a:pt x="1826" y="1602"/>
                      <a:pt x="1972" y="1578"/>
                      <a:pt x="2059" y="1549"/>
                    </a:cubicBezTo>
                    <a:cubicBezTo>
                      <a:pt x="2146" y="1520"/>
                      <a:pt x="2175" y="1433"/>
                      <a:pt x="2219" y="1429"/>
                    </a:cubicBezTo>
                    <a:cubicBezTo>
                      <a:pt x="2263" y="1425"/>
                      <a:pt x="2278" y="1509"/>
                      <a:pt x="2323" y="1525"/>
                    </a:cubicBezTo>
                    <a:cubicBezTo>
                      <a:pt x="2368" y="1541"/>
                      <a:pt x="2423" y="1549"/>
                      <a:pt x="2491" y="1525"/>
                    </a:cubicBezTo>
                    <a:cubicBezTo>
                      <a:pt x="2559" y="1501"/>
                      <a:pt x="2676" y="1454"/>
                      <a:pt x="2731" y="1381"/>
                    </a:cubicBezTo>
                    <a:cubicBezTo>
                      <a:pt x="2786" y="1308"/>
                      <a:pt x="2807" y="1160"/>
                      <a:pt x="2819" y="1085"/>
                    </a:cubicBezTo>
                    <a:cubicBezTo>
                      <a:pt x="2831" y="1010"/>
                      <a:pt x="2786" y="981"/>
                      <a:pt x="2803" y="933"/>
                    </a:cubicBezTo>
                    <a:cubicBezTo>
                      <a:pt x="2820" y="885"/>
                      <a:pt x="2912" y="838"/>
                      <a:pt x="2923" y="797"/>
                    </a:cubicBezTo>
                    <a:cubicBezTo>
                      <a:pt x="2934" y="756"/>
                      <a:pt x="2904" y="718"/>
                      <a:pt x="2867" y="685"/>
                    </a:cubicBezTo>
                    <a:cubicBezTo>
                      <a:pt x="2830" y="652"/>
                      <a:pt x="2718" y="630"/>
                      <a:pt x="2699" y="597"/>
                    </a:cubicBezTo>
                    <a:cubicBezTo>
                      <a:pt x="2680" y="564"/>
                      <a:pt x="2748" y="529"/>
                      <a:pt x="2755" y="485"/>
                    </a:cubicBezTo>
                    <a:cubicBezTo>
                      <a:pt x="2762" y="441"/>
                      <a:pt x="2790" y="378"/>
                      <a:pt x="2739" y="333"/>
                    </a:cubicBezTo>
                    <a:cubicBezTo>
                      <a:pt x="2688" y="288"/>
                      <a:pt x="2542" y="230"/>
                      <a:pt x="2451" y="213"/>
                    </a:cubicBezTo>
                    <a:cubicBezTo>
                      <a:pt x="2360" y="196"/>
                      <a:pt x="2262" y="248"/>
                      <a:pt x="2195" y="229"/>
                    </a:cubicBezTo>
                    <a:cubicBezTo>
                      <a:pt x="2128" y="210"/>
                      <a:pt x="2142" y="138"/>
                      <a:pt x="2051" y="101"/>
                    </a:cubicBezTo>
                    <a:cubicBezTo>
                      <a:pt x="1960" y="64"/>
                      <a:pt x="1772" y="10"/>
                      <a:pt x="1651" y="5"/>
                    </a:cubicBezTo>
                    <a:cubicBezTo>
                      <a:pt x="1530" y="0"/>
                      <a:pt x="1419" y="32"/>
                      <a:pt x="1323" y="69"/>
                    </a:cubicBezTo>
                    <a:cubicBezTo>
                      <a:pt x="1227" y="106"/>
                      <a:pt x="1140" y="213"/>
                      <a:pt x="1075" y="229"/>
                    </a:cubicBezTo>
                    <a:cubicBezTo>
                      <a:pt x="1010" y="245"/>
                      <a:pt x="1000" y="188"/>
                      <a:pt x="931" y="165"/>
                    </a:cubicBezTo>
                    <a:cubicBezTo>
                      <a:pt x="862" y="142"/>
                      <a:pt x="736" y="81"/>
                      <a:pt x="659" y="93"/>
                    </a:cubicBezTo>
                    <a:cubicBezTo>
                      <a:pt x="582" y="105"/>
                      <a:pt x="509" y="191"/>
                      <a:pt x="467" y="237"/>
                    </a:cubicBezTo>
                    <a:cubicBezTo>
                      <a:pt x="425" y="283"/>
                      <a:pt x="424" y="316"/>
                      <a:pt x="403" y="373"/>
                    </a:cubicBezTo>
                    <a:cubicBezTo>
                      <a:pt x="382" y="430"/>
                      <a:pt x="379" y="517"/>
                      <a:pt x="315" y="589"/>
                    </a:cubicBezTo>
                    <a:close/>
                  </a:path>
                </a:pathLst>
              </a:custGeom>
              <a:gradFill rotWithShape="0">
                <a:gsLst>
                  <a:gs pos="0">
                    <a:srgbClr val="99CCFF"/>
                  </a:gs>
                  <a:gs pos="100000">
                    <a:srgbClr val="475E76"/>
                  </a:gs>
                </a:gsLst>
                <a:lin ang="2700000" scaled="1"/>
              </a:gradFill>
              <a:ln w="9525">
                <a:miter lim="800000"/>
                <a:headEnd/>
                <a:tailEnd/>
              </a:ln>
              <a:scene3d>
                <a:camera prst="legacyObliqueTopRight">
                  <a:rot lat="17400000" lon="0" rev="0"/>
                </a:camera>
                <a:lightRig rig="legacyFlat2" dir="t"/>
              </a:scene3d>
              <a:sp3d extrusionH="23800" prstMaterial="legacyMatte">
                <a:bevelT w="13500" h="13500" prst="angle"/>
                <a:bevelB w="13500" h="13500" prst="angle"/>
                <a:extrusionClr>
                  <a:srgbClr val="99CCFF"/>
                </a:extrusionClr>
                <a:contourClr>
                  <a:srgbClr val="99CCFF"/>
                </a:contourClr>
              </a:sp3d>
            </p:spPr>
            <p:txBody>
              <a:bodyPr anchor="ctr">
                <a:spAutoFit/>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55" name="Text Box 260"/>
              <p:cNvSpPr txBox="1">
                <a:spLocks noChangeArrowheads="1"/>
              </p:cNvSpPr>
              <p:nvPr/>
            </p:nvSpPr>
            <p:spPr bwMode="auto">
              <a:xfrm>
                <a:off x="4059" y="1706"/>
                <a:ext cx="351"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id-ID" sz="1200" b="1"/>
                  <a:t>PSTN</a:t>
                </a:r>
              </a:p>
            </p:txBody>
          </p:sp>
          <p:sp>
            <p:nvSpPr>
              <p:cNvPr id="1156" name="Text Box 261"/>
              <p:cNvSpPr txBox="1">
                <a:spLocks noChangeArrowheads="1"/>
              </p:cNvSpPr>
              <p:nvPr/>
            </p:nvSpPr>
            <p:spPr bwMode="auto">
              <a:xfrm>
                <a:off x="4037" y="1480"/>
                <a:ext cx="49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id-ID" sz="1200" b="1"/>
                  <a:t>SS7 Nwk</a:t>
                </a:r>
              </a:p>
            </p:txBody>
          </p:sp>
        </p:grpSp>
        <p:grpSp>
          <p:nvGrpSpPr>
            <p:cNvPr id="1143" name="Group 320"/>
            <p:cNvGrpSpPr>
              <a:grpSpLocks/>
            </p:cNvGrpSpPr>
            <p:nvPr/>
          </p:nvGrpSpPr>
          <p:grpSpPr bwMode="auto">
            <a:xfrm>
              <a:off x="4410" y="2163"/>
              <a:ext cx="700" cy="397"/>
              <a:chOff x="4809" y="1387"/>
              <a:chExt cx="700" cy="397"/>
            </a:xfrm>
          </p:grpSpPr>
          <p:sp>
            <p:nvSpPr>
              <p:cNvPr id="1385793" name="Freeform 321"/>
              <p:cNvSpPr>
                <a:spLocks/>
              </p:cNvSpPr>
              <p:nvPr/>
            </p:nvSpPr>
            <p:spPr bwMode="auto">
              <a:xfrm rot="393171" flipH="1" flipV="1">
                <a:off x="4809" y="1397"/>
                <a:ext cx="656" cy="233"/>
              </a:xfrm>
              <a:custGeom>
                <a:avLst/>
                <a:gdLst/>
                <a:ahLst/>
                <a:cxnLst>
                  <a:cxn ang="0">
                    <a:pos x="315" y="589"/>
                  </a:cxn>
                  <a:cxn ang="0">
                    <a:pos x="19" y="805"/>
                  </a:cxn>
                  <a:cxn ang="0">
                    <a:pos x="203" y="1085"/>
                  </a:cxn>
                  <a:cxn ang="0">
                    <a:pos x="227" y="1173"/>
                  </a:cxn>
                  <a:cxn ang="0">
                    <a:pos x="315" y="1269"/>
                  </a:cxn>
                  <a:cxn ang="0">
                    <a:pos x="491" y="1365"/>
                  </a:cxn>
                  <a:cxn ang="0">
                    <a:pos x="723" y="1389"/>
                  </a:cxn>
                  <a:cxn ang="0">
                    <a:pos x="923" y="1349"/>
                  </a:cxn>
                  <a:cxn ang="0">
                    <a:pos x="1067" y="1461"/>
                  </a:cxn>
                  <a:cxn ang="0">
                    <a:pos x="1299" y="1565"/>
                  </a:cxn>
                  <a:cxn ang="0">
                    <a:pos x="1699" y="1605"/>
                  </a:cxn>
                  <a:cxn ang="0">
                    <a:pos x="2059" y="1549"/>
                  </a:cxn>
                  <a:cxn ang="0">
                    <a:pos x="2219" y="1429"/>
                  </a:cxn>
                  <a:cxn ang="0">
                    <a:pos x="2323" y="1525"/>
                  </a:cxn>
                  <a:cxn ang="0">
                    <a:pos x="2491" y="1525"/>
                  </a:cxn>
                  <a:cxn ang="0">
                    <a:pos x="2731" y="1381"/>
                  </a:cxn>
                  <a:cxn ang="0">
                    <a:pos x="2819" y="1085"/>
                  </a:cxn>
                  <a:cxn ang="0">
                    <a:pos x="2803" y="933"/>
                  </a:cxn>
                  <a:cxn ang="0">
                    <a:pos x="2923" y="797"/>
                  </a:cxn>
                  <a:cxn ang="0">
                    <a:pos x="2867" y="685"/>
                  </a:cxn>
                  <a:cxn ang="0">
                    <a:pos x="2699" y="597"/>
                  </a:cxn>
                  <a:cxn ang="0">
                    <a:pos x="2755" y="485"/>
                  </a:cxn>
                  <a:cxn ang="0">
                    <a:pos x="2739" y="333"/>
                  </a:cxn>
                  <a:cxn ang="0">
                    <a:pos x="2451" y="213"/>
                  </a:cxn>
                  <a:cxn ang="0">
                    <a:pos x="2195" y="229"/>
                  </a:cxn>
                  <a:cxn ang="0">
                    <a:pos x="2051" y="101"/>
                  </a:cxn>
                  <a:cxn ang="0">
                    <a:pos x="1651" y="5"/>
                  </a:cxn>
                  <a:cxn ang="0">
                    <a:pos x="1323" y="69"/>
                  </a:cxn>
                  <a:cxn ang="0">
                    <a:pos x="1075" y="229"/>
                  </a:cxn>
                  <a:cxn ang="0">
                    <a:pos x="931" y="165"/>
                  </a:cxn>
                  <a:cxn ang="0">
                    <a:pos x="659" y="93"/>
                  </a:cxn>
                  <a:cxn ang="0">
                    <a:pos x="467" y="237"/>
                  </a:cxn>
                  <a:cxn ang="0">
                    <a:pos x="403" y="373"/>
                  </a:cxn>
                  <a:cxn ang="0">
                    <a:pos x="315" y="589"/>
                  </a:cxn>
                </a:cxnLst>
                <a:rect l="0" t="0" r="r" b="b"/>
                <a:pathLst>
                  <a:path w="2934" h="1608">
                    <a:moveTo>
                      <a:pt x="315" y="589"/>
                    </a:moveTo>
                    <a:cubicBezTo>
                      <a:pt x="251" y="661"/>
                      <a:pt x="38" y="722"/>
                      <a:pt x="19" y="805"/>
                    </a:cubicBezTo>
                    <a:cubicBezTo>
                      <a:pt x="0" y="888"/>
                      <a:pt x="168" y="1024"/>
                      <a:pt x="203" y="1085"/>
                    </a:cubicBezTo>
                    <a:cubicBezTo>
                      <a:pt x="238" y="1146"/>
                      <a:pt x="208" y="1142"/>
                      <a:pt x="227" y="1173"/>
                    </a:cubicBezTo>
                    <a:cubicBezTo>
                      <a:pt x="246" y="1204"/>
                      <a:pt x="271" y="1237"/>
                      <a:pt x="315" y="1269"/>
                    </a:cubicBezTo>
                    <a:cubicBezTo>
                      <a:pt x="359" y="1301"/>
                      <a:pt x="423" y="1345"/>
                      <a:pt x="491" y="1365"/>
                    </a:cubicBezTo>
                    <a:cubicBezTo>
                      <a:pt x="559" y="1385"/>
                      <a:pt x="651" y="1392"/>
                      <a:pt x="723" y="1389"/>
                    </a:cubicBezTo>
                    <a:cubicBezTo>
                      <a:pt x="795" y="1386"/>
                      <a:pt x="866" y="1337"/>
                      <a:pt x="923" y="1349"/>
                    </a:cubicBezTo>
                    <a:cubicBezTo>
                      <a:pt x="980" y="1361"/>
                      <a:pt x="1004" y="1425"/>
                      <a:pt x="1067" y="1461"/>
                    </a:cubicBezTo>
                    <a:cubicBezTo>
                      <a:pt x="1130" y="1497"/>
                      <a:pt x="1194" y="1541"/>
                      <a:pt x="1299" y="1565"/>
                    </a:cubicBezTo>
                    <a:cubicBezTo>
                      <a:pt x="1404" y="1589"/>
                      <a:pt x="1572" y="1608"/>
                      <a:pt x="1699" y="1605"/>
                    </a:cubicBezTo>
                    <a:cubicBezTo>
                      <a:pt x="1826" y="1602"/>
                      <a:pt x="1972" y="1578"/>
                      <a:pt x="2059" y="1549"/>
                    </a:cubicBezTo>
                    <a:cubicBezTo>
                      <a:pt x="2146" y="1520"/>
                      <a:pt x="2175" y="1433"/>
                      <a:pt x="2219" y="1429"/>
                    </a:cubicBezTo>
                    <a:cubicBezTo>
                      <a:pt x="2263" y="1425"/>
                      <a:pt x="2278" y="1509"/>
                      <a:pt x="2323" y="1525"/>
                    </a:cubicBezTo>
                    <a:cubicBezTo>
                      <a:pt x="2368" y="1541"/>
                      <a:pt x="2423" y="1549"/>
                      <a:pt x="2491" y="1525"/>
                    </a:cubicBezTo>
                    <a:cubicBezTo>
                      <a:pt x="2559" y="1501"/>
                      <a:pt x="2676" y="1454"/>
                      <a:pt x="2731" y="1381"/>
                    </a:cubicBezTo>
                    <a:cubicBezTo>
                      <a:pt x="2786" y="1308"/>
                      <a:pt x="2807" y="1160"/>
                      <a:pt x="2819" y="1085"/>
                    </a:cubicBezTo>
                    <a:cubicBezTo>
                      <a:pt x="2831" y="1010"/>
                      <a:pt x="2786" y="981"/>
                      <a:pt x="2803" y="933"/>
                    </a:cubicBezTo>
                    <a:cubicBezTo>
                      <a:pt x="2820" y="885"/>
                      <a:pt x="2912" y="838"/>
                      <a:pt x="2923" y="797"/>
                    </a:cubicBezTo>
                    <a:cubicBezTo>
                      <a:pt x="2934" y="756"/>
                      <a:pt x="2904" y="718"/>
                      <a:pt x="2867" y="685"/>
                    </a:cubicBezTo>
                    <a:cubicBezTo>
                      <a:pt x="2830" y="652"/>
                      <a:pt x="2718" y="630"/>
                      <a:pt x="2699" y="597"/>
                    </a:cubicBezTo>
                    <a:cubicBezTo>
                      <a:pt x="2680" y="564"/>
                      <a:pt x="2748" y="529"/>
                      <a:pt x="2755" y="485"/>
                    </a:cubicBezTo>
                    <a:cubicBezTo>
                      <a:pt x="2762" y="441"/>
                      <a:pt x="2790" y="378"/>
                      <a:pt x="2739" y="333"/>
                    </a:cubicBezTo>
                    <a:cubicBezTo>
                      <a:pt x="2688" y="288"/>
                      <a:pt x="2542" y="230"/>
                      <a:pt x="2451" y="213"/>
                    </a:cubicBezTo>
                    <a:cubicBezTo>
                      <a:pt x="2360" y="196"/>
                      <a:pt x="2262" y="248"/>
                      <a:pt x="2195" y="229"/>
                    </a:cubicBezTo>
                    <a:cubicBezTo>
                      <a:pt x="2128" y="210"/>
                      <a:pt x="2142" y="138"/>
                      <a:pt x="2051" y="101"/>
                    </a:cubicBezTo>
                    <a:cubicBezTo>
                      <a:pt x="1960" y="64"/>
                      <a:pt x="1772" y="10"/>
                      <a:pt x="1651" y="5"/>
                    </a:cubicBezTo>
                    <a:cubicBezTo>
                      <a:pt x="1530" y="0"/>
                      <a:pt x="1419" y="32"/>
                      <a:pt x="1323" y="69"/>
                    </a:cubicBezTo>
                    <a:cubicBezTo>
                      <a:pt x="1227" y="106"/>
                      <a:pt x="1140" y="213"/>
                      <a:pt x="1075" y="229"/>
                    </a:cubicBezTo>
                    <a:cubicBezTo>
                      <a:pt x="1010" y="245"/>
                      <a:pt x="1000" y="188"/>
                      <a:pt x="931" y="165"/>
                    </a:cubicBezTo>
                    <a:cubicBezTo>
                      <a:pt x="862" y="142"/>
                      <a:pt x="736" y="81"/>
                      <a:pt x="659" y="93"/>
                    </a:cubicBezTo>
                    <a:cubicBezTo>
                      <a:pt x="582" y="105"/>
                      <a:pt x="509" y="191"/>
                      <a:pt x="467" y="237"/>
                    </a:cubicBezTo>
                    <a:cubicBezTo>
                      <a:pt x="425" y="283"/>
                      <a:pt x="424" y="316"/>
                      <a:pt x="403" y="373"/>
                    </a:cubicBezTo>
                    <a:cubicBezTo>
                      <a:pt x="382" y="430"/>
                      <a:pt x="379" y="517"/>
                      <a:pt x="315" y="589"/>
                    </a:cubicBezTo>
                    <a:close/>
                  </a:path>
                </a:pathLst>
              </a:custGeom>
              <a:gradFill rotWithShape="0">
                <a:gsLst>
                  <a:gs pos="0">
                    <a:schemeClr val="bg2"/>
                  </a:gs>
                  <a:gs pos="100000">
                    <a:schemeClr val="bg2">
                      <a:gamma/>
                      <a:tint val="47451"/>
                      <a:invGamma/>
                    </a:schemeClr>
                  </a:gs>
                </a:gsLst>
                <a:lin ang="2700000" scaled="1"/>
              </a:gradFill>
              <a:ln w="9525" cap="flat" cmpd="sng">
                <a:prstDash val="solid"/>
                <a:round/>
                <a:headEnd/>
                <a:tailEnd/>
              </a:ln>
              <a:effectLst/>
              <a:scene3d>
                <a:camera prst="legacyObliqueTopRight">
                  <a:rot lat="17400000" lon="0" rev="0"/>
                </a:camera>
                <a:lightRig rig="legacyFlat2" dir="t"/>
              </a:scene3d>
              <a:sp3d extrusionH="23800" prstMaterial="legacyMatte">
                <a:bevelT w="13500" h="13500" prst="angle"/>
                <a:bevelB w="13500" h="13500" prst="angle"/>
                <a:extrusionClr>
                  <a:schemeClr val="bg2"/>
                </a:extrusionClr>
              </a:sp3d>
            </p:spPr>
            <p:txBody>
              <a:bodyPr anchor="ctr">
                <a:spAutoFit/>
                <a:flatTx/>
              </a:bodyPr>
              <a:lstStyle/>
              <a:p>
                <a:pPr>
                  <a:defRPr/>
                </a:pPr>
                <a:endParaRPr lang="en-US"/>
              </a:p>
            </p:txBody>
          </p:sp>
          <p:sp>
            <p:nvSpPr>
              <p:cNvPr id="1150" name="Text Box 322"/>
              <p:cNvSpPr txBox="1">
                <a:spLocks noChangeArrowheads="1"/>
              </p:cNvSpPr>
              <p:nvPr/>
            </p:nvSpPr>
            <p:spPr bwMode="auto">
              <a:xfrm>
                <a:off x="4876" y="1387"/>
                <a:ext cx="56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512" rIns="36000" bIns="36512">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id-ID" sz="1200" b="1">
                    <a:latin typeface="Arial Narrow" panose="020B0606020202030204" pitchFamily="34" charset="0"/>
                  </a:rPr>
                  <a:t>SS7 Network</a:t>
                </a:r>
              </a:p>
            </p:txBody>
          </p:sp>
          <p:sp>
            <p:nvSpPr>
              <p:cNvPr id="1151" name="Freeform 323"/>
              <p:cNvSpPr>
                <a:spLocks/>
              </p:cNvSpPr>
              <p:nvPr/>
            </p:nvSpPr>
            <p:spPr bwMode="auto">
              <a:xfrm rot="474068" flipH="1" flipV="1">
                <a:off x="4830" y="1551"/>
                <a:ext cx="679" cy="233"/>
              </a:xfrm>
              <a:custGeom>
                <a:avLst/>
                <a:gdLst>
                  <a:gd name="T0" fmla="*/ 73 w 2934"/>
                  <a:gd name="T1" fmla="*/ 154 h 1608"/>
                  <a:gd name="T2" fmla="*/ 4 w 2934"/>
                  <a:gd name="T3" fmla="*/ 210 h 1608"/>
                  <a:gd name="T4" fmla="*/ 47 w 2934"/>
                  <a:gd name="T5" fmla="*/ 283 h 1608"/>
                  <a:gd name="T6" fmla="*/ 53 w 2934"/>
                  <a:gd name="T7" fmla="*/ 306 h 1608"/>
                  <a:gd name="T8" fmla="*/ 73 w 2934"/>
                  <a:gd name="T9" fmla="*/ 331 h 1608"/>
                  <a:gd name="T10" fmla="*/ 114 w 2934"/>
                  <a:gd name="T11" fmla="*/ 357 h 1608"/>
                  <a:gd name="T12" fmla="*/ 167 w 2934"/>
                  <a:gd name="T13" fmla="*/ 363 h 1608"/>
                  <a:gd name="T14" fmla="*/ 214 w 2934"/>
                  <a:gd name="T15" fmla="*/ 352 h 1608"/>
                  <a:gd name="T16" fmla="*/ 247 w 2934"/>
                  <a:gd name="T17" fmla="*/ 382 h 1608"/>
                  <a:gd name="T18" fmla="*/ 301 w 2934"/>
                  <a:gd name="T19" fmla="*/ 409 h 1608"/>
                  <a:gd name="T20" fmla="*/ 393 w 2934"/>
                  <a:gd name="T21" fmla="*/ 419 h 1608"/>
                  <a:gd name="T22" fmla="*/ 477 w 2934"/>
                  <a:gd name="T23" fmla="*/ 405 h 1608"/>
                  <a:gd name="T24" fmla="*/ 514 w 2934"/>
                  <a:gd name="T25" fmla="*/ 373 h 1608"/>
                  <a:gd name="T26" fmla="*/ 538 w 2934"/>
                  <a:gd name="T27" fmla="*/ 398 h 1608"/>
                  <a:gd name="T28" fmla="*/ 576 w 2934"/>
                  <a:gd name="T29" fmla="*/ 398 h 1608"/>
                  <a:gd name="T30" fmla="*/ 632 w 2934"/>
                  <a:gd name="T31" fmla="*/ 361 h 1608"/>
                  <a:gd name="T32" fmla="*/ 652 w 2934"/>
                  <a:gd name="T33" fmla="*/ 283 h 1608"/>
                  <a:gd name="T34" fmla="*/ 649 w 2934"/>
                  <a:gd name="T35" fmla="*/ 244 h 1608"/>
                  <a:gd name="T36" fmla="*/ 676 w 2934"/>
                  <a:gd name="T37" fmla="*/ 208 h 1608"/>
                  <a:gd name="T38" fmla="*/ 663 w 2934"/>
                  <a:gd name="T39" fmla="*/ 179 h 1608"/>
                  <a:gd name="T40" fmla="*/ 625 w 2934"/>
                  <a:gd name="T41" fmla="*/ 156 h 1608"/>
                  <a:gd name="T42" fmla="*/ 638 w 2934"/>
                  <a:gd name="T43" fmla="*/ 127 h 1608"/>
                  <a:gd name="T44" fmla="*/ 634 w 2934"/>
                  <a:gd name="T45" fmla="*/ 87 h 1608"/>
                  <a:gd name="T46" fmla="*/ 567 w 2934"/>
                  <a:gd name="T47" fmla="*/ 56 h 1608"/>
                  <a:gd name="T48" fmla="*/ 508 w 2934"/>
                  <a:gd name="T49" fmla="*/ 60 h 1608"/>
                  <a:gd name="T50" fmla="*/ 475 w 2934"/>
                  <a:gd name="T51" fmla="*/ 26 h 1608"/>
                  <a:gd name="T52" fmla="*/ 382 w 2934"/>
                  <a:gd name="T53" fmla="*/ 1 h 1608"/>
                  <a:gd name="T54" fmla="*/ 306 w 2934"/>
                  <a:gd name="T55" fmla="*/ 18 h 1608"/>
                  <a:gd name="T56" fmla="*/ 249 w 2934"/>
                  <a:gd name="T57" fmla="*/ 60 h 1608"/>
                  <a:gd name="T58" fmla="*/ 215 w 2934"/>
                  <a:gd name="T59" fmla="*/ 43 h 1608"/>
                  <a:gd name="T60" fmla="*/ 153 w 2934"/>
                  <a:gd name="T61" fmla="*/ 24 h 1608"/>
                  <a:gd name="T62" fmla="*/ 108 w 2934"/>
                  <a:gd name="T63" fmla="*/ 62 h 1608"/>
                  <a:gd name="T64" fmla="*/ 93 w 2934"/>
                  <a:gd name="T65" fmla="*/ 97 h 1608"/>
                  <a:gd name="T66" fmla="*/ 73 w 2934"/>
                  <a:gd name="T67" fmla="*/ 154 h 16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934"/>
                  <a:gd name="T103" fmla="*/ 0 h 1608"/>
                  <a:gd name="T104" fmla="*/ 2934 w 2934"/>
                  <a:gd name="T105" fmla="*/ 1608 h 16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934" h="1608">
                    <a:moveTo>
                      <a:pt x="315" y="589"/>
                    </a:moveTo>
                    <a:cubicBezTo>
                      <a:pt x="251" y="661"/>
                      <a:pt x="38" y="722"/>
                      <a:pt x="19" y="805"/>
                    </a:cubicBezTo>
                    <a:cubicBezTo>
                      <a:pt x="0" y="888"/>
                      <a:pt x="168" y="1024"/>
                      <a:pt x="203" y="1085"/>
                    </a:cubicBezTo>
                    <a:cubicBezTo>
                      <a:pt x="238" y="1146"/>
                      <a:pt x="208" y="1142"/>
                      <a:pt x="227" y="1173"/>
                    </a:cubicBezTo>
                    <a:cubicBezTo>
                      <a:pt x="246" y="1204"/>
                      <a:pt x="271" y="1237"/>
                      <a:pt x="315" y="1269"/>
                    </a:cubicBezTo>
                    <a:cubicBezTo>
                      <a:pt x="359" y="1301"/>
                      <a:pt x="423" y="1345"/>
                      <a:pt x="491" y="1365"/>
                    </a:cubicBezTo>
                    <a:cubicBezTo>
                      <a:pt x="559" y="1385"/>
                      <a:pt x="651" y="1392"/>
                      <a:pt x="723" y="1389"/>
                    </a:cubicBezTo>
                    <a:cubicBezTo>
                      <a:pt x="795" y="1386"/>
                      <a:pt x="866" y="1337"/>
                      <a:pt x="923" y="1349"/>
                    </a:cubicBezTo>
                    <a:cubicBezTo>
                      <a:pt x="980" y="1361"/>
                      <a:pt x="1004" y="1425"/>
                      <a:pt x="1067" y="1461"/>
                    </a:cubicBezTo>
                    <a:cubicBezTo>
                      <a:pt x="1130" y="1497"/>
                      <a:pt x="1194" y="1541"/>
                      <a:pt x="1299" y="1565"/>
                    </a:cubicBezTo>
                    <a:cubicBezTo>
                      <a:pt x="1404" y="1589"/>
                      <a:pt x="1572" y="1608"/>
                      <a:pt x="1699" y="1605"/>
                    </a:cubicBezTo>
                    <a:cubicBezTo>
                      <a:pt x="1826" y="1602"/>
                      <a:pt x="1972" y="1578"/>
                      <a:pt x="2059" y="1549"/>
                    </a:cubicBezTo>
                    <a:cubicBezTo>
                      <a:pt x="2146" y="1520"/>
                      <a:pt x="2175" y="1433"/>
                      <a:pt x="2219" y="1429"/>
                    </a:cubicBezTo>
                    <a:cubicBezTo>
                      <a:pt x="2263" y="1425"/>
                      <a:pt x="2278" y="1509"/>
                      <a:pt x="2323" y="1525"/>
                    </a:cubicBezTo>
                    <a:cubicBezTo>
                      <a:pt x="2368" y="1541"/>
                      <a:pt x="2423" y="1549"/>
                      <a:pt x="2491" y="1525"/>
                    </a:cubicBezTo>
                    <a:cubicBezTo>
                      <a:pt x="2559" y="1501"/>
                      <a:pt x="2676" y="1454"/>
                      <a:pt x="2731" y="1381"/>
                    </a:cubicBezTo>
                    <a:cubicBezTo>
                      <a:pt x="2786" y="1308"/>
                      <a:pt x="2807" y="1160"/>
                      <a:pt x="2819" y="1085"/>
                    </a:cubicBezTo>
                    <a:cubicBezTo>
                      <a:pt x="2831" y="1010"/>
                      <a:pt x="2786" y="981"/>
                      <a:pt x="2803" y="933"/>
                    </a:cubicBezTo>
                    <a:cubicBezTo>
                      <a:pt x="2820" y="885"/>
                      <a:pt x="2912" y="838"/>
                      <a:pt x="2923" y="797"/>
                    </a:cubicBezTo>
                    <a:cubicBezTo>
                      <a:pt x="2934" y="756"/>
                      <a:pt x="2904" y="718"/>
                      <a:pt x="2867" y="685"/>
                    </a:cubicBezTo>
                    <a:cubicBezTo>
                      <a:pt x="2830" y="652"/>
                      <a:pt x="2718" y="630"/>
                      <a:pt x="2699" y="597"/>
                    </a:cubicBezTo>
                    <a:cubicBezTo>
                      <a:pt x="2680" y="564"/>
                      <a:pt x="2748" y="529"/>
                      <a:pt x="2755" y="485"/>
                    </a:cubicBezTo>
                    <a:cubicBezTo>
                      <a:pt x="2762" y="441"/>
                      <a:pt x="2790" y="378"/>
                      <a:pt x="2739" y="333"/>
                    </a:cubicBezTo>
                    <a:cubicBezTo>
                      <a:pt x="2688" y="288"/>
                      <a:pt x="2542" y="230"/>
                      <a:pt x="2451" y="213"/>
                    </a:cubicBezTo>
                    <a:cubicBezTo>
                      <a:pt x="2360" y="196"/>
                      <a:pt x="2262" y="248"/>
                      <a:pt x="2195" y="229"/>
                    </a:cubicBezTo>
                    <a:cubicBezTo>
                      <a:pt x="2128" y="210"/>
                      <a:pt x="2142" y="138"/>
                      <a:pt x="2051" y="101"/>
                    </a:cubicBezTo>
                    <a:cubicBezTo>
                      <a:pt x="1960" y="64"/>
                      <a:pt x="1772" y="10"/>
                      <a:pt x="1651" y="5"/>
                    </a:cubicBezTo>
                    <a:cubicBezTo>
                      <a:pt x="1530" y="0"/>
                      <a:pt x="1419" y="32"/>
                      <a:pt x="1323" y="69"/>
                    </a:cubicBezTo>
                    <a:cubicBezTo>
                      <a:pt x="1227" y="106"/>
                      <a:pt x="1140" y="213"/>
                      <a:pt x="1075" y="229"/>
                    </a:cubicBezTo>
                    <a:cubicBezTo>
                      <a:pt x="1010" y="245"/>
                      <a:pt x="1000" y="188"/>
                      <a:pt x="931" y="165"/>
                    </a:cubicBezTo>
                    <a:cubicBezTo>
                      <a:pt x="862" y="142"/>
                      <a:pt x="736" y="81"/>
                      <a:pt x="659" y="93"/>
                    </a:cubicBezTo>
                    <a:cubicBezTo>
                      <a:pt x="582" y="105"/>
                      <a:pt x="509" y="191"/>
                      <a:pt x="467" y="237"/>
                    </a:cubicBezTo>
                    <a:cubicBezTo>
                      <a:pt x="425" y="283"/>
                      <a:pt x="424" y="316"/>
                      <a:pt x="403" y="373"/>
                    </a:cubicBezTo>
                    <a:cubicBezTo>
                      <a:pt x="382" y="430"/>
                      <a:pt x="379" y="517"/>
                      <a:pt x="315" y="589"/>
                    </a:cubicBezTo>
                    <a:close/>
                  </a:path>
                </a:pathLst>
              </a:custGeom>
              <a:gradFill rotWithShape="0">
                <a:gsLst>
                  <a:gs pos="0">
                    <a:srgbClr val="99CCFF"/>
                  </a:gs>
                  <a:gs pos="100000">
                    <a:srgbClr val="475E76"/>
                  </a:gs>
                </a:gsLst>
                <a:lin ang="2700000" scaled="1"/>
              </a:gradFill>
              <a:ln w="9525">
                <a:miter lim="800000"/>
                <a:headEnd/>
                <a:tailEnd/>
              </a:ln>
              <a:scene3d>
                <a:camera prst="legacyObliqueTopRight">
                  <a:rot lat="17400000" lon="0" rev="0"/>
                </a:camera>
                <a:lightRig rig="legacyFlat2" dir="t"/>
              </a:scene3d>
              <a:sp3d extrusionH="23800" prstMaterial="legacyMatte">
                <a:bevelT w="13500" h="13500" prst="angle"/>
                <a:bevelB w="13500" h="13500" prst="angle"/>
                <a:extrusionClr>
                  <a:srgbClr val="99CCFF"/>
                </a:extrusionClr>
                <a:contourClr>
                  <a:srgbClr val="99CCFF"/>
                </a:contourClr>
              </a:sp3d>
            </p:spPr>
            <p:txBody>
              <a:bodyPr anchor="ctr">
                <a:spAutoFit/>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52" name="Text Box 324"/>
              <p:cNvSpPr txBox="1">
                <a:spLocks noChangeArrowheads="1"/>
              </p:cNvSpPr>
              <p:nvPr/>
            </p:nvSpPr>
            <p:spPr bwMode="auto">
              <a:xfrm>
                <a:off x="4989" y="1593"/>
                <a:ext cx="351"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id-ID" sz="1200" b="1"/>
                  <a:t>PSTN</a:t>
                </a:r>
              </a:p>
            </p:txBody>
          </p:sp>
        </p:grpSp>
        <p:grpSp>
          <p:nvGrpSpPr>
            <p:cNvPr id="1144" name="Group 325"/>
            <p:cNvGrpSpPr>
              <a:grpSpLocks/>
            </p:cNvGrpSpPr>
            <p:nvPr/>
          </p:nvGrpSpPr>
          <p:grpSpPr bwMode="auto">
            <a:xfrm>
              <a:off x="4410" y="2154"/>
              <a:ext cx="679" cy="395"/>
              <a:chOff x="3991" y="1480"/>
              <a:chExt cx="679" cy="395"/>
            </a:xfrm>
          </p:grpSpPr>
          <p:sp>
            <p:nvSpPr>
              <p:cNvPr id="1385798" name="Freeform 326"/>
              <p:cNvSpPr>
                <a:spLocks/>
              </p:cNvSpPr>
              <p:nvPr/>
            </p:nvSpPr>
            <p:spPr bwMode="auto">
              <a:xfrm rot="393171" flipH="1" flipV="1">
                <a:off x="3991" y="1488"/>
                <a:ext cx="656" cy="233"/>
              </a:xfrm>
              <a:custGeom>
                <a:avLst/>
                <a:gdLst/>
                <a:ahLst/>
                <a:cxnLst>
                  <a:cxn ang="0">
                    <a:pos x="315" y="589"/>
                  </a:cxn>
                  <a:cxn ang="0">
                    <a:pos x="19" y="805"/>
                  </a:cxn>
                  <a:cxn ang="0">
                    <a:pos x="203" y="1085"/>
                  </a:cxn>
                  <a:cxn ang="0">
                    <a:pos x="227" y="1173"/>
                  </a:cxn>
                  <a:cxn ang="0">
                    <a:pos x="315" y="1269"/>
                  </a:cxn>
                  <a:cxn ang="0">
                    <a:pos x="491" y="1365"/>
                  </a:cxn>
                  <a:cxn ang="0">
                    <a:pos x="723" y="1389"/>
                  </a:cxn>
                  <a:cxn ang="0">
                    <a:pos x="923" y="1349"/>
                  </a:cxn>
                  <a:cxn ang="0">
                    <a:pos x="1067" y="1461"/>
                  </a:cxn>
                  <a:cxn ang="0">
                    <a:pos x="1299" y="1565"/>
                  </a:cxn>
                  <a:cxn ang="0">
                    <a:pos x="1699" y="1605"/>
                  </a:cxn>
                  <a:cxn ang="0">
                    <a:pos x="2059" y="1549"/>
                  </a:cxn>
                  <a:cxn ang="0">
                    <a:pos x="2219" y="1429"/>
                  </a:cxn>
                  <a:cxn ang="0">
                    <a:pos x="2323" y="1525"/>
                  </a:cxn>
                  <a:cxn ang="0">
                    <a:pos x="2491" y="1525"/>
                  </a:cxn>
                  <a:cxn ang="0">
                    <a:pos x="2731" y="1381"/>
                  </a:cxn>
                  <a:cxn ang="0">
                    <a:pos x="2819" y="1085"/>
                  </a:cxn>
                  <a:cxn ang="0">
                    <a:pos x="2803" y="933"/>
                  </a:cxn>
                  <a:cxn ang="0">
                    <a:pos x="2923" y="797"/>
                  </a:cxn>
                  <a:cxn ang="0">
                    <a:pos x="2867" y="685"/>
                  </a:cxn>
                  <a:cxn ang="0">
                    <a:pos x="2699" y="597"/>
                  </a:cxn>
                  <a:cxn ang="0">
                    <a:pos x="2755" y="485"/>
                  </a:cxn>
                  <a:cxn ang="0">
                    <a:pos x="2739" y="333"/>
                  </a:cxn>
                  <a:cxn ang="0">
                    <a:pos x="2451" y="213"/>
                  </a:cxn>
                  <a:cxn ang="0">
                    <a:pos x="2195" y="229"/>
                  </a:cxn>
                  <a:cxn ang="0">
                    <a:pos x="2051" y="101"/>
                  </a:cxn>
                  <a:cxn ang="0">
                    <a:pos x="1651" y="5"/>
                  </a:cxn>
                  <a:cxn ang="0">
                    <a:pos x="1323" y="69"/>
                  </a:cxn>
                  <a:cxn ang="0">
                    <a:pos x="1075" y="229"/>
                  </a:cxn>
                  <a:cxn ang="0">
                    <a:pos x="931" y="165"/>
                  </a:cxn>
                  <a:cxn ang="0">
                    <a:pos x="659" y="93"/>
                  </a:cxn>
                  <a:cxn ang="0">
                    <a:pos x="467" y="237"/>
                  </a:cxn>
                  <a:cxn ang="0">
                    <a:pos x="403" y="373"/>
                  </a:cxn>
                  <a:cxn ang="0">
                    <a:pos x="315" y="589"/>
                  </a:cxn>
                </a:cxnLst>
                <a:rect l="0" t="0" r="r" b="b"/>
                <a:pathLst>
                  <a:path w="2934" h="1608">
                    <a:moveTo>
                      <a:pt x="315" y="589"/>
                    </a:moveTo>
                    <a:cubicBezTo>
                      <a:pt x="251" y="661"/>
                      <a:pt x="38" y="722"/>
                      <a:pt x="19" y="805"/>
                    </a:cubicBezTo>
                    <a:cubicBezTo>
                      <a:pt x="0" y="888"/>
                      <a:pt x="168" y="1024"/>
                      <a:pt x="203" y="1085"/>
                    </a:cubicBezTo>
                    <a:cubicBezTo>
                      <a:pt x="238" y="1146"/>
                      <a:pt x="208" y="1142"/>
                      <a:pt x="227" y="1173"/>
                    </a:cubicBezTo>
                    <a:cubicBezTo>
                      <a:pt x="246" y="1204"/>
                      <a:pt x="271" y="1237"/>
                      <a:pt x="315" y="1269"/>
                    </a:cubicBezTo>
                    <a:cubicBezTo>
                      <a:pt x="359" y="1301"/>
                      <a:pt x="423" y="1345"/>
                      <a:pt x="491" y="1365"/>
                    </a:cubicBezTo>
                    <a:cubicBezTo>
                      <a:pt x="559" y="1385"/>
                      <a:pt x="651" y="1392"/>
                      <a:pt x="723" y="1389"/>
                    </a:cubicBezTo>
                    <a:cubicBezTo>
                      <a:pt x="795" y="1386"/>
                      <a:pt x="866" y="1337"/>
                      <a:pt x="923" y="1349"/>
                    </a:cubicBezTo>
                    <a:cubicBezTo>
                      <a:pt x="980" y="1361"/>
                      <a:pt x="1004" y="1425"/>
                      <a:pt x="1067" y="1461"/>
                    </a:cubicBezTo>
                    <a:cubicBezTo>
                      <a:pt x="1130" y="1497"/>
                      <a:pt x="1194" y="1541"/>
                      <a:pt x="1299" y="1565"/>
                    </a:cubicBezTo>
                    <a:cubicBezTo>
                      <a:pt x="1404" y="1589"/>
                      <a:pt x="1572" y="1608"/>
                      <a:pt x="1699" y="1605"/>
                    </a:cubicBezTo>
                    <a:cubicBezTo>
                      <a:pt x="1826" y="1602"/>
                      <a:pt x="1972" y="1578"/>
                      <a:pt x="2059" y="1549"/>
                    </a:cubicBezTo>
                    <a:cubicBezTo>
                      <a:pt x="2146" y="1520"/>
                      <a:pt x="2175" y="1433"/>
                      <a:pt x="2219" y="1429"/>
                    </a:cubicBezTo>
                    <a:cubicBezTo>
                      <a:pt x="2263" y="1425"/>
                      <a:pt x="2278" y="1509"/>
                      <a:pt x="2323" y="1525"/>
                    </a:cubicBezTo>
                    <a:cubicBezTo>
                      <a:pt x="2368" y="1541"/>
                      <a:pt x="2423" y="1549"/>
                      <a:pt x="2491" y="1525"/>
                    </a:cubicBezTo>
                    <a:cubicBezTo>
                      <a:pt x="2559" y="1501"/>
                      <a:pt x="2676" y="1454"/>
                      <a:pt x="2731" y="1381"/>
                    </a:cubicBezTo>
                    <a:cubicBezTo>
                      <a:pt x="2786" y="1308"/>
                      <a:pt x="2807" y="1160"/>
                      <a:pt x="2819" y="1085"/>
                    </a:cubicBezTo>
                    <a:cubicBezTo>
                      <a:pt x="2831" y="1010"/>
                      <a:pt x="2786" y="981"/>
                      <a:pt x="2803" y="933"/>
                    </a:cubicBezTo>
                    <a:cubicBezTo>
                      <a:pt x="2820" y="885"/>
                      <a:pt x="2912" y="838"/>
                      <a:pt x="2923" y="797"/>
                    </a:cubicBezTo>
                    <a:cubicBezTo>
                      <a:pt x="2934" y="756"/>
                      <a:pt x="2904" y="718"/>
                      <a:pt x="2867" y="685"/>
                    </a:cubicBezTo>
                    <a:cubicBezTo>
                      <a:pt x="2830" y="652"/>
                      <a:pt x="2718" y="630"/>
                      <a:pt x="2699" y="597"/>
                    </a:cubicBezTo>
                    <a:cubicBezTo>
                      <a:pt x="2680" y="564"/>
                      <a:pt x="2748" y="529"/>
                      <a:pt x="2755" y="485"/>
                    </a:cubicBezTo>
                    <a:cubicBezTo>
                      <a:pt x="2762" y="441"/>
                      <a:pt x="2790" y="378"/>
                      <a:pt x="2739" y="333"/>
                    </a:cubicBezTo>
                    <a:cubicBezTo>
                      <a:pt x="2688" y="288"/>
                      <a:pt x="2542" y="230"/>
                      <a:pt x="2451" y="213"/>
                    </a:cubicBezTo>
                    <a:cubicBezTo>
                      <a:pt x="2360" y="196"/>
                      <a:pt x="2262" y="248"/>
                      <a:pt x="2195" y="229"/>
                    </a:cubicBezTo>
                    <a:cubicBezTo>
                      <a:pt x="2128" y="210"/>
                      <a:pt x="2142" y="138"/>
                      <a:pt x="2051" y="101"/>
                    </a:cubicBezTo>
                    <a:cubicBezTo>
                      <a:pt x="1960" y="64"/>
                      <a:pt x="1772" y="10"/>
                      <a:pt x="1651" y="5"/>
                    </a:cubicBezTo>
                    <a:cubicBezTo>
                      <a:pt x="1530" y="0"/>
                      <a:pt x="1419" y="32"/>
                      <a:pt x="1323" y="69"/>
                    </a:cubicBezTo>
                    <a:cubicBezTo>
                      <a:pt x="1227" y="106"/>
                      <a:pt x="1140" y="213"/>
                      <a:pt x="1075" y="229"/>
                    </a:cubicBezTo>
                    <a:cubicBezTo>
                      <a:pt x="1010" y="245"/>
                      <a:pt x="1000" y="188"/>
                      <a:pt x="931" y="165"/>
                    </a:cubicBezTo>
                    <a:cubicBezTo>
                      <a:pt x="862" y="142"/>
                      <a:pt x="736" y="81"/>
                      <a:pt x="659" y="93"/>
                    </a:cubicBezTo>
                    <a:cubicBezTo>
                      <a:pt x="582" y="105"/>
                      <a:pt x="509" y="191"/>
                      <a:pt x="467" y="237"/>
                    </a:cubicBezTo>
                    <a:cubicBezTo>
                      <a:pt x="425" y="283"/>
                      <a:pt x="424" y="316"/>
                      <a:pt x="403" y="373"/>
                    </a:cubicBezTo>
                    <a:cubicBezTo>
                      <a:pt x="382" y="430"/>
                      <a:pt x="379" y="517"/>
                      <a:pt x="315" y="589"/>
                    </a:cubicBezTo>
                    <a:close/>
                  </a:path>
                </a:pathLst>
              </a:custGeom>
              <a:gradFill rotWithShape="0">
                <a:gsLst>
                  <a:gs pos="0">
                    <a:schemeClr val="bg2"/>
                  </a:gs>
                  <a:gs pos="100000">
                    <a:schemeClr val="bg2">
                      <a:gamma/>
                      <a:tint val="47451"/>
                      <a:invGamma/>
                    </a:schemeClr>
                  </a:gs>
                </a:gsLst>
                <a:lin ang="2700000" scaled="1"/>
              </a:gradFill>
              <a:ln w="9525" cap="flat" cmpd="sng">
                <a:prstDash val="solid"/>
                <a:round/>
                <a:headEnd/>
                <a:tailEnd/>
              </a:ln>
              <a:effectLst/>
              <a:scene3d>
                <a:camera prst="legacyObliqueTopRight">
                  <a:rot lat="17400000" lon="0" rev="0"/>
                </a:camera>
                <a:lightRig rig="legacyFlat2" dir="t"/>
              </a:scene3d>
              <a:sp3d extrusionH="23800" prstMaterial="legacyMatte">
                <a:bevelT w="13500" h="13500" prst="angle"/>
                <a:bevelB w="13500" h="13500" prst="angle"/>
                <a:extrusionClr>
                  <a:schemeClr val="bg2"/>
                </a:extrusionClr>
              </a:sp3d>
            </p:spPr>
            <p:txBody>
              <a:bodyPr anchor="ctr">
                <a:spAutoFit/>
                <a:flatTx/>
              </a:bodyPr>
              <a:lstStyle/>
              <a:p>
                <a:pPr>
                  <a:defRPr/>
                </a:pPr>
                <a:endParaRPr lang="en-US"/>
              </a:p>
            </p:txBody>
          </p:sp>
          <p:sp>
            <p:nvSpPr>
              <p:cNvPr id="1146" name="Freeform 327"/>
              <p:cNvSpPr>
                <a:spLocks/>
              </p:cNvSpPr>
              <p:nvPr/>
            </p:nvSpPr>
            <p:spPr bwMode="auto">
              <a:xfrm rot="474068" flipH="1" flipV="1">
                <a:off x="3991" y="1642"/>
                <a:ext cx="679" cy="233"/>
              </a:xfrm>
              <a:custGeom>
                <a:avLst/>
                <a:gdLst>
                  <a:gd name="T0" fmla="*/ 73 w 2934"/>
                  <a:gd name="T1" fmla="*/ 154 h 1608"/>
                  <a:gd name="T2" fmla="*/ 4 w 2934"/>
                  <a:gd name="T3" fmla="*/ 210 h 1608"/>
                  <a:gd name="T4" fmla="*/ 47 w 2934"/>
                  <a:gd name="T5" fmla="*/ 283 h 1608"/>
                  <a:gd name="T6" fmla="*/ 53 w 2934"/>
                  <a:gd name="T7" fmla="*/ 306 h 1608"/>
                  <a:gd name="T8" fmla="*/ 73 w 2934"/>
                  <a:gd name="T9" fmla="*/ 331 h 1608"/>
                  <a:gd name="T10" fmla="*/ 114 w 2934"/>
                  <a:gd name="T11" fmla="*/ 357 h 1608"/>
                  <a:gd name="T12" fmla="*/ 167 w 2934"/>
                  <a:gd name="T13" fmla="*/ 363 h 1608"/>
                  <a:gd name="T14" fmla="*/ 214 w 2934"/>
                  <a:gd name="T15" fmla="*/ 352 h 1608"/>
                  <a:gd name="T16" fmla="*/ 247 w 2934"/>
                  <a:gd name="T17" fmla="*/ 382 h 1608"/>
                  <a:gd name="T18" fmla="*/ 301 w 2934"/>
                  <a:gd name="T19" fmla="*/ 409 h 1608"/>
                  <a:gd name="T20" fmla="*/ 393 w 2934"/>
                  <a:gd name="T21" fmla="*/ 419 h 1608"/>
                  <a:gd name="T22" fmla="*/ 477 w 2934"/>
                  <a:gd name="T23" fmla="*/ 405 h 1608"/>
                  <a:gd name="T24" fmla="*/ 514 w 2934"/>
                  <a:gd name="T25" fmla="*/ 373 h 1608"/>
                  <a:gd name="T26" fmla="*/ 538 w 2934"/>
                  <a:gd name="T27" fmla="*/ 398 h 1608"/>
                  <a:gd name="T28" fmla="*/ 576 w 2934"/>
                  <a:gd name="T29" fmla="*/ 398 h 1608"/>
                  <a:gd name="T30" fmla="*/ 632 w 2934"/>
                  <a:gd name="T31" fmla="*/ 361 h 1608"/>
                  <a:gd name="T32" fmla="*/ 652 w 2934"/>
                  <a:gd name="T33" fmla="*/ 283 h 1608"/>
                  <a:gd name="T34" fmla="*/ 649 w 2934"/>
                  <a:gd name="T35" fmla="*/ 244 h 1608"/>
                  <a:gd name="T36" fmla="*/ 676 w 2934"/>
                  <a:gd name="T37" fmla="*/ 208 h 1608"/>
                  <a:gd name="T38" fmla="*/ 663 w 2934"/>
                  <a:gd name="T39" fmla="*/ 179 h 1608"/>
                  <a:gd name="T40" fmla="*/ 625 w 2934"/>
                  <a:gd name="T41" fmla="*/ 156 h 1608"/>
                  <a:gd name="T42" fmla="*/ 638 w 2934"/>
                  <a:gd name="T43" fmla="*/ 127 h 1608"/>
                  <a:gd name="T44" fmla="*/ 634 w 2934"/>
                  <a:gd name="T45" fmla="*/ 87 h 1608"/>
                  <a:gd name="T46" fmla="*/ 567 w 2934"/>
                  <a:gd name="T47" fmla="*/ 56 h 1608"/>
                  <a:gd name="T48" fmla="*/ 508 w 2934"/>
                  <a:gd name="T49" fmla="*/ 60 h 1608"/>
                  <a:gd name="T50" fmla="*/ 475 w 2934"/>
                  <a:gd name="T51" fmla="*/ 26 h 1608"/>
                  <a:gd name="T52" fmla="*/ 382 w 2934"/>
                  <a:gd name="T53" fmla="*/ 1 h 1608"/>
                  <a:gd name="T54" fmla="*/ 306 w 2934"/>
                  <a:gd name="T55" fmla="*/ 18 h 1608"/>
                  <a:gd name="T56" fmla="*/ 249 w 2934"/>
                  <a:gd name="T57" fmla="*/ 60 h 1608"/>
                  <a:gd name="T58" fmla="*/ 215 w 2934"/>
                  <a:gd name="T59" fmla="*/ 43 h 1608"/>
                  <a:gd name="T60" fmla="*/ 153 w 2934"/>
                  <a:gd name="T61" fmla="*/ 24 h 1608"/>
                  <a:gd name="T62" fmla="*/ 108 w 2934"/>
                  <a:gd name="T63" fmla="*/ 62 h 1608"/>
                  <a:gd name="T64" fmla="*/ 93 w 2934"/>
                  <a:gd name="T65" fmla="*/ 97 h 1608"/>
                  <a:gd name="T66" fmla="*/ 73 w 2934"/>
                  <a:gd name="T67" fmla="*/ 154 h 16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934"/>
                  <a:gd name="T103" fmla="*/ 0 h 1608"/>
                  <a:gd name="T104" fmla="*/ 2934 w 2934"/>
                  <a:gd name="T105" fmla="*/ 1608 h 16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934" h="1608">
                    <a:moveTo>
                      <a:pt x="315" y="589"/>
                    </a:moveTo>
                    <a:cubicBezTo>
                      <a:pt x="251" y="661"/>
                      <a:pt x="38" y="722"/>
                      <a:pt x="19" y="805"/>
                    </a:cubicBezTo>
                    <a:cubicBezTo>
                      <a:pt x="0" y="888"/>
                      <a:pt x="168" y="1024"/>
                      <a:pt x="203" y="1085"/>
                    </a:cubicBezTo>
                    <a:cubicBezTo>
                      <a:pt x="238" y="1146"/>
                      <a:pt x="208" y="1142"/>
                      <a:pt x="227" y="1173"/>
                    </a:cubicBezTo>
                    <a:cubicBezTo>
                      <a:pt x="246" y="1204"/>
                      <a:pt x="271" y="1237"/>
                      <a:pt x="315" y="1269"/>
                    </a:cubicBezTo>
                    <a:cubicBezTo>
                      <a:pt x="359" y="1301"/>
                      <a:pt x="423" y="1345"/>
                      <a:pt x="491" y="1365"/>
                    </a:cubicBezTo>
                    <a:cubicBezTo>
                      <a:pt x="559" y="1385"/>
                      <a:pt x="651" y="1392"/>
                      <a:pt x="723" y="1389"/>
                    </a:cubicBezTo>
                    <a:cubicBezTo>
                      <a:pt x="795" y="1386"/>
                      <a:pt x="866" y="1337"/>
                      <a:pt x="923" y="1349"/>
                    </a:cubicBezTo>
                    <a:cubicBezTo>
                      <a:pt x="980" y="1361"/>
                      <a:pt x="1004" y="1425"/>
                      <a:pt x="1067" y="1461"/>
                    </a:cubicBezTo>
                    <a:cubicBezTo>
                      <a:pt x="1130" y="1497"/>
                      <a:pt x="1194" y="1541"/>
                      <a:pt x="1299" y="1565"/>
                    </a:cubicBezTo>
                    <a:cubicBezTo>
                      <a:pt x="1404" y="1589"/>
                      <a:pt x="1572" y="1608"/>
                      <a:pt x="1699" y="1605"/>
                    </a:cubicBezTo>
                    <a:cubicBezTo>
                      <a:pt x="1826" y="1602"/>
                      <a:pt x="1972" y="1578"/>
                      <a:pt x="2059" y="1549"/>
                    </a:cubicBezTo>
                    <a:cubicBezTo>
                      <a:pt x="2146" y="1520"/>
                      <a:pt x="2175" y="1433"/>
                      <a:pt x="2219" y="1429"/>
                    </a:cubicBezTo>
                    <a:cubicBezTo>
                      <a:pt x="2263" y="1425"/>
                      <a:pt x="2278" y="1509"/>
                      <a:pt x="2323" y="1525"/>
                    </a:cubicBezTo>
                    <a:cubicBezTo>
                      <a:pt x="2368" y="1541"/>
                      <a:pt x="2423" y="1549"/>
                      <a:pt x="2491" y="1525"/>
                    </a:cubicBezTo>
                    <a:cubicBezTo>
                      <a:pt x="2559" y="1501"/>
                      <a:pt x="2676" y="1454"/>
                      <a:pt x="2731" y="1381"/>
                    </a:cubicBezTo>
                    <a:cubicBezTo>
                      <a:pt x="2786" y="1308"/>
                      <a:pt x="2807" y="1160"/>
                      <a:pt x="2819" y="1085"/>
                    </a:cubicBezTo>
                    <a:cubicBezTo>
                      <a:pt x="2831" y="1010"/>
                      <a:pt x="2786" y="981"/>
                      <a:pt x="2803" y="933"/>
                    </a:cubicBezTo>
                    <a:cubicBezTo>
                      <a:pt x="2820" y="885"/>
                      <a:pt x="2912" y="838"/>
                      <a:pt x="2923" y="797"/>
                    </a:cubicBezTo>
                    <a:cubicBezTo>
                      <a:pt x="2934" y="756"/>
                      <a:pt x="2904" y="718"/>
                      <a:pt x="2867" y="685"/>
                    </a:cubicBezTo>
                    <a:cubicBezTo>
                      <a:pt x="2830" y="652"/>
                      <a:pt x="2718" y="630"/>
                      <a:pt x="2699" y="597"/>
                    </a:cubicBezTo>
                    <a:cubicBezTo>
                      <a:pt x="2680" y="564"/>
                      <a:pt x="2748" y="529"/>
                      <a:pt x="2755" y="485"/>
                    </a:cubicBezTo>
                    <a:cubicBezTo>
                      <a:pt x="2762" y="441"/>
                      <a:pt x="2790" y="378"/>
                      <a:pt x="2739" y="333"/>
                    </a:cubicBezTo>
                    <a:cubicBezTo>
                      <a:pt x="2688" y="288"/>
                      <a:pt x="2542" y="230"/>
                      <a:pt x="2451" y="213"/>
                    </a:cubicBezTo>
                    <a:cubicBezTo>
                      <a:pt x="2360" y="196"/>
                      <a:pt x="2262" y="248"/>
                      <a:pt x="2195" y="229"/>
                    </a:cubicBezTo>
                    <a:cubicBezTo>
                      <a:pt x="2128" y="210"/>
                      <a:pt x="2142" y="138"/>
                      <a:pt x="2051" y="101"/>
                    </a:cubicBezTo>
                    <a:cubicBezTo>
                      <a:pt x="1960" y="64"/>
                      <a:pt x="1772" y="10"/>
                      <a:pt x="1651" y="5"/>
                    </a:cubicBezTo>
                    <a:cubicBezTo>
                      <a:pt x="1530" y="0"/>
                      <a:pt x="1419" y="32"/>
                      <a:pt x="1323" y="69"/>
                    </a:cubicBezTo>
                    <a:cubicBezTo>
                      <a:pt x="1227" y="106"/>
                      <a:pt x="1140" y="213"/>
                      <a:pt x="1075" y="229"/>
                    </a:cubicBezTo>
                    <a:cubicBezTo>
                      <a:pt x="1010" y="245"/>
                      <a:pt x="1000" y="188"/>
                      <a:pt x="931" y="165"/>
                    </a:cubicBezTo>
                    <a:cubicBezTo>
                      <a:pt x="862" y="142"/>
                      <a:pt x="736" y="81"/>
                      <a:pt x="659" y="93"/>
                    </a:cubicBezTo>
                    <a:cubicBezTo>
                      <a:pt x="582" y="105"/>
                      <a:pt x="509" y="191"/>
                      <a:pt x="467" y="237"/>
                    </a:cubicBezTo>
                    <a:cubicBezTo>
                      <a:pt x="425" y="283"/>
                      <a:pt x="424" y="316"/>
                      <a:pt x="403" y="373"/>
                    </a:cubicBezTo>
                    <a:cubicBezTo>
                      <a:pt x="382" y="430"/>
                      <a:pt x="379" y="517"/>
                      <a:pt x="315" y="589"/>
                    </a:cubicBezTo>
                    <a:close/>
                  </a:path>
                </a:pathLst>
              </a:custGeom>
              <a:gradFill rotWithShape="0">
                <a:gsLst>
                  <a:gs pos="0">
                    <a:srgbClr val="99CCFF"/>
                  </a:gs>
                  <a:gs pos="100000">
                    <a:srgbClr val="475E76"/>
                  </a:gs>
                </a:gsLst>
                <a:lin ang="2700000" scaled="1"/>
              </a:gradFill>
              <a:ln w="9525">
                <a:miter lim="800000"/>
                <a:headEnd/>
                <a:tailEnd/>
              </a:ln>
              <a:scene3d>
                <a:camera prst="legacyObliqueTopRight">
                  <a:rot lat="17400000" lon="0" rev="0"/>
                </a:camera>
                <a:lightRig rig="legacyFlat2" dir="t"/>
              </a:scene3d>
              <a:sp3d extrusionH="23800" prstMaterial="legacyMatte">
                <a:bevelT w="13500" h="13500" prst="angle"/>
                <a:bevelB w="13500" h="13500" prst="angle"/>
                <a:extrusionClr>
                  <a:srgbClr val="99CCFF"/>
                </a:extrusionClr>
                <a:contourClr>
                  <a:srgbClr val="99CCFF"/>
                </a:contourClr>
              </a:sp3d>
            </p:spPr>
            <p:txBody>
              <a:bodyPr anchor="ctr">
                <a:spAutoFit/>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47" name="Text Box 328"/>
              <p:cNvSpPr txBox="1">
                <a:spLocks noChangeArrowheads="1"/>
              </p:cNvSpPr>
              <p:nvPr/>
            </p:nvSpPr>
            <p:spPr bwMode="auto">
              <a:xfrm>
                <a:off x="4059" y="1706"/>
                <a:ext cx="351"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id-ID" sz="1200" b="1"/>
                  <a:t>PSTN</a:t>
                </a:r>
              </a:p>
            </p:txBody>
          </p:sp>
          <p:sp>
            <p:nvSpPr>
              <p:cNvPr id="1148" name="Text Box 329"/>
              <p:cNvSpPr txBox="1">
                <a:spLocks noChangeArrowheads="1"/>
              </p:cNvSpPr>
              <p:nvPr/>
            </p:nvSpPr>
            <p:spPr bwMode="auto">
              <a:xfrm>
                <a:off x="4037" y="1480"/>
                <a:ext cx="49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025" tIns="36512" rIns="73025" bIns="36512">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id-ID" sz="1200" b="1"/>
                  <a:t>SS7 Nwk</a:t>
                </a:r>
              </a:p>
            </p:txBody>
          </p:sp>
        </p:grpSp>
      </p:grpSp>
      <p:sp>
        <p:nvSpPr>
          <p:cNvPr id="1385802" name="Rectangle 330"/>
          <p:cNvSpPr>
            <a:spLocks noChangeArrowheads="1"/>
          </p:cNvSpPr>
          <p:nvPr/>
        </p:nvSpPr>
        <p:spPr bwMode="auto">
          <a:xfrm>
            <a:off x="1547541" y="39689"/>
            <a:ext cx="9144000" cy="701675"/>
          </a:xfrm>
          <a:prstGeom prst="rect">
            <a:avLst/>
          </a:prstGeom>
          <a:solidFill>
            <a:srgbClr val="FFFF99">
              <a:alpha val="50000"/>
            </a:srgbClr>
          </a:solidFill>
          <a:ln w="12700">
            <a:noFill/>
            <a:miter lim="800000"/>
            <a:headEnd/>
            <a:tailEnd/>
          </a:ln>
          <a:effectLst/>
        </p:spPr>
        <p:txBody>
          <a:bodyPr>
            <a:spAutoFit/>
          </a:bodyPr>
          <a:lstStyle/>
          <a:p>
            <a:pPr>
              <a:defRPr/>
            </a:pPr>
            <a:r>
              <a:rPr lang="en-US" sz="4000">
                <a:solidFill>
                  <a:srgbClr val="FF0000"/>
                </a:solidFill>
                <a:effectLst>
                  <a:outerShdw blurRad="38100" dist="38100" dir="2700000" algn="tl">
                    <a:srgbClr val="000000"/>
                  </a:outerShdw>
                </a:effectLst>
                <a:latin typeface="Berlin Sans FB" pitchFamily="34" charset="0"/>
              </a:rPr>
              <a:t>3 call scenarios :</a:t>
            </a:r>
          </a:p>
        </p:txBody>
      </p:sp>
      <p:sp>
        <p:nvSpPr>
          <p:cNvPr id="1385803" name="Rectangle 331"/>
          <p:cNvSpPr>
            <a:spLocks noChangeArrowheads="1"/>
          </p:cNvSpPr>
          <p:nvPr/>
        </p:nvSpPr>
        <p:spPr bwMode="auto">
          <a:xfrm>
            <a:off x="1524000" y="715964"/>
            <a:ext cx="9144000" cy="1216025"/>
          </a:xfrm>
          <a:prstGeom prst="rect">
            <a:avLst/>
          </a:prstGeom>
          <a:solidFill>
            <a:srgbClr val="CCFFCC"/>
          </a:solidFill>
          <a:ln w="9525">
            <a:noFill/>
            <a:miter lim="800000"/>
            <a:headEnd/>
            <a:tailEnd/>
          </a:ln>
          <a:effectLst/>
        </p:spPr>
        <p:txBody>
          <a:bodyPr>
            <a:spAutoFit/>
          </a:bodyPr>
          <a:lstStyle/>
          <a:p>
            <a:pPr marL="342900" indent="-342900" algn="r">
              <a:lnSpc>
                <a:spcPct val="125000"/>
              </a:lnSpc>
              <a:buFontTx/>
              <a:buChar char="•"/>
              <a:defRPr/>
            </a:pPr>
            <a:r>
              <a:rPr lang="en-US" sz="1900">
                <a:solidFill>
                  <a:srgbClr val="996633"/>
                </a:solidFill>
                <a:effectLst>
                  <a:outerShdw blurRad="38100" dist="38100" dir="2700000" algn="tl">
                    <a:srgbClr val="000000"/>
                  </a:outerShdw>
                </a:effectLst>
                <a:latin typeface="Berlin Sans FB" pitchFamily="34" charset="0"/>
              </a:rPr>
              <a:t>Analog phone-t0-Analog Phone (PSTN-to-PSTN) over IP, using Class 4 Softswitcth</a:t>
            </a:r>
          </a:p>
          <a:p>
            <a:pPr marL="342900" indent="-342900" algn="r">
              <a:lnSpc>
                <a:spcPct val="125000"/>
              </a:lnSpc>
              <a:buFontTx/>
              <a:buChar char="•"/>
              <a:defRPr/>
            </a:pPr>
            <a:r>
              <a:rPr lang="en-US" sz="2000">
                <a:solidFill>
                  <a:srgbClr val="3333FF"/>
                </a:solidFill>
                <a:effectLst>
                  <a:outerShdw blurRad="38100" dist="38100" dir="2700000" algn="tl">
                    <a:srgbClr val="000000"/>
                  </a:outerShdw>
                </a:effectLst>
                <a:latin typeface="Berlin Sans FB" pitchFamily="34" charset="0"/>
              </a:rPr>
              <a:t>Analog phone-to-Analog phone (PSTN-to-PSTN) over IP using Class 5 Softswitcth</a:t>
            </a:r>
          </a:p>
          <a:p>
            <a:pPr marL="342900" indent="-342900" algn="r">
              <a:lnSpc>
                <a:spcPct val="125000"/>
              </a:lnSpc>
              <a:buFontTx/>
              <a:buChar char="•"/>
              <a:defRPr/>
            </a:pPr>
            <a:r>
              <a:rPr lang="en-US" sz="2000">
                <a:solidFill>
                  <a:srgbClr val="FF0066"/>
                </a:solidFill>
                <a:effectLst>
                  <a:outerShdw blurRad="38100" dist="38100" dir="2700000" algn="tl">
                    <a:srgbClr val="000000"/>
                  </a:outerShdw>
                </a:effectLst>
                <a:latin typeface="Berlin Sans FB" pitchFamily="34" charset="0"/>
              </a:rPr>
              <a:t>IP phone-to-IP phone (LAN-to-LAN)</a:t>
            </a:r>
          </a:p>
        </p:txBody>
      </p:sp>
      <p:sp>
        <p:nvSpPr>
          <p:cNvPr id="1385862" name="Line 390"/>
          <p:cNvSpPr>
            <a:spLocks noChangeShapeType="1"/>
          </p:cNvSpPr>
          <p:nvPr/>
        </p:nvSpPr>
        <p:spPr bwMode="auto">
          <a:xfrm flipH="1">
            <a:off x="2674939" y="3778250"/>
            <a:ext cx="250825" cy="107950"/>
          </a:xfrm>
          <a:prstGeom prst="line">
            <a:avLst/>
          </a:prstGeom>
          <a:noFill/>
          <a:ln w="12700">
            <a:solidFill>
              <a:srgbClr val="00D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086" name="Oval 23"/>
          <p:cNvSpPr>
            <a:spLocks noChangeArrowheads="1"/>
          </p:cNvSpPr>
          <p:nvPr/>
        </p:nvSpPr>
        <p:spPr bwMode="auto">
          <a:xfrm rot="323878">
            <a:off x="4792663" y="4593313"/>
            <a:ext cx="3249612" cy="519351"/>
          </a:xfrm>
          <a:prstGeom prst="ellipse">
            <a:avLst/>
          </a:prstGeom>
          <a:gradFill rotWithShape="0">
            <a:gsLst>
              <a:gs pos="0">
                <a:srgbClr val="FFFFE1"/>
              </a:gs>
              <a:gs pos="100000">
                <a:srgbClr val="767668"/>
              </a:gs>
            </a:gsLst>
            <a:lin ang="2700000" scaled="1"/>
          </a:gradFill>
          <a:ln w="9525">
            <a:round/>
            <a:headEnd/>
            <a:tailEnd/>
          </a:ln>
          <a:scene3d>
            <a:camera prst="legacyObliqueTopRight">
              <a:rot lat="16499995" lon="0" rev="0"/>
            </a:camera>
            <a:lightRig rig="legacyFlat3" dir="r"/>
          </a:scene3d>
          <a:sp3d extrusionH="23800" prstMaterial="legacyMatte">
            <a:bevelT w="13500" h="13500" prst="angle"/>
            <a:bevelB w="13500" h="13500" prst="angle"/>
            <a:extrusionClr>
              <a:srgbClr val="FFFFE1"/>
            </a:extrusionClr>
            <a:contourClr>
              <a:srgbClr val="FFFFE1"/>
            </a:contourClr>
          </a:sp3d>
        </p:spPr>
        <p:txBody>
          <a:bodyPr anchor="ctr">
            <a:spAutoFit/>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nvGrpSpPr>
          <p:cNvPr id="1087" name="Group 24"/>
          <p:cNvGrpSpPr>
            <a:grpSpLocks/>
          </p:cNvGrpSpPr>
          <p:nvPr/>
        </p:nvGrpSpPr>
        <p:grpSpPr bwMode="auto">
          <a:xfrm>
            <a:off x="5211764" y="4467225"/>
            <a:ext cx="2662237" cy="687388"/>
            <a:chOff x="2426" y="1407"/>
            <a:chExt cx="750" cy="237"/>
          </a:xfrm>
        </p:grpSpPr>
        <p:sp>
          <p:nvSpPr>
            <p:cNvPr id="1089" name="AutoShape 25"/>
            <p:cNvSpPr>
              <a:spLocks noChangeArrowheads="1"/>
            </p:cNvSpPr>
            <p:nvPr/>
          </p:nvSpPr>
          <p:spPr bwMode="auto">
            <a:xfrm>
              <a:off x="2589" y="1492"/>
              <a:ext cx="464" cy="106"/>
            </a:xfrm>
            <a:prstGeom prst="triangle">
              <a:avLst>
                <a:gd name="adj" fmla="val 50000"/>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nvGrpSpPr>
            <p:cNvPr id="1090" name="Group 26"/>
            <p:cNvGrpSpPr>
              <a:grpSpLocks noChangeAspect="1"/>
            </p:cNvGrpSpPr>
            <p:nvPr/>
          </p:nvGrpSpPr>
          <p:grpSpPr bwMode="auto">
            <a:xfrm>
              <a:off x="2971" y="1521"/>
              <a:ext cx="205" cy="113"/>
              <a:chOff x="861" y="1105"/>
              <a:chExt cx="576" cy="323"/>
            </a:xfrm>
          </p:grpSpPr>
          <p:sp>
            <p:nvSpPr>
              <p:cNvPr id="1125" name="Oval 27"/>
              <p:cNvSpPr>
                <a:spLocks noChangeAspect="1" noChangeArrowheads="1"/>
              </p:cNvSpPr>
              <p:nvPr/>
            </p:nvSpPr>
            <p:spPr bwMode="auto">
              <a:xfrm>
                <a:off x="861" y="1220"/>
                <a:ext cx="576" cy="208"/>
              </a:xfrm>
              <a:prstGeom prst="ellipse">
                <a:avLst/>
              </a:prstGeom>
              <a:solidFill>
                <a:srgbClr val="B9B501"/>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26" name="Rectangle 28"/>
              <p:cNvSpPr>
                <a:spLocks noChangeAspect="1" noChangeArrowheads="1"/>
              </p:cNvSpPr>
              <p:nvPr/>
            </p:nvSpPr>
            <p:spPr bwMode="auto">
              <a:xfrm>
                <a:off x="861" y="1211"/>
                <a:ext cx="576" cy="117"/>
              </a:xfrm>
              <a:prstGeom prst="rect">
                <a:avLst/>
              </a:prstGeom>
              <a:solidFill>
                <a:srgbClr val="B9B50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nvGrpSpPr>
              <p:cNvPr id="1127" name="Group 29"/>
              <p:cNvGrpSpPr>
                <a:grpSpLocks noChangeAspect="1"/>
              </p:cNvGrpSpPr>
              <p:nvPr/>
            </p:nvGrpSpPr>
            <p:grpSpPr bwMode="auto">
              <a:xfrm>
                <a:off x="861" y="1105"/>
                <a:ext cx="576" cy="208"/>
                <a:chOff x="861" y="1105"/>
                <a:chExt cx="576" cy="208"/>
              </a:xfrm>
            </p:grpSpPr>
            <p:sp>
              <p:nvSpPr>
                <p:cNvPr id="1129" name="Oval 30"/>
                <p:cNvSpPr>
                  <a:spLocks noChangeAspect="1" noChangeArrowheads="1"/>
                </p:cNvSpPr>
                <p:nvPr/>
              </p:nvSpPr>
              <p:spPr bwMode="auto">
                <a:xfrm>
                  <a:off x="861" y="1105"/>
                  <a:ext cx="576" cy="208"/>
                </a:xfrm>
                <a:prstGeom prst="ellipse">
                  <a:avLst/>
                </a:prstGeom>
                <a:solidFill>
                  <a:srgbClr val="DFDA01"/>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nvGrpSpPr>
                <p:cNvPr id="1130" name="Group 31"/>
                <p:cNvGrpSpPr>
                  <a:grpSpLocks noChangeAspect="1"/>
                </p:cNvGrpSpPr>
                <p:nvPr/>
              </p:nvGrpSpPr>
              <p:grpSpPr bwMode="auto">
                <a:xfrm>
                  <a:off x="950" y="1124"/>
                  <a:ext cx="421" cy="162"/>
                  <a:chOff x="2727" y="697"/>
                  <a:chExt cx="2421" cy="2579"/>
                </a:xfrm>
              </p:grpSpPr>
              <p:grpSp>
                <p:nvGrpSpPr>
                  <p:cNvPr id="1131" name="Group 32"/>
                  <p:cNvGrpSpPr>
                    <a:grpSpLocks noChangeAspect="1"/>
                  </p:cNvGrpSpPr>
                  <p:nvPr/>
                </p:nvGrpSpPr>
                <p:grpSpPr bwMode="auto">
                  <a:xfrm>
                    <a:off x="2727" y="697"/>
                    <a:ext cx="2409" cy="2507"/>
                    <a:chOff x="2739" y="769"/>
                    <a:chExt cx="2409" cy="2507"/>
                  </a:xfrm>
                </p:grpSpPr>
                <p:sp>
                  <p:nvSpPr>
                    <p:cNvPr id="1137" name="Freeform 33"/>
                    <p:cNvSpPr>
                      <a:spLocks noChangeAspect="1"/>
                    </p:cNvSpPr>
                    <p:nvPr/>
                  </p:nvSpPr>
                  <p:spPr bwMode="auto">
                    <a:xfrm>
                      <a:off x="2748" y="769"/>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38" name="Freeform 34"/>
                    <p:cNvSpPr>
                      <a:spLocks noChangeAspect="1"/>
                    </p:cNvSpPr>
                    <p:nvPr/>
                  </p:nvSpPr>
                  <p:spPr bwMode="auto">
                    <a:xfrm rot="5400000">
                      <a:off x="2736" y="2149"/>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39" name="Freeform 35"/>
                    <p:cNvSpPr>
                      <a:spLocks noChangeAspect="1"/>
                    </p:cNvSpPr>
                    <p:nvPr/>
                  </p:nvSpPr>
                  <p:spPr bwMode="auto">
                    <a:xfrm rot="10800000">
                      <a:off x="4032" y="2167"/>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40" name="Freeform 36"/>
                    <p:cNvSpPr>
                      <a:spLocks noChangeAspect="1"/>
                    </p:cNvSpPr>
                    <p:nvPr/>
                  </p:nvSpPr>
                  <p:spPr bwMode="auto">
                    <a:xfrm rot="-5400000">
                      <a:off x="3924" y="913"/>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nvGrpSpPr>
                  <p:cNvPr id="1132" name="Group 37"/>
                  <p:cNvGrpSpPr>
                    <a:grpSpLocks noChangeAspect="1"/>
                  </p:cNvGrpSpPr>
                  <p:nvPr/>
                </p:nvGrpSpPr>
                <p:grpSpPr bwMode="auto">
                  <a:xfrm>
                    <a:off x="2739" y="769"/>
                    <a:ext cx="2409" cy="2507"/>
                    <a:chOff x="2739" y="769"/>
                    <a:chExt cx="2409" cy="2507"/>
                  </a:xfrm>
                </p:grpSpPr>
                <p:sp>
                  <p:nvSpPr>
                    <p:cNvPr id="1133" name="Freeform 38"/>
                    <p:cNvSpPr>
                      <a:spLocks noChangeAspect="1"/>
                    </p:cNvSpPr>
                    <p:nvPr/>
                  </p:nvSpPr>
                  <p:spPr bwMode="auto">
                    <a:xfrm>
                      <a:off x="2748" y="769"/>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34" name="Freeform 39"/>
                    <p:cNvSpPr>
                      <a:spLocks noChangeAspect="1"/>
                    </p:cNvSpPr>
                    <p:nvPr/>
                  </p:nvSpPr>
                  <p:spPr bwMode="auto">
                    <a:xfrm rot="5400000">
                      <a:off x="2736" y="2149"/>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35" name="Freeform 40"/>
                    <p:cNvSpPr>
                      <a:spLocks noChangeAspect="1"/>
                    </p:cNvSpPr>
                    <p:nvPr/>
                  </p:nvSpPr>
                  <p:spPr bwMode="auto">
                    <a:xfrm rot="10800000">
                      <a:off x="4032" y="2167"/>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36" name="Freeform 41"/>
                    <p:cNvSpPr>
                      <a:spLocks noChangeAspect="1"/>
                    </p:cNvSpPr>
                    <p:nvPr/>
                  </p:nvSpPr>
                  <p:spPr bwMode="auto">
                    <a:xfrm rot="-5400000">
                      <a:off x="3924" y="913"/>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grpSp>
          <p:sp>
            <p:nvSpPr>
              <p:cNvPr id="1128" name="Line 42"/>
              <p:cNvSpPr>
                <a:spLocks noChangeAspect="1" noChangeShapeType="1"/>
              </p:cNvSpPr>
              <p:nvPr/>
            </p:nvSpPr>
            <p:spPr bwMode="auto">
              <a:xfrm flipV="1">
                <a:off x="861" y="1211"/>
                <a:ext cx="0" cy="11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id-ID"/>
              </a:p>
            </p:txBody>
          </p:sp>
        </p:grpSp>
        <p:grpSp>
          <p:nvGrpSpPr>
            <p:cNvPr id="1091" name="Group 43"/>
            <p:cNvGrpSpPr>
              <a:grpSpLocks noChangeAspect="1"/>
            </p:cNvGrpSpPr>
            <p:nvPr/>
          </p:nvGrpSpPr>
          <p:grpSpPr bwMode="auto">
            <a:xfrm>
              <a:off x="2699" y="1407"/>
              <a:ext cx="227" cy="119"/>
              <a:chOff x="861" y="1105"/>
              <a:chExt cx="576" cy="323"/>
            </a:xfrm>
          </p:grpSpPr>
          <p:sp>
            <p:nvSpPr>
              <p:cNvPr id="1109" name="Oval 44"/>
              <p:cNvSpPr>
                <a:spLocks noChangeAspect="1" noChangeArrowheads="1"/>
              </p:cNvSpPr>
              <p:nvPr/>
            </p:nvSpPr>
            <p:spPr bwMode="auto">
              <a:xfrm>
                <a:off x="861" y="1220"/>
                <a:ext cx="576" cy="208"/>
              </a:xfrm>
              <a:prstGeom prst="ellipse">
                <a:avLst/>
              </a:prstGeom>
              <a:solidFill>
                <a:srgbClr val="B9B501"/>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10" name="Rectangle 45"/>
              <p:cNvSpPr>
                <a:spLocks noChangeAspect="1" noChangeArrowheads="1"/>
              </p:cNvSpPr>
              <p:nvPr/>
            </p:nvSpPr>
            <p:spPr bwMode="auto">
              <a:xfrm>
                <a:off x="861" y="1211"/>
                <a:ext cx="576" cy="117"/>
              </a:xfrm>
              <a:prstGeom prst="rect">
                <a:avLst/>
              </a:prstGeom>
              <a:solidFill>
                <a:srgbClr val="B9B50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nvGrpSpPr>
              <p:cNvPr id="1111" name="Group 46"/>
              <p:cNvGrpSpPr>
                <a:grpSpLocks noChangeAspect="1"/>
              </p:cNvGrpSpPr>
              <p:nvPr/>
            </p:nvGrpSpPr>
            <p:grpSpPr bwMode="auto">
              <a:xfrm>
                <a:off x="861" y="1105"/>
                <a:ext cx="576" cy="208"/>
                <a:chOff x="861" y="1105"/>
                <a:chExt cx="576" cy="208"/>
              </a:xfrm>
            </p:grpSpPr>
            <p:sp>
              <p:nvSpPr>
                <p:cNvPr id="1113" name="Oval 47"/>
                <p:cNvSpPr>
                  <a:spLocks noChangeAspect="1" noChangeArrowheads="1"/>
                </p:cNvSpPr>
                <p:nvPr/>
              </p:nvSpPr>
              <p:spPr bwMode="auto">
                <a:xfrm>
                  <a:off x="861" y="1105"/>
                  <a:ext cx="576" cy="208"/>
                </a:xfrm>
                <a:prstGeom prst="ellipse">
                  <a:avLst/>
                </a:prstGeom>
                <a:solidFill>
                  <a:srgbClr val="DFDA01"/>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nvGrpSpPr>
                <p:cNvPr id="1114" name="Group 48"/>
                <p:cNvGrpSpPr>
                  <a:grpSpLocks noChangeAspect="1"/>
                </p:cNvGrpSpPr>
                <p:nvPr/>
              </p:nvGrpSpPr>
              <p:grpSpPr bwMode="auto">
                <a:xfrm>
                  <a:off x="950" y="1124"/>
                  <a:ext cx="421" cy="162"/>
                  <a:chOff x="2727" y="697"/>
                  <a:chExt cx="2421" cy="2579"/>
                </a:xfrm>
              </p:grpSpPr>
              <p:grpSp>
                <p:nvGrpSpPr>
                  <p:cNvPr id="1115" name="Group 49"/>
                  <p:cNvGrpSpPr>
                    <a:grpSpLocks noChangeAspect="1"/>
                  </p:cNvGrpSpPr>
                  <p:nvPr/>
                </p:nvGrpSpPr>
                <p:grpSpPr bwMode="auto">
                  <a:xfrm>
                    <a:off x="2727" y="697"/>
                    <a:ext cx="2409" cy="2507"/>
                    <a:chOff x="2739" y="769"/>
                    <a:chExt cx="2409" cy="2507"/>
                  </a:xfrm>
                </p:grpSpPr>
                <p:sp>
                  <p:nvSpPr>
                    <p:cNvPr id="1121" name="Freeform 50"/>
                    <p:cNvSpPr>
                      <a:spLocks noChangeAspect="1"/>
                    </p:cNvSpPr>
                    <p:nvPr/>
                  </p:nvSpPr>
                  <p:spPr bwMode="auto">
                    <a:xfrm>
                      <a:off x="2748" y="769"/>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22" name="Freeform 51"/>
                    <p:cNvSpPr>
                      <a:spLocks noChangeAspect="1"/>
                    </p:cNvSpPr>
                    <p:nvPr/>
                  </p:nvSpPr>
                  <p:spPr bwMode="auto">
                    <a:xfrm rot="5400000">
                      <a:off x="2736" y="2149"/>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23" name="Freeform 52"/>
                    <p:cNvSpPr>
                      <a:spLocks noChangeAspect="1"/>
                    </p:cNvSpPr>
                    <p:nvPr/>
                  </p:nvSpPr>
                  <p:spPr bwMode="auto">
                    <a:xfrm rot="10800000">
                      <a:off x="4032" y="2167"/>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24" name="Freeform 53"/>
                    <p:cNvSpPr>
                      <a:spLocks noChangeAspect="1"/>
                    </p:cNvSpPr>
                    <p:nvPr/>
                  </p:nvSpPr>
                  <p:spPr bwMode="auto">
                    <a:xfrm rot="-5400000">
                      <a:off x="3924" y="913"/>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nvGrpSpPr>
                  <p:cNvPr id="1116" name="Group 54"/>
                  <p:cNvGrpSpPr>
                    <a:grpSpLocks noChangeAspect="1"/>
                  </p:cNvGrpSpPr>
                  <p:nvPr/>
                </p:nvGrpSpPr>
                <p:grpSpPr bwMode="auto">
                  <a:xfrm>
                    <a:off x="2739" y="769"/>
                    <a:ext cx="2409" cy="2507"/>
                    <a:chOff x="2739" y="769"/>
                    <a:chExt cx="2409" cy="2507"/>
                  </a:xfrm>
                </p:grpSpPr>
                <p:sp>
                  <p:nvSpPr>
                    <p:cNvPr id="1117" name="Freeform 55"/>
                    <p:cNvSpPr>
                      <a:spLocks noChangeAspect="1"/>
                    </p:cNvSpPr>
                    <p:nvPr/>
                  </p:nvSpPr>
                  <p:spPr bwMode="auto">
                    <a:xfrm>
                      <a:off x="2748" y="769"/>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18" name="Freeform 56"/>
                    <p:cNvSpPr>
                      <a:spLocks noChangeAspect="1"/>
                    </p:cNvSpPr>
                    <p:nvPr/>
                  </p:nvSpPr>
                  <p:spPr bwMode="auto">
                    <a:xfrm rot="5400000">
                      <a:off x="2736" y="2149"/>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19" name="Freeform 57"/>
                    <p:cNvSpPr>
                      <a:spLocks noChangeAspect="1"/>
                    </p:cNvSpPr>
                    <p:nvPr/>
                  </p:nvSpPr>
                  <p:spPr bwMode="auto">
                    <a:xfrm rot="10800000">
                      <a:off x="4032" y="2167"/>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20" name="Freeform 58"/>
                    <p:cNvSpPr>
                      <a:spLocks noChangeAspect="1"/>
                    </p:cNvSpPr>
                    <p:nvPr/>
                  </p:nvSpPr>
                  <p:spPr bwMode="auto">
                    <a:xfrm rot="-5400000">
                      <a:off x="3924" y="913"/>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grpSp>
          <p:sp>
            <p:nvSpPr>
              <p:cNvPr id="1112" name="Line 59"/>
              <p:cNvSpPr>
                <a:spLocks noChangeAspect="1" noChangeShapeType="1"/>
              </p:cNvSpPr>
              <p:nvPr/>
            </p:nvSpPr>
            <p:spPr bwMode="auto">
              <a:xfrm flipV="1">
                <a:off x="861" y="1211"/>
                <a:ext cx="0" cy="11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id-ID"/>
              </a:p>
            </p:txBody>
          </p:sp>
        </p:grpSp>
        <p:grpSp>
          <p:nvGrpSpPr>
            <p:cNvPr id="1092" name="Group 60"/>
            <p:cNvGrpSpPr>
              <a:grpSpLocks noChangeAspect="1"/>
            </p:cNvGrpSpPr>
            <p:nvPr/>
          </p:nvGrpSpPr>
          <p:grpSpPr bwMode="auto">
            <a:xfrm>
              <a:off x="2426" y="1525"/>
              <a:ext cx="227" cy="119"/>
              <a:chOff x="861" y="1105"/>
              <a:chExt cx="576" cy="323"/>
            </a:xfrm>
          </p:grpSpPr>
          <p:sp>
            <p:nvSpPr>
              <p:cNvPr id="1093" name="Oval 61"/>
              <p:cNvSpPr>
                <a:spLocks noChangeAspect="1" noChangeArrowheads="1"/>
              </p:cNvSpPr>
              <p:nvPr/>
            </p:nvSpPr>
            <p:spPr bwMode="auto">
              <a:xfrm>
                <a:off x="861" y="1220"/>
                <a:ext cx="576" cy="208"/>
              </a:xfrm>
              <a:prstGeom prst="ellipse">
                <a:avLst/>
              </a:prstGeom>
              <a:solidFill>
                <a:srgbClr val="B9B501"/>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094" name="Rectangle 62"/>
              <p:cNvSpPr>
                <a:spLocks noChangeAspect="1" noChangeArrowheads="1"/>
              </p:cNvSpPr>
              <p:nvPr/>
            </p:nvSpPr>
            <p:spPr bwMode="auto">
              <a:xfrm>
                <a:off x="861" y="1211"/>
                <a:ext cx="576" cy="117"/>
              </a:xfrm>
              <a:prstGeom prst="rect">
                <a:avLst/>
              </a:prstGeom>
              <a:solidFill>
                <a:srgbClr val="B9B50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nvGrpSpPr>
              <p:cNvPr id="1095" name="Group 63"/>
              <p:cNvGrpSpPr>
                <a:grpSpLocks noChangeAspect="1"/>
              </p:cNvGrpSpPr>
              <p:nvPr/>
            </p:nvGrpSpPr>
            <p:grpSpPr bwMode="auto">
              <a:xfrm>
                <a:off x="861" y="1105"/>
                <a:ext cx="576" cy="208"/>
                <a:chOff x="861" y="1105"/>
                <a:chExt cx="576" cy="208"/>
              </a:xfrm>
            </p:grpSpPr>
            <p:sp>
              <p:nvSpPr>
                <p:cNvPr id="1097" name="Oval 64"/>
                <p:cNvSpPr>
                  <a:spLocks noChangeAspect="1" noChangeArrowheads="1"/>
                </p:cNvSpPr>
                <p:nvPr/>
              </p:nvSpPr>
              <p:spPr bwMode="auto">
                <a:xfrm>
                  <a:off x="861" y="1105"/>
                  <a:ext cx="576" cy="208"/>
                </a:xfrm>
                <a:prstGeom prst="ellipse">
                  <a:avLst/>
                </a:prstGeom>
                <a:solidFill>
                  <a:srgbClr val="DFDA01"/>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nvGrpSpPr>
                <p:cNvPr id="1098" name="Group 65"/>
                <p:cNvGrpSpPr>
                  <a:grpSpLocks noChangeAspect="1"/>
                </p:cNvGrpSpPr>
                <p:nvPr/>
              </p:nvGrpSpPr>
              <p:grpSpPr bwMode="auto">
                <a:xfrm>
                  <a:off x="950" y="1124"/>
                  <a:ext cx="421" cy="162"/>
                  <a:chOff x="2727" y="697"/>
                  <a:chExt cx="2421" cy="2579"/>
                </a:xfrm>
              </p:grpSpPr>
              <p:grpSp>
                <p:nvGrpSpPr>
                  <p:cNvPr id="1099" name="Group 66"/>
                  <p:cNvGrpSpPr>
                    <a:grpSpLocks noChangeAspect="1"/>
                  </p:cNvGrpSpPr>
                  <p:nvPr/>
                </p:nvGrpSpPr>
                <p:grpSpPr bwMode="auto">
                  <a:xfrm>
                    <a:off x="2727" y="697"/>
                    <a:ext cx="2409" cy="2507"/>
                    <a:chOff x="2739" y="769"/>
                    <a:chExt cx="2409" cy="2507"/>
                  </a:xfrm>
                </p:grpSpPr>
                <p:sp>
                  <p:nvSpPr>
                    <p:cNvPr id="1105" name="Freeform 67"/>
                    <p:cNvSpPr>
                      <a:spLocks noChangeAspect="1"/>
                    </p:cNvSpPr>
                    <p:nvPr/>
                  </p:nvSpPr>
                  <p:spPr bwMode="auto">
                    <a:xfrm>
                      <a:off x="2748" y="769"/>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06" name="Freeform 68"/>
                    <p:cNvSpPr>
                      <a:spLocks noChangeAspect="1"/>
                    </p:cNvSpPr>
                    <p:nvPr/>
                  </p:nvSpPr>
                  <p:spPr bwMode="auto">
                    <a:xfrm rot="5400000">
                      <a:off x="2736" y="2149"/>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07" name="Freeform 69"/>
                    <p:cNvSpPr>
                      <a:spLocks noChangeAspect="1"/>
                    </p:cNvSpPr>
                    <p:nvPr/>
                  </p:nvSpPr>
                  <p:spPr bwMode="auto">
                    <a:xfrm rot="10800000">
                      <a:off x="4032" y="2167"/>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08" name="Freeform 70"/>
                    <p:cNvSpPr>
                      <a:spLocks noChangeAspect="1"/>
                    </p:cNvSpPr>
                    <p:nvPr/>
                  </p:nvSpPr>
                  <p:spPr bwMode="auto">
                    <a:xfrm rot="-5400000">
                      <a:off x="3924" y="913"/>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nvGrpSpPr>
                  <p:cNvPr id="1100" name="Group 71"/>
                  <p:cNvGrpSpPr>
                    <a:grpSpLocks noChangeAspect="1"/>
                  </p:cNvGrpSpPr>
                  <p:nvPr/>
                </p:nvGrpSpPr>
                <p:grpSpPr bwMode="auto">
                  <a:xfrm>
                    <a:off x="2739" y="769"/>
                    <a:ext cx="2409" cy="2507"/>
                    <a:chOff x="2739" y="769"/>
                    <a:chExt cx="2409" cy="2507"/>
                  </a:xfrm>
                </p:grpSpPr>
                <p:sp>
                  <p:nvSpPr>
                    <p:cNvPr id="1101" name="Freeform 72"/>
                    <p:cNvSpPr>
                      <a:spLocks noChangeAspect="1"/>
                    </p:cNvSpPr>
                    <p:nvPr/>
                  </p:nvSpPr>
                  <p:spPr bwMode="auto">
                    <a:xfrm>
                      <a:off x="2748" y="769"/>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02" name="Freeform 73"/>
                    <p:cNvSpPr>
                      <a:spLocks noChangeAspect="1"/>
                    </p:cNvSpPr>
                    <p:nvPr/>
                  </p:nvSpPr>
                  <p:spPr bwMode="auto">
                    <a:xfrm rot="5400000">
                      <a:off x="2736" y="2149"/>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03" name="Freeform 74"/>
                    <p:cNvSpPr>
                      <a:spLocks noChangeAspect="1"/>
                    </p:cNvSpPr>
                    <p:nvPr/>
                  </p:nvSpPr>
                  <p:spPr bwMode="auto">
                    <a:xfrm rot="10800000">
                      <a:off x="4032" y="2167"/>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1104" name="Freeform 75"/>
                    <p:cNvSpPr>
                      <a:spLocks noChangeAspect="1"/>
                    </p:cNvSpPr>
                    <p:nvPr/>
                  </p:nvSpPr>
                  <p:spPr bwMode="auto">
                    <a:xfrm rot="-5400000">
                      <a:off x="3924" y="913"/>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grpSp>
          <p:sp>
            <p:nvSpPr>
              <p:cNvPr id="1096" name="Line 76"/>
              <p:cNvSpPr>
                <a:spLocks noChangeAspect="1" noChangeShapeType="1"/>
              </p:cNvSpPr>
              <p:nvPr/>
            </p:nvSpPr>
            <p:spPr bwMode="auto">
              <a:xfrm flipV="1">
                <a:off x="861" y="1211"/>
                <a:ext cx="0" cy="11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id-ID"/>
              </a:p>
            </p:txBody>
          </p:sp>
        </p:grpSp>
      </p:grpSp>
      <p:sp>
        <p:nvSpPr>
          <p:cNvPr id="1385494" name="Text Box 22"/>
          <p:cNvSpPr txBox="1">
            <a:spLocks noChangeArrowheads="1"/>
          </p:cNvSpPr>
          <p:nvPr/>
        </p:nvSpPr>
        <p:spPr bwMode="auto">
          <a:xfrm>
            <a:off x="5608638" y="4843463"/>
            <a:ext cx="1828800" cy="195262"/>
          </a:xfrm>
          <a:prstGeom prst="rect">
            <a:avLst/>
          </a:prstGeom>
          <a:noFill/>
          <a:ln w="9525">
            <a:noFill/>
            <a:miter lim="800000"/>
            <a:headEnd/>
            <a:tailEnd/>
          </a:ln>
          <a:effectLst/>
        </p:spPr>
        <p:txBody>
          <a:bodyPr lIns="0" tIns="0" rIns="0" bIns="0">
            <a:spAutoFit/>
          </a:bodyPr>
          <a:lstStyle/>
          <a:p>
            <a:pPr algn="ctr">
              <a:lnSpc>
                <a:spcPct val="80000"/>
              </a:lnSpc>
              <a:defRPr/>
            </a:pPr>
            <a:r>
              <a:rPr lang="en-US" sz="1600" b="1">
                <a:effectLst>
                  <a:outerShdw blurRad="38100" dist="38100" dir="2700000" algn="tl">
                    <a:srgbClr val="C0C0C0"/>
                  </a:outerShdw>
                </a:effectLst>
              </a:rPr>
              <a:t>IP Network</a:t>
            </a:r>
            <a:endParaRPr lang="en-GB" sz="1600" b="1">
              <a:effectLst>
                <a:outerShdw blurRad="38100" dist="38100" dir="2700000" algn="tl">
                  <a:srgbClr val="C0C0C0"/>
                </a:outerShdw>
              </a:effectLst>
            </a:endParaRPr>
          </a:p>
        </p:txBody>
      </p:sp>
    </p:spTree>
    <p:extLst>
      <p:ext uri="{BB962C8B-B14F-4D97-AF65-F5344CB8AC3E}">
        <p14:creationId xmlns:p14="http://schemas.microsoft.com/office/powerpoint/2010/main" val="4300039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6" presetClass="entr" presetSubtype="0" fill="hold" nodeType="afterEffect">
                                  <p:stCondLst>
                                    <p:cond delay="0"/>
                                  </p:stCondLst>
                                  <p:iterate type="lt">
                                    <p:tmPct val="10000"/>
                                  </p:iterate>
                                  <p:childTnLst>
                                    <p:set>
                                      <p:cBhvr>
                                        <p:cTn id="6" dur="1" fill="hold">
                                          <p:stCondLst>
                                            <p:cond delay="0"/>
                                          </p:stCondLst>
                                        </p:cTn>
                                        <p:tgtEl>
                                          <p:spTgt spid="1385802">
                                            <p:txEl>
                                              <p:pRg st="0" end="0"/>
                                            </p:txEl>
                                          </p:spTgt>
                                        </p:tgtEl>
                                        <p:attrNameLst>
                                          <p:attrName>style.visibility</p:attrName>
                                        </p:attrNameLst>
                                      </p:cBhvr>
                                      <p:to>
                                        <p:strVal val="visible"/>
                                      </p:to>
                                    </p:set>
                                    <p:anim by="(-#ppt_w*2)" calcmode="lin" valueType="num">
                                      <p:cBhvr rctx="PPT">
                                        <p:cTn id="7" dur="250" autoRev="1" fill="hold">
                                          <p:stCondLst>
                                            <p:cond delay="0"/>
                                          </p:stCondLst>
                                        </p:cTn>
                                        <p:tgtEl>
                                          <p:spTgt spid="1385802">
                                            <p:txEl>
                                              <p:pRg st="0" end="0"/>
                                            </p:txEl>
                                          </p:spTgt>
                                        </p:tgtEl>
                                        <p:attrNameLst>
                                          <p:attrName>ppt_w</p:attrName>
                                        </p:attrNameLst>
                                      </p:cBhvr>
                                    </p:anim>
                                    <p:anim by="(#ppt_w*0.50)" calcmode="lin" valueType="num">
                                      <p:cBhvr>
                                        <p:cTn id="8" dur="250" decel="50000" autoRev="1" fill="hold">
                                          <p:stCondLst>
                                            <p:cond delay="0"/>
                                          </p:stCondLst>
                                        </p:cTn>
                                        <p:tgtEl>
                                          <p:spTgt spid="1385802">
                                            <p:txEl>
                                              <p:pRg st="0" end="0"/>
                                            </p:txEl>
                                          </p:spTgt>
                                        </p:tgtEl>
                                        <p:attrNameLst>
                                          <p:attrName>ppt_x</p:attrName>
                                        </p:attrNameLst>
                                      </p:cBhvr>
                                    </p:anim>
                                    <p:anim from="(-#ppt_h/2)" to="(#ppt_y)" calcmode="lin" valueType="num">
                                      <p:cBhvr>
                                        <p:cTn id="9" dur="500" fill="hold">
                                          <p:stCondLst>
                                            <p:cond delay="0"/>
                                          </p:stCondLst>
                                        </p:cTn>
                                        <p:tgtEl>
                                          <p:spTgt spid="1385802">
                                            <p:txEl>
                                              <p:pRg st="0" end="0"/>
                                            </p:txEl>
                                          </p:spTgt>
                                        </p:tgtEl>
                                        <p:attrNameLst>
                                          <p:attrName>ppt_y</p:attrName>
                                        </p:attrNameLst>
                                      </p:cBhvr>
                                    </p:anim>
                                    <p:animRot by="21600000">
                                      <p:cBhvr>
                                        <p:cTn id="10" dur="500" fill="hold">
                                          <p:stCondLst>
                                            <p:cond delay="0"/>
                                          </p:stCondLst>
                                        </p:cTn>
                                        <p:tgtEl>
                                          <p:spTgt spid="1385802">
                                            <p:txEl>
                                              <p:pRg st="0" end="0"/>
                                            </p:txEl>
                                          </p:spTgt>
                                        </p:tgtEl>
                                        <p:attrNameLst>
                                          <p:attrName>r</p:attrName>
                                        </p:attrNameLst>
                                      </p:cBhvr>
                                    </p:animRot>
                                  </p:childTnLst>
                                </p:cTn>
                              </p:par>
                            </p:childTnLst>
                          </p:cTn>
                        </p:par>
                      </p:childTnLst>
                    </p:cTn>
                  </p:par>
                  <p:par>
                    <p:cTn id="11" fill="hold" nodeType="clickPar">
                      <p:stCondLst>
                        <p:cond delay="indefinite"/>
                      </p:stCondLst>
                      <p:childTnLst>
                        <p:par>
                          <p:cTn id="12" fill="hold" nodeType="withGroup">
                            <p:stCondLst>
                              <p:cond delay="0"/>
                            </p:stCondLst>
                            <p:childTnLst>
                              <p:par>
                                <p:cTn id="13" presetID="19" presetClass="entr" presetSubtype="10" fill="hold" nodeType="clickEffect">
                                  <p:stCondLst>
                                    <p:cond delay="0"/>
                                  </p:stCondLst>
                                  <p:childTnLst>
                                    <p:set>
                                      <p:cBhvr>
                                        <p:cTn id="14" dur="1" fill="hold">
                                          <p:stCondLst>
                                            <p:cond delay="0"/>
                                          </p:stCondLst>
                                        </p:cTn>
                                        <p:tgtEl>
                                          <p:spTgt spid="1385803">
                                            <p:txEl>
                                              <p:pRg st="0" end="0"/>
                                            </p:txEl>
                                          </p:spTgt>
                                        </p:tgtEl>
                                        <p:attrNameLst>
                                          <p:attrName>style.visibility</p:attrName>
                                        </p:attrNameLst>
                                      </p:cBhvr>
                                      <p:to>
                                        <p:strVal val="visible"/>
                                      </p:to>
                                    </p:set>
                                    <p:anim calcmode="lin" valueType="num">
                                      <p:cBhvr>
                                        <p:cTn id="15" dur="2000" fill="hold"/>
                                        <p:tgtEl>
                                          <p:spTgt spid="1385803">
                                            <p:txEl>
                                              <p:pRg st="0" end="0"/>
                                            </p:txEl>
                                          </p:spTgt>
                                        </p:tgtEl>
                                        <p:attrNameLst>
                                          <p:attrName>ppt_w</p:attrName>
                                        </p:attrNameLst>
                                      </p:cBhvr>
                                      <p:tavLst>
                                        <p:tav tm="0" fmla="#ppt_w*sin(2.5*pi*$)">
                                          <p:val>
                                            <p:fltVal val="0"/>
                                          </p:val>
                                        </p:tav>
                                        <p:tav tm="100000">
                                          <p:val>
                                            <p:fltVal val="1"/>
                                          </p:val>
                                        </p:tav>
                                      </p:tavLst>
                                    </p:anim>
                                    <p:anim calcmode="lin" valueType="num">
                                      <p:cBhvr>
                                        <p:cTn id="16" dur="2000" fill="hold"/>
                                        <p:tgtEl>
                                          <p:spTgt spid="138580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385803">
                                            <p:txEl>
                                              <p:pRg st="1" end="1"/>
                                            </p:txEl>
                                          </p:spTgt>
                                        </p:tgtEl>
                                        <p:attrNameLst>
                                          <p:attrName>style.visibility</p:attrName>
                                        </p:attrNameLst>
                                      </p:cBhvr>
                                      <p:to>
                                        <p:strVal val="visible"/>
                                      </p:to>
                                    </p:set>
                                    <p:animEffect transition="in" filter="wipe(left)">
                                      <p:cBhvr>
                                        <p:cTn id="21" dur="2000"/>
                                        <p:tgtEl>
                                          <p:spTgt spid="1385803">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0" fill="hold" nodeType="clickEffect">
                                  <p:stCondLst>
                                    <p:cond delay="0"/>
                                  </p:stCondLst>
                                  <p:iterate type="lt">
                                    <p:tmPct val="0"/>
                                  </p:iterate>
                                  <p:childTnLst>
                                    <p:set>
                                      <p:cBhvr>
                                        <p:cTn id="25" dur="1" fill="hold">
                                          <p:stCondLst>
                                            <p:cond delay="0"/>
                                          </p:stCondLst>
                                        </p:cTn>
                                        <p:tgtEl>
                                          <p:spTgt spid="1385803">
                                            <p:txEl>
                                              <p:pRg st="2" end="2"/>
                                            </p:txEl>
                                          </p:spTgt>
                                        </p:tgtEl>
                                        <p:attrNameLst>
                                          <p:attrName>style.visibility</p:attrName>
                                        </p:attrNameLst>
                                      </p:cBhvr>
                                      <p:to>
                                        <p:strVal val="visible"/>
                                      </p:to>
                                    </p:set>
                                    <p:anim calcmode="lin" valueType="num">
                                      <p:cBhvr>
                                        <p:cTn id="26" dur="500" fill="hold"/>
                                        <p:tgtEl>
                                          <p:spTgt spid="1385803">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1385803">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1385803">
                                            <p:txEl>
                                              <p:pRg st="2" end="2"/>
                                            </p:txEl>
                                          </p:spTgt>
                                        </p:tgtEl>
                                      </p:cBhvr>
                                    </p:animEffect>
                                  </p:childTnLst>
                                </p:cTn>
                              </p:par>
                            </p:childTnLst>
                          </p:cTn>
                        </p:par>
                        <p:par>
                          <p:cTn id="29" fill="hold" nodeType="afterGroup">
                            <p:stCondLst>
                              <p:cond delay="500"/>
                            </p:stCondLst>
                            <p:childTnLst>
                              <p:par>
                                <p:cTn id="30" presetID="31" presetClass="entr" presetSubtype="0" fill="hold" nodeType="afterEffect">
                                  <p:stCondLst>
                                    <p:cond delay="0"/>
                                  </p:stCondLst>
                                  <p:iterate type="lt">
                                    <p:tmPct val="5000"/>
                                  </p:iterate>
                                  <p:childTnLst>
                                    <p:set>
                                      <p:cBhvr>
                                        <p:cTn id="31" dur="1" fill="hold">
                                          <p:stCondLst>
                                            <p:cond delay="0"/>
                                          </p:stCondLst>
                                        </p:cTn>
                                        <p:tgtEl>
                                          <p:spTgt spid="1385803">
                                            <p:txEl>
                                              <p:pRg st="2" end="2"/>
                                            </p:txEl>
                                          </p:spTgt>
                                        </p:tgtEl>
                                        <p:attrNameLst>
                                          <p:attrName>style.visibility</p:attrName>
                                        </p:attrNameLst>
                                      </p:cBhvr>
                                      <p:to>
                                        <p:strVal val="visible"/>
                                      </p:to>
                                    </p:set>
                                    <p:anim calcmode="lin" valueType="num">
                                      <p:cBhvr>
                                        <p:cTn id="32" dur="500" fill="hold"/>
                                        <p:tgtEl>
                                          <p:spTgt spid="1385803">
                                            <p:txEl>
                                              <p:pRg st="2" end="2"/>
                                            </p:txEl>
                                          </p:spTgt>
                                        </p:tgtEl>
                                        <p:attrNameLst>
                                          <p:attrName>ppt_w</p:attrName>
                                        </p:attrNameLst>
                                      </p:cBhvr>
                                      <p:tavLst>
                                        <p:tav tm="0">
                                          <p:val>
                                            <p:fltVal val="0"/>
                                          </p:val>
                                        </p:tav>
                                        <p:tav tm="100000">
                                          <p:val>
                                            <p:strVal val="#ppt_w"/>
                                          </p:val>
                                        </p:tav>
                                      </p:tavLst>
                                    </p:anim>
                                    <p:anim calcmode="lin" valueType="num">
                                      <p:cBhvr>
                                        <p:cTn id="33" dur="500" fill="hold"/>
                                        <p:tgtEl>
                                          <p:spTgt spid="1385803">
                                            <p:txEl>
                                              <p:pRg st="2" end="2"/>
                                            </p:txEl>
                                          </p:spTgt>
                                        </p:tgtEl>
                                        <p:attrNameLst>
                                          <p:attrName>ppt_h</p:attrName>
                                        </p:attrNameLst>
                                      </p:cBhvr>
                                      <p:tavLst>
                                        <p:tav tm="0">
                                          <p:val>
                                            <p:fltVal val="0"/>
                                          </p:val>
                                        </p:tav>
                                        <p:tav tm="100000">
                                          <p:val>
                                            <p:strVal val="#ppt_h"/>
                                          </p:val>
                                        </p:tav>
                                      </p:tavLst>
                                    </p:anim>
                                    <p:anim calcmode="lin" valueType="num">
                                      <p:cBhvr>
                                        <p:cTn id="34" dur="500" fill="hold"/>
                                        <p:tgtEl>
                                          <p:spTgt spid="1385803">
                                            <p:txEl>
                                              <p:pRg st="2" end="2"/>
                                            </p:txEl>
                                          </p:spTgt>
                                        </p:tgtEl>
                                        <p:attrNameLst>
                                          <p:attrName>style.rotation</p:attrName>
                                        </p:attrNameLst>
                                      </p:cBhvr>
                                      <p:tavLst>
                                        <p:tav tm="0">
                                          <p:val>
                                            <p:fltVal val="90"/>
                                          </p:val>
                                        </p:tav>
                                        <p:tav tm="100000">
                                          <p:val>
                                            <p:fltVal val="0"/>
                                          </p:val>
                                        </p:tav>
                                      </p:tavLst>
                                    </p:anim>
                                    <p:animEffect transition="in" filter="fade">
                                      <p:cBhvr>
                                        <p:cTn id="35" dur="500"/>
                                        <p:tgtEl>
                                          <p:spTgt spid="1385803">
                                            <p:txEl>
                                              <p:pRg st="2" end="2"/>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nodeType="clickEffect">
                                  <p:stCondLst>
                                    <p:cond delay="0"/>
                                  </p:stCondLst>
                                  <p:childTnLst>
                                    <p:set>
                                      <p:cBhvr>
                                        <p:cTn id="39" dur="1" fill="hold">
                                          <p:stCondLst>
                                            <p:cond delay="0"/>
                                          </p:stCondLst>
                                        </p:cTn>
                                        <p:tgtEl>
                                          <p:spTgt spid="1385603">
                                            <p:txEl>
                                              <p:pRg st="0" end="0"/>
                                            </p:txEl>
                                          </p:spTgt>
                                        </p:tgtEl>
                                        <p:attrNameLst>
                                          <p:attrName>style.visibility</p:attrName>
                                        </p:attrNameLst>
                                      </p:cBhvr>
                                      <p:to>
                                        <p:strVal val="visible"/>
                                      </p:to>
                                    </p:set>
                                    <p:animEffect transition="in" filter="wipe(down)">
                                      <p:cBhvr>
                                        <p:cTn id="40" dur="500"/>
                                        <p:tgtEl>
                                          <p:spTgt spid="1385603">
                                            <p:txEl>
                                              <p:pRg st="0" end="0"/>
                                            </p:txEl>
                                          </p:spTgt>
                                        </p:tgtEl>
                                      </p:cBhvr>
                                    </p:animEffect>
                                  </p:childTnLst>
                                </p:cTn>
                              </p:par>
                            </p:childTnLst>
                          </p:cTn>
                        </p:par>
                        <p:par>
                          <p:cTn id="41" fill="hold" nodeType="afterGroup">
                            <p:stCondLst>
                              <p:cond delay="500"/>
                            </p:stCondLst>
                            <p:childTnLst>
                              <p:par>
                                <p:cTn id="42" presetID="53" presetClass="entr" presetSubtype="0" fill="hold" nodeType="after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p:cTn id="44" dur="500" fill="hold"/>
                                        <p:tgtEl>
                                          <p:spTgt spid="20"/>
                                        </p:tgtEl>
                                        <p:attrNameLst>
                                          <p:attrName>ppt_w</p:attrName>
                                        </p:attrNameLst>
                                      </p:cBhvr>
                                      <p:tavLst>
                                        <p:tav tm="0">
                                          <p:val>
                                            <p:fltVal val="0"/>
                                          </p:val>
                                        </p:tav>
                                        <p:tav tm="100000">
                                          <p:val>
                                            <p:strVal val="#ppt_w"/>
                                          </p:val>
                                        </p:tav>
                                      </p:tavLst>
                                    </p:anim>
                                    <p:anim calcmode="lin" valueType="num">
                                      <p:cBhvr>
                                        <p:cTn id="45" dur="500" fill="hold"/>
                                        <p:tgtEl>
                                          <p:spTgt spid="20"/>
                                        </p:tgtEl>
                                        <p:attrNameLst>
                                          <p:attrName>ppt_h</p:attrName>
                                        </p:attrNameLst>
                                      </p:cBhvr>
                                      <p:tavLst>
                                        <p:tav tm="0">
                                          <p:val>
                                            <p:fltVal val="0"/>
                                          </p:val>
                                        </p:tav>
                                        <p:tav tm="100000">
                                          <p:val>
                                            <p:strVal val="#ppt_h"/>
                                          </p:val>
                                        </p:tav>
                                      </p:tavLst>
                                    </p:anim>
                                    <p:animEffect transition="in" filter="fade">
                                      <p:cBhvr>
                                        <p:cTn id="46" dur="500"/>
                                        <p:tgtEl>
                                          <p:spTgt spid="20"/>
                                        </p:tgtEl>
                                      </p:cBhvr>
                                    </p:animEffect>
                                  </p:childTnLst>
                                </p:cTn>
                              </p:par>
                            </p:childTnLst>
                          </p:cTn>
                        </p:par>
                        <p:par>
                          <p:cTn id="47" fill="hold" nodeType="afterGroup">
                            <p:stCondLst>
                              <p:cond delay="1000"/>
                            </p:stCondLst>
                            <p:childTnLst>
                              <p:par>
                                <p:cTn id="48" presetID="22" presetClass="entr" presetSubtype="8" fill="hold" nodeType="afterEffect">
                                  <p:stCondLst>
                                    <p:cond delay="0"/>
                                  </p:stCondLst>
                                  <p:childTnLst>
                                    <p:set>
                                      <p:cBhvr>
                                        <p:cTn id="49" dur="1" fill="hold">
                                          <p:stCondLst>
                                            <p:cond delay="0"/>
                                          </p:stCondLst>
                                        </p:cTn>
                                        <p:tgtEl>
                                          <p:spTgt spid="1385862"/>
                                        </p:tgtEl>
                                        <p:attrNameLst>
                                          <p:attrName>style.visibility</p:attrName>
                                        </p:attrNameLst>
                                      </p:cBhvr>
                                      <p:to>
                                        <p:strVal val="visible"/>
                                      </p:to>
                                    </p:set>
                                    <p:animEffect transition="in" filter="wipe(left)">
                                      <p:cBhvr>
                                        <p:cTn id="50" dur="500"/>
                                        <p:tgtEl>
                                          <p:spTgt spid="1385862"/>
                                        </p:tgtEl>
                                      </p:cBhvr>
                                    </p:animEffect>
                                  </p:childTnLst>
                                </p:cTn>
                              </p:par>
                            </p:childTnLst>
                          </p:cTn>
                        </p:par>
                        <p:par>
                          <p:cTn id="51" fill="hold" nodeType="afterGroup">
                            <p:stCondLst>
                              <p:cond delay="1500"/>
                            </p:stCondLst>
                            <p:childTnLst>
                              <p:par>
                                <p:cTn id="52" presetID="53" presetClass="entr" presetSubtype="0"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p:cTn id="54" dur="500" fill="hold"/>
                                        <p:tgtEl>
                                          <p:spTgt spid="18"/>
                                        </p:tgtEl>
                                        <p:attrNameLst>
                                          <p:attrName>ppt_w</p:attrName>
                                        </p:attrNameLst>
                                      </p:cBhvr>
                                      <p:tavLst>
                                        <p:tav tm="0">
                                          <p:val>
                                            <p:fltVal val="0"/>
                                          </p:val>
                                        </p:tav>
                                        <p:tav tm="100000">
                                          <p:val>
                                            <p:strVal val="#ppt_w"/>
                                          </p:val>
                                        </p:tav>
                                      </p:tavLst>
                                    </p:anim>
                                    <p:anim calcmode="lin" valueType="num">
                                      <p:cBhvr>
                                        <p:cTn id="55" dur="500" fill="hold"/>
                                        <p:tgtEl>
                                          <p:spTgt spid="18"/>
                                        </p:tgtEl>
                                        <p:attrNameLst>
                                          <p:attrName>ppt_h</p:attrName>
                                        </p:attrNameLst>
                                      </p:cBhvr>
                                      <p:tavLst>
                                        <p:tav tm="0">
                                          <p:val>
                                            <p:fltVal val="0"/>
                                          </p:val>
                                        </p:tav>
                                        <p:tav tm="100000">
                                          <p:val>
                                            <p:strVal val="#ppt_h"/>
                                          </p:val>
                                        </p:tav>
                                      </p:tavLst>
                                    </p:anim>
                                    <p:animEffect transition="in" filter="fade">
                                      <p:cBhvr>
                                        <p:cTn id="56" dur="500"/>
                                        <p:tgtEl>
                                          <p:spTgt spid="18"/>
                                        </p:tgtEl>
                                      </p:cBhvr>
                                    </p:animEffect>
                                  </p:childTnLst>
                                </p:cTn>
                              </p:par>
                            </p:childTnLst>
                          </p:cTn>
                        </p:par>
                        <p:par>
                          <p:cTn id="57" fill="hold" nodeType="afterGroup">
                            <p:stCondLst>
                              <p:cond delay="2000"/>
                            </p:stCondLst>
                            <p:childTnLst>
                              <p:par>
                                <p:cTn id="58" presetID="22" presetClass="entr" presetSubtype="4" fill="hold" nodeType="afterEffect">
                                  <p:stCondLst>
                                    <p:cond delay="0"/>
                                  </p:stCondLst>
                                  <p:childTnLst>
                                    <p:set>
                                      <p:cBhvr>
                                        <p:cTn id="59" dur="1" fill="hold">
                                          <p:stCondLst>
                                            <p:cond delay="0"/>
                                          </p:stCondLst>
                                        </p:cTn>
                                        <p:tgtEl>
                                          <p:spTgt spid="1385606"/>
                                        </p:tgtEl>
                                        <p:attrNameLst>
                                          <p:attrName>style.visibility</p:attrName>
                                        </p:attrNameLst>
                                      </p:cBhvr>
                                      <p:to>
                                        <p:strVal val="visible"/>
                                      </p:to>
                                    </p:set>
                                    <p:animEffect transition="in" filter="wipe(down)">
                                      <p:cBhvr>
                                        <p:cTn id="60" dur="500"/>
                                        <p:tgtEl>
                                          <p:spTgt spid="1385606"/>
                                        </p:tgtEl>
                                      </p:cBhvr>
                                    </p:animEffect>
                                  </p:childTnLst>
                                </p:cTn>
                              </p:par>
                            </p:childTnLst>
                          </p:cTn>
                        </p:par>
                        <p:par>
                          <p:cTn id="61" fill="hold" nodeType="afterGroup">
                            <p:stCondLst>
                              <p:cond delay="2500"/>
                            </p:stCondLst>
                            <p:childTnLst>
                              <p:par>
                                <p:cTn id="62" presetID="22" presetClass="entr" presetSubtype="4" fill="hold" grpId="0" nodeType="afterEffect">
                                  <p:stCondLst>
                                    <p:cond delay="0"/>
                                  </p:stCondLst>
                                  <p:childTnLst>
                                    <p:set>
                                      <p:cBhvr>
                                        <p:cTn id="63" dur="1" fill="hold">
                                          <p:stCondLst>
                                            <p:cond delay="0"/>
                                          </p:stCondLst>
                                        </p:cTn>
                                        <p:tgtEl>
                                          <p:spTgt spid="1385607"/>
                                        </p:tgtEl>
                                        <p:attrNameLst>
                                          <p:attrName>style.visibility</p:attrName>
                                        </p:attrNameLst>
                                      </p:cBhvr>
                                      <p:to>
                                        <p:strVal val="visible"/>
                                      </p:to>
                                    </p:set>
                                    <p:animEffect transition="in" filter="wipe(down)">
                                      <p:cBhvr>
                                        <p:cTn id="64" dur="500"/>
                                        <p:tgtEl>
                                          <p:spTgt spid="1385607"/>
                                        </p:tgtEl>
                                      </p:cBhvr>
                                    </p:animEffect>
                                  </p:childTnLst>
                                </p:cTn>
                              </p:par>
                            </p:childTnLst>
                          </p:cTn>
                        </p:par>
                        <p:par>
                          <p:cTn id="65" fill="hold" nodeType="afterGroup">
                            <p:stCondLst>
                              <p:cond delay="3000"/>
                            </p:stCondLst>
                            <p:childTnLst>
                              <p:par>
                                <p:cTn id="66" presetID="53" presetClass="entr" presetSubtype="0" fill="hold" nodeType="afterEffect">
                                  <p:stCondLst>
                                    <p:cond delay="0"/>
                                  </p:stCondLst>
                                  <p:childTnLst>
                                    <p:set>
                                      <p:cBhvr>
                                        <p:cTn id="67" dur="1" fill="hold">
                                          <p:stCondLst>
                                            <p:cond delay="0"/>
                                          </p:stCondLst>
                                        </p:cTn>
                                        <p:tgtEl>
                                          <p:spTgt spid="5"/>
                                        </p:tgtEl>
                                        <p:attrNameLst>
                                          <p:attrName>style.visibility</p:attrName>
                                        </p:attrNameLst>
                                      </p:cBhvr>
                                      <p:to>
                                        <p:strVal val="visible"/>
                                      </p:to>
                                    </p:set>
                                    <p:anim calcmode="lin" valueType="num">
                                      <p:cBhvr>
                                        <p:cTn id="68" dur="500" fill="hold"/>
                                        <p:tgtEl>
                                          <p:spTgt spid="5"/>
                                        </p:tgtEl>
                                        <p:attrNameLst>
                                          <p:attrName>ppt_w</p:attrName>
                                        </p:attrNameLst>
                                      </p:cBhvr>
                                      <p:tavLst>
                                        <p:tav tm="0">
                                          <p:val>
                                            <p:fltVal val="0"/>
                                          </p:val>
                                        </p:tav>
                                        <p:tav tm="100000">
                                          <p:val>
                                            <p:strVal val="#ppt_w"/>
                                          </p:val>
                                        </p:tav>
                                      </p:tavLst>
                                    </p:anim>
                                    <p:anim calcmode="lin" valueType="num">
                                      <p:cBhvr>
                                        <p:cTn id="69" dur="500" fill="hold"/>
                                        <p:tgtEl>
                                          <p:spTgt spid="5"/>
                                        </p:tgtEl>
                                        <p:attrNameLst>
                                          <p:attrName>ppt_h</p:attrName>
                                        </p:attrNameLst>
                                      </p:cBhvr>
                                      <p:tavLst>
                                        <p:tav tm="0">
                                          <p:val>
                                            <p:fltVal val="0"/>
                                          </p:val>
                                        </p:tav>
                                        <p:tav tm="100000">
                                          <p:val>
                                            <p:strVal val="#ppt_h"/>
                                          </p:val>
                                        </p:tav>
                                      </p:tavLst>
                                    </p:anim>
                                    <p:animEffect transition="in" filter="fade">
                                      <p:cBhvr>
                                        <p:cTn id="70" dur="500"/>
                                        <p:tgtEl>
                                          <p:spTgt spid="5"/>
                                        </p:tgtEl>
                                      </p:cBhvr>
                                    </p:animEffect>
                                  </p:childTnLst>
                                </p:cTn>
                              </p:par>
                            </p:childTnLst>
                          </p:cTn>
                        </p:par>
                        <p:par>
                          <p:cTn id="71" fill="hold" nodeType="afterGroup">
                            <p:stCondLst>
                              <p:cond delay="3500"/>
                            </p:stCondLst>
                            <p:childTnLst>
                              <p:par>
                                <p:cTn id="72" presetID="22" presetClass="entr" presetSubtype="1" fill="hold" nodeType="afterEffect">
                                  <p:stCondLst>
                                    <p:cond delay="0"/>
                                  </p:stCondLst>
                                  <p:childTnLst>
                                    <p:set>
                                      <p:cBhvr>
                                        <p:cTn id="73" dur="1" fill="hold">
                                          <p:stCondLst>
                                            <p:cond delay="0"/>
                                          </p:stCondLst>
                                        </p:cTn>
                                        <p:tgtEl>
                                          <p:spTgt spid="1385604"/>
                                        </p:tgtEl>
                                        <p:attrNameLst>
                                          <p:attrName>style.visibility</p:attrName>
                                        </p:attrNameLst>
                                      </p:cBhvr>
                                      <p:to>
                                        <p:strVal val="visible"/>
                                      </p:to>
                                    </p:set>
                                    <p:animEffect transition="in" filter="wipe(up)">
                                      <p:cBhvr>
                                        <p:cTn id="74" dur="500"/>
                                        <p:tgtEl>
                                          <p:spTgt spid="1385604"/>
                                        </p:tgtEl>
                                      </p:cBhvr>
                                    </p:animEffect>
                                  </p:childTnLst>
                                </p:cTn>
                              </p:par>
                            </p:childTnLst>
                          </p:cTn>
                        </p:par>
                        <p:par>
                          <p:cTn id="75" fill="hold" nodeType="afterGroup">
                            <p:stCondLst>
                              <p:cond delay="4000"/>
                            </p:stCondLst>
                            <p:childTnLst>
                              <p:par>
                                <p:cTn id="76" presetID="22" presetClass="entr" presetSubtype="1" fill="hold" grpId="0" nodeType="afterEffect">
                                  <p:stCondLst>
                                    <p:cond delay="0"/>
                                  </p:stCondLst>
                                  <p:childTnLst>
                                    <p:set>
                                      <p:cBhvr>
                                        <p:cTn id="77" dur="1" fill="hold">
                                          <p:stCondLst>
                                            <p:cond delay="0"/>
                                          </p:stCondLst>
                                        </p:cTn>
                                        <p:tgtEl>
                                          <p:spTgt spid="1385610"/>
                                        </p:tgtEl>
                                        <p:attrNameLst>
                                          <p:attrName>style.visibility</p:attrName>
                                        </p:attrNameLst>
                                      </p:cBhvr>
                                      <p:to>
                                        <p:strVal val="visible"/>
                                      </p:to>
                                    </p:set>
                                    <p:animEffect transition="in" filter="wipe(up)">
                                      <p:cBhvr>
                                        <p:cTn id="78" dur="500"/>
                                        <p:tgtEl>
                                          <p:spTgt spid="1385610"/>
                                        </p:tgtEl>
                                      </p:cBhvr>
                                    </p:animEffect>
                                  </p:childTnLst>
                                </p:cTn>
                              </p:par>
                            </p:childTnLst>
                          </p:cTn>
                        </p:par>
                        <p:par>
                          <p:cTn id="79" fill="hold" nodeType="afterGroup">
                            <p:stCondLst>
                              <p:cond delay="4500"/>
                            </p:stCondLst>
                            <p:childTnLst>
                              <p:par>
                                <p:cTn id="80" presetID="22" presetClass="entr" presetSubtype="4" fill="hold" nodeType="afterEffect">
                                  <p:stCondLst>
                                    <p:cond delay="0"/>
                                  </p:stCondLst>
                                  <p:childTnLst>
                                    <p:set>
                                      <p:cBhvr>
                                        <p:cTn id="81" dur="1" fill="hold">
                                          <p:stCondLst>
                                            <p:cond delay="0"/>
                                          </p:stCondLst>
                                        </p:cTn>
                                        <p:tgtEl>
                                          <p:spTgt spid="1385475"/>
                                        </p:tgtEl>
                                        <p:attrNameLst>
                                          <p:attrName>style.visibility</p:attrName>
                                        </p:attrNameLst>
                                      </p:cBhvr>
                                      <p:to>
                                        <p:strVal val="visible"/>
                                      </p:to>
                                    </p:set>
                                    <p:animEffect transition="in" filter="wipe(down)">
                                      <p:cBhvr>
                                        <p:cTn id="82" dur="500"/>
                                        <p:tgtEl>
                                          <p:spTgt spid="1385475"/>
                                        </p:tgtEl>
                                      </p:cBhvr>
                                    </p:animEffect>
                                  </p:childTnLst>
                                </p:cTn>
                              </p:par>
                            </p:childTnLst>
                          </p:cTn>
                        </p:par>
                        <p:par>
                          <p:cTn id="83" fill="hold" nodeType="afterGroup">
                            <p:stCondLst>
                              <p:cond delay="5000"/>
                            </p:stCondLst>
                            <p:childTnLst>
                              <p:par>
                                <p:cTn id="84" presetID="22" presetClass="entr" presetSubtype="4" fill="hold" nodeType="afterEffect">
                                  <p:stCondLst>
                                    <p:cond delay="0"/>
                                  </p:stCondLst>
                                  <p:childTnLst>
                                    <p:set>
                                      <p:cBhvr>
                                        <p:cTn id="85" dur="1" fill="hold">
                                          <p:stCondLst>
                                            <p:cond delay="0"/>
                                          </p:stCondLst>
                                        </p:cTn>
                                        <p:tgtEl>
                                          <p:spTgt spid="1385488">
                                            <p:txEl>
                                              <p:pRg st="0" end="0"/>
                                            </p:txEl>
                                          </p:spTgt>
                                        </p:tgtEl>
                                        <p:attrNameLst>
                                          <p:attrName>style.visibility</p:attrName>
                                        </p:attrNameLst>
                                      </p:cBhvr>
                                      <p:to>
                                        <p:strVal val="visible"/>
                                      </p:to>
                                    </p:set>
                                    <p:animEffect transition="in" filter="wipe(down)">
                                      <p:cBhvr>
                                        <p:cTn id="86" dur="500"/>
                                        <p:tgtEl>
                                          <p:spTgt spid="1385488">
                                            <p:txEl>
                                              <p:pRg st="0" end="0"/>
                                            </p:txEl>
                                          </p:spTgt>
                                        </p:tgtEl>
                                      </p:cBhvr>
                                    </p:animEffect>
                                  </p:childTnLst>
                                </p:cTn>
                              </p:par>
                            </p:childTnLst>
                          </p:cTn>
                        </p:par>
                        <p:par>
                          <p:cTn id="87" fill="hold" nodeType="afterGroup">
                            <p:stCondLst>
                              <p:cond delay="5500"/>
                            </p:stCondLst>
                            <p:childTnLst>
                              <p:par>
                                <p:cTn id="88" presetID="53" presetClass="entr" presetSubtype="0" fill="hold" nodeType="afterEffect">
                                  <p:stCondLst>
                                    <p:cond delay="0"/>
                                  </p:stCondLst>
                                  <p:childTnLst>
                                    <p:set>
                                      <p:cBhvr>
                                        <p:cTn id="89" dur="1" fill="hold">
                                          <p:stCondLst>
                                            <p:cond delay="0"/>
                                          </p:stCondLst>
                                        </p:cTn>
                                        <p:tgtEl>
                                          <p:spTgt spid="2"/>
                                        </p:tgtEl>
                                        <p:attrNameLst>
                                          <p:attrName>style.visibility</p:attrName>
                                        </p:attrNameLst>
                                      </p:cBhvr>
                                      <p:to>
                                        <p:strVal val="visible"/>
                                      </p:to>
                                    </p:set>
                                    <p:anim calcmode="lin" valueType="num">
                                      <p:cBhvr>
                                        <p:cTn id="90" dur="500" fill="hold"/>
                                        <p:tgtEl>
                                          <p:spTgt spid="2"/>
                                        </p:tgtEl>
                                        <p:attrNameLst>
                                          <p:attrName>ppt_w</p:attrName>
                                        </p:attrNameLst>
                                      </p:cBhvr>
                                      <p:tavLst>
                                        <p:tav tm="0">
                                          <p:val>
                                            <p:fltVal val="0"/>
                                          </p:val>
                                        </p:tav>
                                        <p:tav tm="100000">
                                          <p:val>
                                            <p:strVal val="#ppt_w"/>
                                          </p:val>
                                        </p:tav>
                                      </p:tavLst>
                                    </p:anim>
                                    <p:anim calcmode="lin" valueType="num">
                                      <p:cBhvr>
                                        <p:cTn id="91" dur="500" fill="hold"/>
                                        <p:tgtEl>
                                          <p:spTgt spid="2"/>
                                        </p:tgtEl>
                                        <p:attrNameLst>
                                          <p:attrName>ppt_h</p:attrName>
                                        </p:attrNameLst>
                                      </p:cBhvr>
                                      <p:tavLst>
                                        <p:tav tm="0">
                                          <p:val>
                                            <p:fltVal val="0"/>
                                          </p:val>
                                        </p:tav>
                                        <p:tav tm="100000">
                                          <p:val>
                                            <p:strVal val="#ppt_h"/>
                                          </p:val>
                                        </p:tav>
                                      </p:tavLst>
                                    </p:anim>
                                    <p:animEffect transition="in" filter="fade">
                                      <p:cBhvr>
                                        <p:cTn id="92" dur="500"/>
                                        <p:tgtEl>
                                          <p:spTgt spid="2"/>
                                        </p:tgtEl>
                                      </p:cBhvr>
                                    </p:animEffect>
                                  </p:childTnLst>
                                </p:cTn>
                              </p:par>
                            </p:childTnLst>
                          </p:cTn>
                        </p:par>
                        <p:par>
                          <p:cTn id="93" fill="hold" nodeType="afterGroup">
                            <p:stCondLst>
                              <p:cond delay="6000"/>
                            </p:stCondLst>
                            <p:childTnLst>
                              <p:par>
                                <p:cTn id="94" presetID="22" presetClass="entr" presetSubtype="4" fill="hold" nodeType="afterEffect">
                                  <p:stCondLst>
                                    <p:cond delay="0"/>
                                  </p:stCondLst>
                                  <p:childTnLst>
                                    <p:set>
                                      <p:cBhvr>
                                        <p:cTn id="95" dur="1" fill="hold">
                                          <p:stCondLst>
                                            <p:cond delay="0"/>
                                          </p:stCondLst>
                                        </p:cTn>
                                        <p:tgtEl>
                                          <p:spTgt spid="1385655"/>
                                        </p:tgtEl>
                                        <p:attrNameLst>
                                          <p:attrName>style.visibility</p:attrName>
                                        </p:attrNameLst>
                                      </p:cBhvr>
                                      <p:to>
                                        <p:strVal val="visible"/>
                                      </p:to>
                                    </p:set>
                                    <p:animEffect transition="in" filter="wipe(down)">
                                      <p:cBhvr>
                                        <p:cTn id="96" dur="500"/>
                                        <p:tgtEl>
                                          <p:spTgt spid="1385655"/>
                                        </p:tgtEl>
                                      </p:cBhvr>
                                    </p:animEffect>
                                  </p:childTnLst>
                                </p:cTn>
                              </p:par>
                            </p:childTnLst>
                          </p:cTn>
                        </p:par>
                        <p:par>
                          <p:cTn id="97" fill="hold" nodeType="afterGroup">
                            <p:stCondLst>
                              <p:cond delay="6500"/>
                            </p:stCondLst>
                            <p:childTnLst>
                              <p:par>
                                <p:cTn id="98" presetID="53" presetClass="entr" presetSubtype="0" fill="hold" nodeType="afterEffect">
                                  <p:stCondLst>
                                    <p:cond delay="0"/>
                                  </p:stCondLst>
                                  <p:childTnLst>
                                    <p:set>
                                      <p:cBhvr>
                                        <p:cTn id="99" dur="1" fill="hold">
                                          <p:stCondLst>
                                            <p:cond delay="0"/>
                                          </p:stCondLst>
                                        </p:cTn>
                                        <p:tgtEl>
                                          <p:spTgt spid="1042"/>
                                        </p:tgtEl>
                                        <p:attrNameLst>
                                          <p:attrName>style.visibility</p:attrName>
                                        </p:attrNameLst>
                                      </p:cBhvr>
                                      <p:to>
                                        <p:strVal val="visible"/>
                                      </p:to>
                                    </p:set>
                                    <p:anim calcmode="lin" valueType="num">
                                      <p:cBhvr>
                                        <p:cTn id="100" dur="500" fill="hold"/>
                                        <p:tgtEl>
                                          <p:spTgt spid="1042"/>
                                        </p:tgtEl>
                                        <p:attrNameLst>
                                          <p:attrName>ppt_w</p:attrName>
                                        </p:attrNameLst>
                                      </p:cBhvr>
                                      <p:tavLst>
                                        <p:tav tm="0">
                                          <p:val>
                                            <p:fltVal val="0"/>
                                          </p:val>
                                        </p:tav>
                                        <p:tav tm="100000">
                                          <p:val>
                                            <p:strVal val="#ppt_w"/>
                                          </p:val>
                                        </p:tav>
                                      </p:tavLst>
                                    </p:anim>
                                    <p:anim calcmode="lin" valueType="num">
                                      <p:cBhvr>
                                        <p:cTn id="101" dur="500" fill="hold"/>
                                        <p:tgtEl>
                                          <p:spTgt spid="1042"/>
                                        </p:tgtEl>
                                        <p:attrNameLst>
                                          <p:attrName>ppt_h</p:attrName>
                                        </p:attrNameLst>
                                      </p:cBhvr>
                                      <p:tavLst>
                                        <p:tav tm="0">
                                          <p:val>
                                            <p:fltVal val="0"/>
                                          </p:val>
                                        </p:tav>
                                        <p:tav tm="100000">
                                          <p:val>
                                            <p:strVal val="#ppt_h"/>
                                          </p:val>
                                        </p:tav>
                                      </p:tavLst>
                                    </p:anim>
                                    <p:animEffect transition="in" filter="fade">
                                      <p:cBhvr>
                                        <p:cTn id="102" dur="500"/>
                                        <p:tgtEl>
                                          <p:spTgt spid="1042"/>
                                        </p:tgtEl>
                                      </p:cBhvr>
                                    </p:animEffect>
                                  </p:childTnLst>
                                </p:cTn>
                              </p:par>
                            </p:childTnLst>
                          </p:cTn>
                        </p:par>
                        <p:par>
                          <p:cTn id="103" fill="hold" nodeType="afterGroup">
                            <p:stCondLst>
                              <p:cond delay="7000"/>
                            </p:stCondLst>
                            <p:childTnLst>
                              <p:par>
                                <p:cTn id="104" presetID="22" presetClass="entr" presetSubtype="8" fill="hold" nodeType="afterEffect">
                                  <p:stCondLst>
                                    <p:cond delay="0"/>
                                  </p:stCondLst>
                                  <p:childTnLst>
                                    <p:set>
                                      <p:cBhvr>
                                        <p:cTn id="105" dur="1" fill="hold">
                                          <p:stCondLst>
                                            <p:cond delay="0"/>
                                          </p:stCondLst>
                                        </p:cTn>
                                        <p:tgtEl>
                                          <p:spTgt spid="1385778"/>
                                        </p:tgtEl>
                                        <p:attrNameLst>
                                          <p:attrName>style.visibility</p:attrName>
                                        </p:attrNameLst>
                                      </p:cBhvr>
                                      <p:to>
                                        <p:strVal val="visible"/>
                                      </p:to>
                                    </p:set>
                                    <p:animEffect transition="in" filter="wipe(left)">
                                      <p:cBhvr>
                                        <p:cTn id="106" dur="500"/>
                                        <p:tgtEl>
                                          <p:spTgt spid="1385778"/>
                                        </p:tgtEl>
                                      </p:cBhvr>
                                    </p:animEffect>
                                  </p:childTnLst>
                                </p:cTn>
                              </p:par>
                            </p:childTnLst>
                          </p:cTn>
                        </p:par>
                        <p:par>
                          <p:cTn id="107" fill="hold" nodeType="afterGroup">
                            <p:stCondLst>
                              <p:cond delay="7500"/>
                            </p:stCondLst>
                            <p:childTnLst>
                              <p:par>
                                <p:cTn id="108" presetID="53" presetClass="entr" presetSubtype="0" fill="hold" nodeType="afterEffect">
                                  <p:stCondLst>
                                    <p:cond delay="0"/>
                                  </p:stCondLst>
                                  <p:childTnLst>
                                    <p:set>
                                      <p:cBhvr>
                                        <p:cTn id="109" dur="1" fill="hold">
                                          <p:stCondLst>
                                            <p:cond delay="0"/>
                                          </p:stCondLst>
                                        </p:cTn>
                                        <p:tgtEl>
                                          <p:spTgt spid="1385472"/>
                                        </p:tgtEl>
                                        <p:attrNameLst>
                                          <p:attrName>style.visibility</p:attrName>
                                        </p:attrNameLst>
                                      </p:cBhvr>
                                      <p:to>
                                        <p:strVal val="visible"/>
                                      </p:to>
                                    </p:set>
                                    <p:anim calcmode="lin" valueType="num">
                                      <p:cBhvr>
                                        <p:cTn id="110" dur="500" fill="hold"/>
                                        <p:tgtEl>
                                          <p:spTgt spid="1385472"/>
                                        </p:tgtEl>
                                        <p:attrNameLst>
                                          <p:attrName>ppt_w</p:attrName>
                                        </p:attrNameLst>
                                      </p:cBhvr>
                                      <p:tavLst>
                                        <p:tav tm="0">
                                          <p:val>
                                            <p:fltVal val="0"/>
                                          </p:val>
                                        </p:tav>
                                        <p:tav tm="100000">
                                          <p:val>
                                            <p:strVal val="#ppt_w"/>
                                          </p:val>
                                        </p:tav>
                                      </p:tavLst>
                                    </p:anim>
                                    <p:anim calcmode="lin" valueType="num">
                                      <p:cBhvr>
                                        <p:cTn id="111" dur="500" fill="hold"/>
                                        <p:tgtEl>
                                          <p:spTgt spid="1385472"/>
                                        </p:tgtEl>
                                        <p:attrNameLst>
                                          <p:attrName>ppt_h</p:attrName>
                                        </p:attrNameLst>
                                      </p:cBhvr>
                                      <p:tavLst>
                                        <p:tav tm="0">
                                          <p:val>
                                            <p:fltVal val="0"/>
                                          </p:val>
                                        </p:tav>
                                        <p:tav tm="100000">
                                          <p:val>
                                            <p:strVal val="#ppt_h"/>
                                          </p:val>
                                        </p:tav>
                                      </p:tavLst>
                                    </p:anim>
                                    <p:animEffect transition="in" filter="fade">
                                      <p:cBhvr>
                                        <p:cTn id="112" dur="500"/>
                                        <p:tgtEl>
                                          <p:spTgt spid="1385472"/>
                                        </p:tgtEl>
                                      </p:cBhvr>
                                    </p:animEffect>
                                  </p:childTnLst>
                                </p:cTn>
                              </p:par>
                            </p:childTnLst>
                          </p:cTn>
                        </p:par>
                        <p:par>
                          <p:cTn id="113" fill="hold" nodeType="afterGroup">
                            <p:stCondLst>
                              <p:cond delay="8000"/>
                            </p:stCondLst>
                            <p:childTnLst>
                              <p:par>
                                <p:cTn id="114" presetID="22" presetClass="entr" presetSubtype="8" fill="hold" grpId="0" nodeType="afterEffect">
                                  <p:stCondLst>
                                    <p:cond delay="0"/>
                                  </p:stCondLst>
                                  <p:childTnLst>
                                    <p:set>
                                      <p:cBhvr>
                                        <p:cTn id="115" dur="1" fill="hold">
                                          <p:stCondLst>
                                            <p:cond delay="0"/>
                                          </p:stCondLst>
                                        </p:cTn>
                                        <p:tgtEl>
                                          <p:spTgt spid="1385779"/>
                                        </p:tgtEl>
                                        <p:attrNameLst>
                                          <p:attrName>style.visibility</p:attrName>
                                        </p:attrNameLst>
                                      </p:cBhvr>
                                      <p:to>
                                        <p:strVal val="visible"/>
                                      </p:to>
                                    </p:set>
                                    <p:animEffect transition="in" filter="wipe(left)">
                                      <p:cBhvr>
                                        <p:cTn id="116" dur="500"/>
                                        <p:tgtEl>
                                          <p:spTgt spid="1385779"/>
                                        </p:tgtEl>
                                      </p:cBhvr>
                                    </p:animEffect>
                                  </p:childTnLst>
                                </p:cTn>
                              </p:par>
                            </p:childTnLst>
                          </p:cTn>
                        </p:par>
                        <p:par>
                          <p:cTn id="117" fill="hold" nodeType="afterGroup">
                            <p:stCondLst>
                              <p:cond delay="8500"/>
                            </p:stCondLst>
                            <p:childTnLst>
                              <p:par>
                                <p:cTn id="118" presetID="22" presetClass="entr" presetSubtype="8" fill="hold" nodeType="afterEffect">
                                  <p:stCondLst>
                                    <p:cond delay="0"/>
                                  </p:stCondLst>
                                  <p:childTnLst>
                                    <p:set>
                                      <p:cBhvr>
                                        <p:cTn id="119" dur="1" fill="hold">
                                          <p:stCondLst>
                                            <p:cond delay="0"/>
                                          </p:stCondLst>
                                        </p:cTn>
                                        <p:tgtEl>
                                          <p:spTgt spid="1385728"/>
                                        </p:tgtEl>
                                        <p:attrNameLst>
                                          <p:attrName>style.visibility</p:attrName>
                                        </p:attrNameLst>
                                      </p:cBhvr>
                                      <p:to>
                                        <p:strVal val="visible"/>
                                      </p:to>
                                    </p:set>
                                    <p:animEffect transition="in" filter="wipe(left)">
                                      <p:cBhvr>
                                        <p:cTn id="120" dur="500"/>
                                        <p:tgtEl>
                                          <p:spTgt spid="1385728"/>
                                        </p:tgtEl>
                                      </p:cBhvr>
                                    </p:animEffect>
                                  </p:childTnLst>
                                </p:cTn>
                              </p:par>
                            </p:childTnLst>
                          </p:cTn>
                        </p:par>
                        <p:par>
                          <p:cTn id="121" fill="hold" nodeType="afterGroup">
                            <p:stCondLst>
                              <p:cond delay="9000"/>
                            </p:stCondLst>
                            <p:childTnLst>
                              <p:par>
                                <p:cTn id="122" presetID="53" presetClass="entr" presetSubtype="0" fill="hold" nodeType="afterEffect">
                                  <p:stCondLst>
                                    <p:cond delay="0"/>
                                  </p:stCondLst>
                                  <p:childTnLst>
                                    <p:set>
                                      <p:cBhvr>
                                        <p:cTn id="123" dur="1" fill="hold">
                                          <p:stCondLst>
                                            <p:cond delay="0"/>
                                          </p:stCondLst>
                                        </p:cTn>
                                        <p:tgtEl>
                                          <p:spTgt spid="1041"/>
                                        </p:tgtEl>
                                        <p:attrNameLst>
                                          <p:attrName>style.visibility</p:attrName>
                                        </p:attrNameLst>
                                      </p:cBhvr>
                                      <p:to>
                                        <p:strVal val="visible"/>
                                      </p:to>
                                    </p:set>
                                    <p:anim calcmode="lin" valueType="num">
                                      <p:cBhvr>
                                        <p:cTn id="124" dur="500" fill="hold"/>
                                        <p:tgtEl>
                                          <p:spTgt spid="1041"/>
                                        </p:tgtEl>
                                        <p:attrNameLst>
                                          <p:attrName>ppt_w</p:attrName>
                                        </p:attrNameLst>
                                      </p:cBhvr>
                                      <p:tavLst>
                                        <p:tav tm="0">
                                          <p:val>
                                            <p:fltVal val="0"/>
                                          </p:val>
                                        </p:tav>
                                        <p:tav tm="100000">
                                          <p:val>
                                            <p:strVal val="#ppt_w"/>
                                          </p:val>
                                        </p:tav>
                                      </p:tavLst>
                                    </p:anim>
                                    <p:anim calcmode="lin" valueType="num">
                                      <p:cBhvr>
                                        <p:cTn id="125" dur="500" fill="hold"/>
                                        <p:tgtEl>
                                          <p:spTgt spid="1041"/>
                                        </p:tgtEl>
                                        <p:attrNameLst>
                                          <p:attrName>ppt_h</p:attrName>
                                        </p:attrNameLst>
                                      </p:cBhvr>
                                      <p:tavLst>
                                        <p:tav tm="0">
                                          <p:val>
                                            <p:fltVal val="0"/>
                                          </p:val>
                                        </p:tav>
                                        <p:tav tm="100000">
                                          <p:val>
                                            <p:strVal val="#ppt_h"/>
                                          </p:val>
                                        </p:tav>
                                      </p:tavLst>
                                    </p:anim>
                                    <p:animEffect transition="in" filter="fade">
                                      <p:cBhvr>
                                        <p:cTn id="126" dur="500"/>
                                        <p:tgtEl>
                                          <p:spTgt spid="1041"/>
                                        </p:tgtEl>
                                      </p:cBhvr>
                                    </p:animEffect>
                                  </p:childTnLst>
                                </p:cTn>
                              </p:par>
                            </p:childTnLst>
                          </p:cTn>
                        </p:par>
                        <p:par>
                          <p:cTn id="127" fill="hold" nodeType="afterGroup">
                            <p:stCondLst>
                              <p:cond delay="9500"/>
                            </p:stCondLst>
                            <p:childTnLst>
                              <p:par>
                                <p:cTn id="128" presetID="22" presetClass="entr" presetSubtype="1" fill="hold" nodeType="afterEffect">
                                  <p:stCondLst>
                                    <p:cond delay="0"/>
                                  </p:stCondLst>
                                  <p:childTnLst>
                                    <p:set>
                                      <p:cBhvr>
                                        <p:cTn id="129" dur="1" fill="hold">
                                          <p:stCondLst>
                                            <p:cond delay="0"/>
                                          </p:stCondLst>
                                        </p:cTn>
                                        <p:tgtEl>
                                          <p:spTgt spid="1385475"/>
                                        </p:tgtEl>
                                        <p:attrNameLst>
                                          <p:attrName>style.visibility</p:attrName>
                                        </p:attrNameLst>
                                      </p:cBhvr>
                                      <p:to>
                                        <p:strVal val="visible"/>
                                      </p:to>
                                    </p:set>
                                    <p:animEffect transition="in" filter="wipe(up)">
                                      <p:cBhvr>
                                        <p:cTn id="130" dur="500"/>
                                        <p:tgtEl>
                                          <p:spTgt spid="1385475"/>
                                        </p:tgtEl>
                                      </p:cBhvr>
                                    </p:animEffect>
                                  </p:childTnLst>
                                </p:cTn>
                              </p:par>
                            </p:childTnLst>
                          </p:cTn>
                        </p:par>
                        <p:par>
                          <p:cTn id="131" fill="hold" nodeType="afterGroup">
                            <p:stCondLst>
                              <p:cond delay="10000"/>
                            </p:stCondLst>
                            <p:childTnLst>
                              <p:par>
                                <p:cTn id="132" presetID="22" presetClass="entr" presetSubtype="1" fill="hold" nodeType="afterEffect">
                                  <p:stCondLst>
                                    <p:cond delay="0"/>
                                  </p:stCondLst>
                                  <p:childTnLst>
                                    <p:set>
                                      <p:cBhvr>
                                        <p:cTn id="133" dur="1" fill="hold">
                                          <p:stCondLst>
                                            <p:cond delay="0"/>
                                          </p:stCondLst>
                                        </p:cTn>
                                        <p:tgtEl>
                                          <p:spTgt spid="1385488">
                                            <p:txEl>
                                              <p:pRg st="1" end="1"/>
                                            </p:txEl>
                                          </p:spTgt>
                                        </p:tgtEl>
                                        <p:attrNameLst>
                                          <p:attrName>style.visibility</p:attrName>
                                        </p:attrNameLst>
                                      </p:cBhvr>
                                      <p:to>
                                        <p:strVal val="visible"/>
                                      </p:to>
                                    </p:set>
                                    <p:animEffect transition="in" filter="wipe(up)">
                                      <p:cBhvr>
                                        <p:cTn id="134" dur="500"/>
                                        <p:tgtEl>
                                          <p:spTgt spid="1385488">
                                            <p:txEl>
                                              <p:pRg st="1" end="1"/>
                                            </p:txEl>
                                          </p:spTgt>
                                        </p:tgtEl>
                                      </p:cBhvr>
                                    </p:animEffect>
                                  </p:childTnLst>
                                </p:cTn>
                              </p:par>
                            </p:childTnLst>
                          </p:cTn>
                        </p:par>
                        <p:par>
                          <p:cTn id="135" fill="hold" nodeType="afterGroup">
                            <p:stCondLst>
                              <p:cond delay="10500"/>
                            </p:stCondLst>
                            <p:childTnLst>
                              <p:par>
                                <p:cTn id="136" presetID="22" presetClass="entr" presetSubtype="2" fill="hold" nodeType="afterEffect">
                                  <p:stCondLst>
                                    <p:cond delay="0"/>
                                  </p:stCondLst>
                                  <p:childTnLst>
                                    <p:set>
                                      <p:cBhvr>
                                        <p:cTn id="137" dur="1" fill="hold">
                                          <p:stCondLst>
                                            <p:cond delay="0"/>
                                          </p:stCondLst>
                                        </p:cTn>
                                        <p:tgtEl>
                                          <p:spTgt spid="1385608"/>
                                        </p:tgtEl>
                                        <p:attrNameLst>
                                          <p:attrName>style.visibility</p:attrName>
                                        </p:attrNameLst>
                                      </p:cBhvr>
                                      <p:to>
                                        <p:strVal val="visible"/>
                                      </p:to>
                                    </p:set>
                                    <p:animEffect transition="in" filter="wipe(right)">
                                      <p:cBhvr>
                                        <p:cTn id="138" dur="500"/>
                                        <p:tgtEl>
                                          <p:spTgt spid="1385608"/>
                                        </p:tgtEl>
                                      </p:cBhvr>
                                    </p:animEffect>
                                  </p:childTnLst>
                                </p:cTn>
                              </p:par>
                            </p:childTnLst>
                          </p:cTn>
                        </p:par>
                        <p:par>
                          <p:cTn id="139" fill="hold" nodeType="afterGroup">
                            <p:stCondLst>
                              <p:cond delay="11000"/>
                            </p:stCondLst>
                            <p:childTnLst>
                              <p:par>
                                <p:cTn id="140" presetID="22" presetClass="entr" presetSubtype="2" fill="hold" grpId="0" nodeType="afterEffect">
                                  <p:stCondLst>
                                    <p:cond delay="0"/>
                                  </p:stCondLst>
                                  <p:childTnLst>
                                    <p:set>
                                      <p:cBhvr>
                                        <p:cTn id="141" dur="1" fill="hold">
                                          <p:stCondLst>
                                            <p:cond delay="0"/>
                                          </p:stCondLst>
                                        </p:cTn>
                                        <p:tgtEl>
                                          <p:spTgt spid="1385609"/>
                                        </p:tgtEl>
                                        <p:attrNameLst>
                                          <p:attrName>style.visibility</p:attrName>
                                        </p:attrNameLst>
                                      </p:cBhvr>
                                      <p:to>
                                        <p:strVal val="visible"/>
                                      </p:to>
                                    </p:set>
                                    <p:animEffect transition="in" filter="wipe(right)">
                                      <p:cBhvr>
                                        <p:cTn id="142" dur="500"/>
                                        <p:tgtEl>
                                          <p:spTgt spid="1385609"/>
                                        </p:tgtEl>
                                      </p:cBhvr>
                                    </p:animEffect>
                                  </p:childTnLst>
                                </p:cTn>
                              </p:par>
                            </p:childTnLst>
                          </p:cTn>
                        </p:par>
                        <p:par>
                          <p:cTn id="143" fill="hold" nodeType="afterGroup">
                            <p:stCondLst>
                              <p:cond delay="11500"/>
                            </p:stCondLst>
                            <p:childTnLst>
                              <p:par>
                                <p:cTn id="144" presetID="53" presetClass="entr" presetSubtype="0" fill="hold" nodeType="afterEffect">
                                  <p:stCondLst>
                                    <p:cond delay="0"/>
                                  </p:stCondLst>
                                  <p:childTnLst>
                                    <p:set>
                                      <p:cBhvr>
                                        <p:cTn id="145" dur="1" fill="hold">
                                          <p:stCondLst>
                                            <p:cond delay="0"/>
                                          </p:stCondLst>
                                        </p:cTn>
                                        <p:tgtEl>
                                          <p:spTgt spid="12"/>
                                        </p:tgtEl>
                                        <p:attrNameLst>
                                          <p:attrName>style.visibility</p:attrName>
                                        </p:attrNameLst>
                                      </p:cBhvr>
                                      <p:to>
                                        <p:strVal val="visible"/>
                                      </p:to>
                                    </p:set>
                                    <p:anim calcmode="lin" valueType="num">
                                      <p:cBhvr>
                                        <p:cTn id="146" dur="500" fill="hold"/>
                                        <p:tgtEl>
                                          <p:spTgt spid="12"/>
                                        </p:tgtEl>
                                        <p:attrNameLst>
                                          <p:attrName>ppt_w</p:attrName>
                                        </p:attrNameLst>
                                      </p:cBhvr>
                                      <p:tavLst>
                                        <p:tav tm="0">
                                          <p:val>
                                            <p:fltVal val="0"/>
                                          </p:val>
                                        </p:tav>
                                        <p:tav tm="100000">
                                          <p:val>
                                            <p:strVal val="#ppt_w"/>
                                          </p:val>
                                        </p:tav>
                                      </p:tavLst>
                                    </p:anim>
                                    <p:anim calcmode="lin" valueType="num">
                                      <p:cBhvr>
                                        <p:cTn id="147" dur="500" fill="hold"/>
                                        <p:tgtEl>
                                          <p:spTgt spid="12"/>
                                        </p:tgtEl>
                                        <p:attrNameLst>
                                          <p:attrName>ppt_h</p:attrName>
                                        </p:attrNameLst>
                                      </p:cBhvr>
                                      <p:tavLst>
                                        <p:tav tm="0">
                                          <p:val>
                                            <p:fltVal val="0"/>
                                          </p:val>
                                        </p:tav>
                                        <p:tav tm="100000">
                                          <p:val>
                                            <p:strVal val="#ppt_h"/>
                                          </p:val>
                                        </p:tav>
                                      </p:tavLst>
                                    </p:anim>
                                    <p:animEffect transition="in" filter="fade">
                                      <p:cBhvr>
                                        <p:cTn id="148" dur="500"/>
                                        <p:tgtEl>
                                          <p:spTgt spid="12"/>
                                        </p:tgtEl>
                                      </p:cBhvr>
                                    </p:animEffect>
                                  </p:childTnLst>
                                </p:cTn>
                              </p:par>
                            </p:childTnLst>
                          </p:cTn>
                        </p:par>
                        <p:par>
                          <p:cTn id="149" fill="hold" nodeType="afterGroup">
                            <p:stCondLst>
                              <p:cond delay="12000"/>
                            </p:stCondLst>
                            <p:childTnLst>
                              <p:par>
                                <p:cTn id="150" presetID="22" presetClass="entr" presetSubtype="8" fill="hold" nodeType="afterEffect">
                                  <p:stCondLst>
                                    <p:cond delay="0"/>
                                  </p:stCondLst>
                                  <p:childTnLst>
                                    <p:set>
                                      <p:cBhvr>
                                        <p:cTn id="151" dur="1" fill="hold">
                                          <p:stCondLst>
                                            <p:cond delay="0"/>
                                          </p:stCondLst>
                                        </p:cTn>
                                        <p:tgtEl>
                                          <p:spTgt spid="1385656"/>
                                        </p:tgtEl>
                                        <p:attrNameLst>
                                          <p:attrName>style.visibility</p:attrName>
                                        </p:attrNameLst>
                                      </p:cBhvr>
                                      <p:to>
                                        <p:strVal val="visible"/>
                                      </p:to>
                                    </p:set>
                                    <p:animEffect transition="in" filter="wipe(left)">
                                      <p:cBhvr>
                                        <p:cTn id="152" dur="500"/>
                                        <p:tgtEl>
                                          <p:spTgt spid="1385656"/>
                                        </p:tgtEl>
                                      </p:cBhvr>
                                    </p:animEffect>
                                  </p:childTnLst>
                                </p:cTn>
                              </p:par>
                            </p:childTnLst>
                          </p:cTn>
                        </p:par>
                        <p:par>
                          <p:cTn id="153" fill="hold" nodeType="afterGroup">
                            <p:stCondLst>
                              <p:cond delay="12500"/>
                            </p:stCondLst>
                            <p:childTnLst>
                              <p:par>
                                <p:cTn id="154" presetID="53" presetClass="entr" presetSubtype="0" fill="hold" nodeType="afterEffect">
                                  <p:stCondLst>
                                    <p:cond delay="0"/>
                                  </p:stCondLst>
                                  <p:childTnLst>
                                    <p:set>
                                      <p:cBhvr>
                                        <p:cTn id="155" dur="1" fill="hold">
                                          <p:stCondLst>
                                            <p:cond delay="0"/>
                                          </p:stCondLst>
                                        </p:cTn>
                                        <p:tgtEl>
                                          <p:spTgt spid="1050"/>
                                        </p:tgtEl>
                                        <p:attrNameLst>
                                          <p:attrName>style.visibility</p:attrName>
                                        </p:attrNameLst>
                                      </p:cBhvr>
                                      <p:to>
                                        <p:strVal val="visible"/>
                                      </p:to>
                                    </p:set>
                                    <p:anim calcmode="lin" valueType="num">
                                      <p:cBhvr>
                                        <p:cTn id="156" dur="500" fill="hold"/>
                                        <p:tgtEl>
                                          <p:spTgt spid="1050"/>
                                        </p:tgtEl>
                                        <p:attrNameLst>
                                          <p:attrName>ppt_w</p:attrName>
                                        </p:attrNameLst>
                                      </p:cBhvr>
                                      <p:tavLst>
                                        <p:tav tm="0">
                                          <p:val>
                                            <p:fltVal val="0"/>
                                          </p:val>
                                        </p:tav>
                                        <p:tav tm="100000">
                                          <p:val>
                                            <p:strVal val="#ppt_w"/>
                                          </p:val>
                                        </p:tav>
                                      </p:tavLst>
                                    </p:anim>
                                    <p:anim calcmode="lin" valueType="num">
                                      <p:cBhvr>
                                        <p:cTn id="157" dur="500" fill="hold"/>
                                        <p:tgtEl>
                                          <p:spTgt spid="1050"/>
                                        </p:tgtEl>
                                        <p:attrNameLst>
                                          <p:attrName>ppt_h</p:attrName>
                                        </p:attrNameLst>
                                      </p:cBhvr>
                                      <p:tavLst>
                                        <p:tav tm="0">
                                          <p:val>
                                            <p:fltVal val="0"/>
                                          </p:val>
                                        </p:tav>
                                        <p:tav tm="100000">
                                          <p:val>
                                            <p:strVal val="#ppt_h"/>
                                          </p:val>
                                        </p:tav>
                                      </p:tavLst>
                                    </p:anim>
                                    <p:animEffect transition="in" filter="fade">
                                      <p:cBhvr>
                                        <p:cTn id="158" dur="500"/>
                                        <p:tgtEl>
                                          <p:spTgt spid="1050"/>
                                        </p:tgtEl>
                                      </p:cBhvr>
                                    </p:animEffect>
                                  </p:childTnLst>
                                </p:cTn>
                              </p:par>
                            </p:childTnLst>
                          </p:cTn>
                        </p:par>
                        <p:par>
                          <p:cTn id="159" fill="hold" nodeType="afterGroup">
                            <p:stCondLst>
                              <p:cond delay="13000"/>
                            </p:stCondLst>
                            <p:childTnLst>
                              <p:par>
                                <p:cTn id="160" presetID="22" presetClass="entr" presetSubtype="2" fill="hold" nodeType="afterEffect">
                                  <p:stCondLst>
                                    <p:cond delay="0"/>
                                  </p:stCondLst>
                                  <p:childTnLst>
                                    <p:set>
                                      <p:cBhvr>
                                        <p:cTn id="161" dur="1" fill="hold">
                                          <p:stCondLst>
                                            <p:cond delay="0"/>
                                          </p:stCondLst>
                                        </p:cTn>
                                        <p:tgtEl>
                                          <p:spTgt spid="1385777"/>
                                        </p:tgtEl>
                                        <p:attrNameLst>
                                          <p:attrName>style.visibility</p:attrName>
                                        </p:attrNameLst>
                                      </p:cBhvr>
                                      <p:to>
                                        <p:strVal val="visible"/>
                                      </p:to>
                                    </p:set>
                                    <p:animEffect transition="in" filter="wipe(right)">
                                      <p:cBhvr>
                                        <p:cTn id="162" dur="500"/>
                                        <p:tgtEl>
                                          <p:spTgt spid="1385777"/>
                                        </p:tgtEl>
                                      </p:cBhvr>
                                    </p:animEffect>
                                  </p:childTnLst>
                                </p:cTn>
                              </p:par>
                            </p:childTnLst>
                          </p:cTn>
                        </p:par>
                        <p:par>
                          <p:cTn id="163" fill="hold" nodeType="afterGroup">
                            <p:stCondLst>
                              <p:cond delay="13500"/>
                            </p:stCondLst>
                            <p:childTnLst>
                              <p:par>
                                <p:cTn id="164" presetID="22" presetClass="entr" presetSubtype="2" fill="hold" nodeType="afterEffect">
                                  <p:stCondLst>
                                    <p:cond delay="0"/>
                                  </p:stCondLst>
                                  <p:childTnLst>
                                    <p:set>
                                      <p:cBhvr>
                                        <p:cTn id="165" dur="1" fill="hold">
                                          <p:stCondLst>
                                            <p:cond delay="0"/>
                                          </p:stCondLst>
                                        </p:cTn>
                                        <p:tgtEl>
                                          <p:spTgt spid="1385657"/>
                                        </p:tgtEl>
                                        <p:attrNameLst>
                                          <p:attrName>style.visibility</p:attrName>
                                        </p:attrNameLst>
                                      </p:cBhvr>
                                      <p:to>
                                        <p:strVal val="visible"/>
                                      </p:to>
                                    </p:set>
                                    <p:animEffect transition="in" filter="wipe(right)">
                                      <p:cBhvr>
                                        <p:cTn id="166" dur="500"/>
                                        <p:tgtEl>
                                          <p:spTgt spid="1385657"/>
                                        </p:tgtEl>
                                      </p:cBhvr>
                                    </p:animEffect>
                                  </p:childTnLst>
                                </p:cTn>
                              </p:par>
                            </p:childTnLst>
                          </p:cTn>
                        </p:par>
                        <p:par>
                          <p:cTn id="167" fill="hold" nodeType="afterGroup">
                            <p:stCondLst>
                              <p:cond delay="14000"/>
                            </p:stCondLst>
                            <p:childTnLst>
                              <p:par>
                                <p:cTn id="168" presetID="22" presetClass="entr" presetSubtype="2" fill="hold" nodeType="afterEffect">
                                  <p:stCondLst>
                                    <p:cond delay="0"/>
                                  </p:stCondLst>
                                  <p:childTnLst>
                                    <p:set>
                                      <p:cBhvr>
                                        <p:cTn id="169" dur="1" fill="hold">
                                          <p:stCondLst>
                                            <p:cond delay="0"/>
                                          </p:stCondLst>
                                        </p:cTn>
                                        <p:tgtEl>
                                          <p:spTgt spid="1385611"/>
                                        </p:tgtEl>
                                        <p:attrNameLst>
                                          <p:attrName>style.visibility</p:attrName>
                                        </p:attrNameLst>
                                      </p:cBhvr>
                                      <p:to>
                                        <p:strVal val="visible"/>
                                      </p:to>
                                    </p:set>
                                    <p:animEffect transition="in" filter="wipe(right)">
                                      <p:cBhvr>
                                        <p:cTn id="170" dur="500"/>
                                        <p:tgtEl>
                                          <p:spTgt spid="1385611"/>
                                        </p:tgtEl>
                                      </p:cBhvr>
                                    </p:animEffect>
                                  </p:childTnLst>
                                </p:cTn>
                              </p:par>
                            </p:childTnLst>
                          </p:cTn>
                        </p:par>
                        <p:par>
                          <p:cTn id="171" fill="hold" nodeType="afterGroup">
                            <p:stCondLst>
                              <p:cond delay="14500"/>
                            </p:stCondLst>
                            <p:childTnLst>
                              <p:par>
                                <p:cTn id="172" presetID="22" presetClass="entr" presetSubtype="2" fill="hold" nodeType="afterEffect">
                                  <p:stCondLst>
                                    <p:cond delay="0"/>
                                  </p:stCondLst>
                                  <p:childTnLst>
                                    <p:set>
                                      <p:cBhvr>
                                        <p:cTn id="173" dur="1" fill="hold">
                                          <p:stCondLst>
                                            <p:cond delay="0"/>
                                          </p:stCondLst>
                                        </p:cTn>
                                        <p:tgtEl>
                                          <p:spTgt spid="1385605"/>
                                        </p:tgtEl>
                                        <p:attrNameLst>
                                          <p:attrName>style.visibility</p:attrName>
                                        </p:attrNameLst>
                                      </p:cBhvr>
                                      <p:to>
                                        <p:strVal val="visible"/>
                                      </p:to>
                                    </p:set>
                                    <p:animEffect transition="in" filter="wipe(right)">
                                      <p:cBhvr>
                                        <p:cTn id="174" dur="500"/>
                                        <p:tgtEl>
                                          <p:spTgt spid="1385605"/>
                                        </p:tgtEl>
                                      </p:cBhvr>
                                    </p:animEffect>
                                  </p:childTnLst>
                                </p:cTn>
                              </p:par>
                            </p:childTnLst>
                          </p:cTn>
                        </p:par>
                      </p:childTnLst>
                    </p:cTn>
                  </p:par>
                  <p:par>
                    <p:cTn id="175" fill="hold" nodeType="clickPar">
                      <p:stCondLst>
                        <p:cond delay="indefinite"/>
                      </p:stCondLst>
                      <p:childTnLst>
                        <p:par>
                          <p:cTn id="176" fill="hold" nodeType="withGroup">
                            <p:stCondLst>
                              <p:cond delay="0"/>
                            </p:stCondLst>
                            <p:childTnLst>
                              <p:par>
                                <p:cTn id="177" presetID="1" presetClass="entr" presetSubtype="0" fill="hold" nodeType="clickEffect">
                                  <p:stCondLst>
                                    <p:cond delay="0"/>
                                  </p:stCondLst>
                                  <p:childTnLst>
                                    <p:set>
                                      <p:cBhvr>
                                        <p:cTn id="178"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par>
                                <p:cTn id="179" presetID="1" presetClass="entr" presetSubtype="0" fill="hold" nodeType="withEffect">
                                  <p:stCondLst>
                                    <p:cond delay="0"/>
                                  </p:stCondLst>
                                  <p:childTnLst>
                                    <p:set>
                                      <p:cBhvr>
                                        <p:cTn id="180"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par>
                                <p:cTn id="181" presetID="1" presetClass="entr" presetSubtype="0" fill="hold" nodeType="withEffect">
                                  <p:stCondLst>
                                    <p:cond delay="0"/>
                                  </p:stCondLst>
                                  <p:childTnLst>
                                    <p:set>
                                      <p:cBhvr>
                                        <p:cTn id="182"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par>
                                <p:cTn id="183" presetID="1" presetClass="entr" presetSubtype="0" fill="hold" nodeType="withEffect">
                                  <p:stCondLst>
                                    <p:cond delay="0"/>
                                  </p:stCondLst>
                                  <p:childTnLst>
                                    <p:set>
                                      <p:cBhvr>
                                        <p:cTn id="184"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par>
                                <p:cTn id="185" presetID="1" presetClass="entr" presetSubtype="0" fill="hold" grpId="0" nodeType="withEffect">
                                  <p:stCondLst>
                                    <p:cond delay="0"/>
                                  </p:stCondLst>
                                  <p:childTnLst>
                                    <p:set>
                                      <p:cBhvr>
                                        <p:cTn id="186" dur="1" fill="hold">
                                          <p:stCondLst>
                                            <p:cond delay="0"/>
                                          </p:stCondLst>
                                        </p:cTn>
                                        <p:tgtEl>
                                          <p:spTgt spid="1385603">
                                            <p:txEl>
                                              <p:pRg st="0" end="0"/>
                                            </p:txEl>
                                          </p:spTgt>
                                        </p:tgtEl>
                                        <p:attrNameLst>
                                          <p:attrName>style.visibility</p:attrName>
                                        </p:attrNameLst>
                                      </p:cBhvr>
                                      <p:to>
                                        <p:strVal val="visible"/>
                                      </p:to>
                                    </p:set>
                                  </p:childTnLst>
                                  <p:subTnLst>
                                    <p:set>
                                      <p:cBhvr override="childStyle">
                                        <p:cTn dur="1" fill="hold" display="0" masterRel="nextClick" afterEffect="1"/>
                                        <p:tgtEl>
                                          <p:spTgt spid="1385603">
                                            <p:txEl>
                                              <p:pRg st="0" end="0"/>
                                            </p:txEl>
                                          </p:spTgt>
                                        </p:tgtEl>
                                        <p:attrNameLst>
                                          <p:attrName>style.visibility</p:attrName>
                                        </p:attrNameLst>
                                      </p:cBhvr>
                                      <p:to>
                                        <p:strVal val="hidden"/>
                                      </p:to>
                                    </p:set>
                                  </p:subTnLst>
                                </p:cTn>
                              </p:par>
                              <p:par>
                                <p:cTn id="187" presetID="1" presetClass="entr" presetSubtype="0" fill="hold" nodeType="withEffect">
                                  <p:stCondLst>
                                    <p:cond delay="0"/>
                                  </p:stCondLst>
                                  <p:childTnLst>
                                    <p:set>
                                      <p:cBhvr>
                                        <p:cTn id="188" dur="1" fill="hold">
                                          <p:stCondLst>
                                            <p:cond delay="0"/>
                                          </p:stCondLst>
                                        </p:cTn>
                                        <p:tgtEl>
                                          <p:spTgt spid="1385604"/>
                                        </p:tgtEl>
                                        <p:attrNameLst>
                                          <p:attrName>style.visibility</p:attrName>
                                        </p:attrNameLst>
                                      </p:cBhvr>
                                      <p:to>
                                        <p:strVal val="visible"/>
                                      </p:to>
                                    </p:set>
                                  </p:childTnLst>
                                  <p:subTnLst>
                                    <p:set>
                                      <p:cBhvr override="childStyle">
                                        <p:cTn dur="1" fill="hold" display="0" masterRel="nextClick" afterEffect="1"/>
                                        <p:tgtEl>
                                          <p:spTgt spid="1385604"/>
                                        </p:tgtEl>
                                        <p:attrNameLst>
                                          <p:attrName>style.visibility</p:attrName>
                                        </p:attrNameLst>
                                      </p:cBhvr>
                                      <p:to>
                                        <p:strVal val="hidden"/>
                                      </p:to>
                                    </p:set>
                                  </p:subTnLst>
                                </p:cTn>
                              </p:par>
                              <p:par>
                                <p:cTn id="189" presetID="1" presetClass="entr" presetSubtype="0" fill="hold" nodeType="withEffect">
                                  <p:stCondLst>
                                    <p:cond delay="0"/>
                                  </p:stCondLst>
                                  <p:childTnLst>
                                    <p:set>
                                      <p:cBhvr>
                                        <p:cTn id="190" dur="1" fill="hold">
                                          <p:stCondLst>
                                            <p:cond delay="0"/>
                                          </p:stCondLst>
                                        </p:cTn>
                                        <p:tgtEl>
                                          <p:spTgt spid="1385605"/>
                                        </p:tgtEl>
                                        <p:attrNameLst>
                                          <p:attrName>style.visibility</p:attrName>
                                        </p:attrNameLst>
                                      </p:cBhvr>
                                      <p:to>
                                        <p:strVal val="visible"/>
                                      </p:to>
                                    </p:set>
                                  </p:childTnLst>
                                  <p:subTnLst>
                                    <p:set>
                                      <p:cBhvr override="childStyle">
                                        <p:cTn dur="1" fill="hold" display="0" masterRel="nextClick" afterEffect="1"/>
                                        <p:tgtEl>
                                          <p:spTgt spid="1385605"/>
                                        </p:tgtEl>
                                        <p:attrNameLst>
                                          <p:attrName>style.visibility</p:attrName>
                                        </p:attrNameLst>
                                      </p:cBhvr>
                                      <p:to>
                                        <p:strVal val="hidden"/>
                                      </p:to>
                                    </p:set>
                                  </p:subTnLst>
                                </p:cTn>
                              </p:par>
                              <p:par>
                                <p:cTn id="191" presetID="1" presetClass="entr" presetSubtype="0" fill="hold" nodeType="withEffect">
                                  <p:stCondLst>
                                    <p:cond delay="0"/>
                                  </p:stCondLst>
                                  <p:childTnLst>
                                    <p:set>
                                      <p:cBhvr>
                                        <p:cTn id="192" dur="1" fill="hold">
                                          <p:stCondLst>
                                            <p:cond delay="0"/>
                                          </p:stCondLst>
                                        </p:cTn>
                                        <p:tgtEl>
                                          <p:spTgt spid="1385606"/>
                                        </p:tgtEl>
                                        <p:attrNameLst>
                                          <p:attrName>style.visibility</p:attrName>
                                        </p:attrNameLst>
                                      </p:cBhvr>
                                      <p:to>
                                        <p:strVal val="visible"/>
                                      </p:to>
                                    </p:set>
                                  </p:childTnLst>
                                  <p:subTnLst>
                                    <p:set>
                                      <p:cBhvr override="childStyle">
                                        <p:cTn dur="1" fill="hold" display="0" masterRel="nextClick" afterEffect="1"/>
                                        <p:tgtEl>
                                          <p:spTgt spid="1385606"/>
                                        </p:tgtEl>
                                        <p:attrNameLst>
                                          <p:attrName>style.visibility</p:attrName>
                                        </p:attrNameLst>
                                      </p:cBhvr>
                                      <p:to>
                                        <p:strVal val="hidden"/>
                                      </p:to>
                                    </p:set>
                                  </p:subTnLst>
                                </p:cTn>
                              </p:par>
                              <p:par>
                                <p:cTn id="193" presetID="1" presetClass="entr" presetSubtype="0" fill="hold" grpId="1" nodeType="withEffect">
                                  <p:stCondLst>
                                    <p:cond delay="0"/>
                                  </p:stCondLst>
                                  <p:childTnLst>
                                    <p:set>
                                      <p:cBhvr>
                                        <p:cTn id="194" dur="1" fill="hold">
                                          <p:stCondLst>
                                            <p:cond delay="0"/>
                                          </p:stCondLst>
                                        </p:cTn>
                                        <p:tgtEl>
                                          <p:spTgt spid="1385607"/>
                                        </p:tgtEl>
                                        <p:attrNameLst>
                                          <p:attrName>style.visibility</p:attrName>
                                        </p:attrNameLst>
                                      </p:cBhvr>
                                      <p:to>
                                        <p:strVal val="visible"/>
                                      </p:to>
                                    </p:set>
                                  </p:childTnLst>
                                  <p:subTnLst>
                                    <p:set>
                                      <p:cBhvr override="childStyle">
                                        <p:cTn dur="1" fill="hold" display="0" masterRel="nextClick" afterEffect="1"/>
                                        <p:tgtEl>
                                          <p:spTgt spid="1385607"/>
                                        </p:tgtEl>
                                        <p:attrNameLst>
                                          <p:attrName>style.visibility</p:attrName>
                                        </p:attrNameLst>
                                      </p:cBhvr>
                                      <p:to>
                                        <p:strVal val="hidden"/>
                                      </p:to>
                                    </p:set>
                                  </p:subTnLst>
                                </p:cTn>
                              </p:par>
                              <p:par>
                                <p:cTn id="195" presetID="1" presetClass="entr" presetSubtype="0" fill="hold" nodeType="withEffect">
                                  <p:stCondLst>
                                    <p:cond delay="0"/>
                                  </p:stCondLst>
                                  <p:childTnLst>
                                    <p:set>
                                      <p:cBhvr>
                                        <p:cTn id="196" dur="1" fill="hold">
                                          <p:stCondLst>
                                            <p:cond delay="0"/>
                                          </p:stCondLst>
                                        </p:cTn>
                                        <p:tgtEl>
                                          <p:spTgt spid="1385608"/>
                                        </p:tgtEl>
                                        <p:attrNameLst>
                                          <p:attrName>style.visibility</p:attrName>
                                        </p:attrNameLst>
                                      </p:cBhvr>
                                      <p:to>
                                        <p:strVal val="visible"/>
                                      </p:to>
                                    </p:set>
                                  </p:childTnLst>
                                  <p:subTnLst>
                                    <p:set>
                                      <p:cBhvr override="childStyle">
                                        <p:cTn dur="1" fill="hold" display="0" masterRel="nextClick" afterEffect="1"/>
                                        <p:tgtEl>
                                          <p:spTgt spid="1385608"/>
                                        </p:tgtEl>
                                        <p:attrNameLst>
                                          <p:attrName>style.visibility</p:attrName>
                                        </p:attrNameLst>
                                      </p:cBhvr>
                                      <p:to>
                                        <p:strVal val="hidden"/>
                                      </p:to>
                                    </p:set>
                                  </p:subTnLst>
                                </p:cTn>
                              </p:par>
                              <p:par>
                                <p:cTn id="197" presetID="1" presetClass="entr" presetSubtype="0" fill="hold" grpId="1" nodeType="withEffect">
                                  <p:stCondLst>
                                    <p:cond delay="0"/>
                                  </p:stCondLst>
                                  <p:childTnLst>
                                    <p:set>
                                      <p:cBhvr>
                                        <p:cTn id="198" dur="1" fill="hold">
                                          <p:stCondLst>
                                            <p:cond delay="0"/>
                                          </p:stCondLst>
                                        </p:cTn>
                                        <p:tgtEl>
                                          <p:spTgt spid="1385609"/>
                                        </p:tgtEl>
                                        <p:attrNameLst>
                                          <p:attrName>style.visibility</p:attrName>
                                        </p:attrNameLst>
                                      </p:cBhvr>
                                      <p:to>
                                        <p:strVal val="visible"/>
                                      </p:to>
                                    </p:set>
                                  </p:childTnLst>
                                  <p:subTnLst>
                                    <p:set>
                                      <p:cBhvr override="childStyle">
                                        <p:cTn dur="1" fill="hold" display="0" masterRel="nextClick" afterEffect="1"/>
                                        <p:tgtEl>
                                          <p:spTgt spid="1385609"/>
                                        </p:tgtEl>
                                        <p:attrNameLst>
                                          <p:attrName>style.visibility</p:attrName>
                                        </p:attrNameLst>
                                      </p:cBhvr>
                                      <p:to>
                                        <p:strVal val="hidden"/>
                                      </p:to>
                                    </p:set>
                                  </p:subTnLst>
                                </p:cTn>
                              </p:par>
                              <p:par>
                                <p:cTn id="199" presetID="1" presetClass="entr" presetSubtype="0" fill="hold" grpId="1" nodeType="withEffect">
                                  <p:stCondLst>
                                    <p:cond delay="0"/>
                                  </p:stCondLst>
                                  <p:childTnLst>
                                    <p:set>
                                      <p:cBhvr>
                                        <p:cTn id="200" dur="1" fill="hold">
                                          <p:stCondLst>
                                            <p:cond delay="0"/>
                                          </p:stCondLst>
                                        </p:cTn>
                                        <p:tgtEl>
                                          <p:spTgt spid="1385610"/>
                                        </p:tgtEl>
                                        <p:attrNameLst>
                                          <p:attrName>style.visibility</p:attrName>
                                        </p:attrNameLst>
                                      </p:cBhvr>
                                      <p:to>
                                        <p:strVal val="visible"/>
                                      </p:to>
                                    </p:set>
                                  </p:childTnLst>
                                  <p:subTnLst>
                                    <p:set>
                                      <p:cBhvr override="childStyle">
                                        <p:cTn dur="1" fill="hold" display="0" masterRel="nextClick" afterEffect="1"/>
                                        <p:tgtEl>
                                          <p:spTgt spid="1385610"/>
                                        </p:tgtEl>
                                        <p:attrNameLst>
                                          <p:attrName>style.visibility</p:attrName>
                                        </p:attrNameLst>
                                      </p:cBhvr>
                                      <p:to>
                                        <p:strVal val="hidden"/>
                                      </p:to>
                                    </p:set>
                                  </p:subTnLst>
                                </p:cTn>
                              </p:par>
                              <p:par>
                                <p:cTn id="201" presetID="1" presetClass="entr" presetSubtype="0" fill="hold" nodeType="withEffect">
                                  <p:stCondLst>
                                    <p:cond delay="0"/>
                                  </p:stCondLst>
                                  <p:childTnLst>
                                    <p:set>
                                      <p:cBhvr>
                                        <p:cTn id="202" dur="1" fill="hold">
                                          <p:stCondLst>
                                            <p:cond delay="0"/>
                                          </p:stCondLst>
                                        </p:cTn>
                                        <p:tgtEl>
                                          <p:spTgt spid="1385611"/>
                                        </p:tgtEl>
                                        <p:attrNameLst>
                                          <p:attrName>style.visibility</p:attrName>
                                        </p:attrNameLst>
                                      </p:cBhvr>
                                      <p:to>
                                        <p:strVal val="visible"/>
                                      </p:to>
                                    </p:set>
                                  </p:childTnLst>
                                  <p:subTnLst>
                                    <p:set>
                                      <p:cBhvr override="childStyle">
                                        <p:cTn dur="1" fill="hold" display="0" masterRel="nextClick" afterEffect="1"/>
                                        <p:tgtEl>
                                          <p:spTgt spid="1385611"/>
                                        </p:tgtEl>
                                        <p:attrNameLst>
                                          <p:attrName>style.visibility</p:attrName>
                                        </p:attrNameLst>
                                      </p:cBhvr>
                                      <p:to>
                                        <p:strVal val="hidden"/>
                                      </p:to>
                                    </p:set>
                                  </p:subTnLst>
                                </p:cTn>
                              </p:par>
                              <p:par>
                                <p:cTn id="203" presetID="1" presetClass="entr" presetSubtype="0" fill="hold" nodeType="withEffect">
                                  <p:stCondLst>
                                    <p:cond delay="0"/>
                                  </p:stCondLst>
                                  <p:childTnLst>
                                    <p:set>
                                      <p:cBhvr>
                                        <p:cTn id="204" dur="1" fill="hold">
                                          <p:stCondLst>
                                            <p:cond delay="0"/>
                                          </p:stCondLst>
                                        </p:cTn>
                                        <p:tgtEl>
                                          <p:spTgt spid="1385862"/>
                                        </p:tgtEl>
                                        <p:attrNameLst>
                                          <p:attrName>style.visibility</p:attrName>
                                        </p:attrNameLst>
                                      </p:cBhvr>
                                      <p:to>
                                        <p:strVal val="visible"/>
                                      </p:to>
                                    </p:set>
                                  </p:childTnLst>
                                  <p:subTnLst>
                                    <p:set>
                                      <p:cBhvr override="childStyle">
                                        <p:cTn dur="1" fill="hold" display="0" masterRel="nextClick" afterEffect="1"/>
                                        <p:tgtEl>
                                          <p:spTgt spid="1385862"/>
                                        </p:tgtEl>
                                        <p:attrNameLst>
                                          <p:attrName>style.visibility</p:attrName>
                                        </p:attrNameLst>
                                      </p:cBhvr>
                                      <p:to>
                                        <p:strVal val="hidden"/>
                                      </p:to>
                                    </p:set>
                                  </p:subTnLst>
                                </p:cTn>
                              </p:par>
                              <p:par>
                                <p:cTn id="205" presetID="1" presetClass="entr" presetSubtype="0" fill="hold" nodeType="withEffect">
                                  <p:stCondLst>
                                    <p:cond delay="0"/>
                                  </p:stCondLst>
                                  <p:childTnLst>
                                    <p:set>
                                      <p:cBhvr>
                                        <p:cTn id="206" dur="1" fill="hold">
                                          <p:stCondLst>
                                            <p:cond delay="0"/>
                                          </p:stCondLst>
                                        </p:cTn>
                                        <p:tgtEl>
                                          <p:spTgt spid="1385475"/>
                                        </p:tgtEl>
                                        <p:attrNameLst>
                                          <p:attrName>style.visibility</p:attrName>
                                        </p:attrNameLst>
                                      </p:cBhvr>
                                      <p:to>
                                        <p:strVal val="visible"/>
                                      </p:to>
                                    </p:set>
                                  </p:childTnLst>
                                  <p:subTnLst>
                                    <p:set>
                                      <p:cBhvr override="childStyle">
                                        <p:cTn dur="1" fill="hold" display="0" masterRel="nextClick" afterEffect="1"/>
                                        <p:tgtEl>
                                          <p:spTgt spid="1385475"/>
                                        </p:tgtEl>
                                        <p:attrNameLst>
                                          <p:attrName>style.visibility</p:attrName>
                                        </p:attrNameLst>
                                      </p:cBhvr>
                                      <p:to>
                                        <p:strVal val="hidden"/>
                                      </p:to>
                                    </p:set>
                                  </p:subTnLst>
                                </p:cTn>
                              </p:par>
                              <p:par>
                                <p:cTn id="207" presetID="1" presetClass="entr" presetSubtype="0" fill="hold" nodeType="withEffect">
                                  <p:stCondLst>
                                    <p:cond delay="0"/>
                                  </p:stCondLst>
                                  <p:childTnLst>
                                    <p:set>
                                      <p:cBhvr>
                                        <p:cTn id="208" dur="1" fill="hold">
                                          <p:stCondLst>
                                            <p:cond delay="0"/>
                                          </p:stCondLst>
                                        </p:cTn>
                                        <p:tgtEl>
                                          <p:spTgt spid="1385488">
                                            <p:txEl>
                                              <p:pRg st="0" end="0"/>
                                            </p:txEl>
                                          </p:spTgt>
                                        </p:tgtEl>
                                        <p:attrNameLst>
                                          <p:attrName>style.visibility</p:attrName>
                                        </p:attrNameLst>
                                      </p:cBhvr>
                                      <p:to>
                                        <p:strVal val="visible"/>
                                      </p:to>
                                    </p:set>
                                  </p:childTnLst>
                                  <p:subTnLst>
                                    <p:set>
                                      <p:cBhvr override="childStyle">
                                        <p:cTn dur="1" fill="hold" display="0" masterRel="nextClick" afterEffect="1"/>
                                        <p:tgtEl>
                                          <p:spTgt spid="1385488">
                                            <p:txEl>
                                              <p:pRg st="0" end="0"/>
                                            </p:txEl>
                                          </p:spTgt>
                                        </p:tgtEl>
                                        <p:attrNameLst>
                                          <p:attrName>style.visibility</p:attrName>
                                        </p:attrNameLst>
                                      </p:cBhvr>
                                      <p:to>
                                        <p:strVal val="hidden"/>
                                      </p:to>
                                    </p:set>
                                  </p:subTnLst>
                                </p:cTn>
                              </p:par>
                              <p:par>
                                <p:cTn id="209" presetID="1" presetClass="entr" presetSubtype="0" fill="hold" nodeType="withEffect">
                                  <p:stCondLst>
                                    <p:cond delay="0"/>
                                  </p:stCondLst>
                                  <p:childTnLst>
                                    <p:set>
                                      <p:cBhvr>
                                        <p:cTn id="210" dur="1" fill="hold">
                                          <p:stCondLst>
                                            <p:cond delay="0"/>
                                          </p:stCondLst>
                                        </p:cTn>
                                        <p:tgtEl>
                                          <p:spTgt spid="1385488">
                                            <p:txEl>
                                              <p:pRg st="1" end="1"/>
                                            </p:txEl>
                                          </p:spTgt>
                                        </p:tgtEl>
                                        <p:attrNameLst>
                                          <p:attrName>style.visibility</p:attrName>
                                        </p:attrNameLst>
                                      </p:cBhvr>
                                      <p:to>
                                        <p:strVal val="visible"/>
                                      </p:to>
                                    </p:set>
                                  </p:childTnLst>
                                  <p:subTnLst>
                                    <p:set>
                                      <p:cBhvr override="childStyle">
                                        <p:cTn dur="1" fill="hold" display="0" masterRel="nextClick" afterEffect="1"/>
                                        <p:tgtEl>
                                          <p:spTgt spid="1385488">
                                            <p:txEl>
                                              <p:pRg st="1" end="1"/>
                                            </p:txEl>
                                          </p:spTgt>
                                        </p:tgtEl>
                                        <p:attrNameLst>
                                          <p:attrName>style.visibility</p:attrName>
                                        </p:attrNameLst>
                                      </p:cBhvr>
                                      <p:to>
                                        <p:strVal val="hidden"/>
                                      </p:to>
                                    </p:set>
                                  </p:subTnLst>
                                </p:cTn>
                              </p:par>
                              <p:par>
                                <p:cTn id="211" presetID="1" presetClass="entr" presetSubtype="0" fill="hold" nodeType="withEffect">
                                  <p:stCondLst>
                                    <p:cond delay="0"/>
                                  </p:stCondLst>
                                  <p:childTnLst>
                                    <p:set>
                                      <p:cBhvr>
                                        <p:cTn id="212" dur="1" fill="hold">
                                          <p:stCondLst>
                                            <p:cond delay="0"/>
                                          </p:stCondLst>
                                        </p:cTn>
                                        <p:tgtEl>
                                          <p:spTgt spid="1385655"/>
                                        </p:tgtEl>
                                        <p:attrNameLst>
                                          <p:attrName>style.visibility</p:attrName>
                                        </p:attrNameLst>
                                      </p:cBhvr>
                                      <p:to>
                                        <p:strVal val="visible"/>
                                      </p:to>
                                    </p:set>
                                  </p:childTnLst>
                                  <p:subTnLst>
                                    <p:set>
                                      <p:cBhvr override="childStyle">
                                        <p:cTn dur="1" fill="hold" display="0" masterRel="nextClick" afterEffect="1"/>
                                        <p:tgtEl>
                                          <p:spTgt spid="1385655"/>
                                        </p:tgtEl>
                                        <p:attrNameLst>
                                          <p:attrName>style.visibility</p:attrName>
                                        </p:attrNameLst>
                                      </p:cBhvr>
                                      <p:to>
                                        <p:strVal val="hidden"/>
                                      </p:to>
                                    </p:set>
                                  </p:subTnLst>
                                </p:cTn>
                              </p:par>
                              <p:par>
                                <p:cTn id="213" presetID="1" presetClass="entr" presetSubtype="0" fill="hold" nodeType="withEffect">
                                  <p:stCondLst>
                                    <p:cond delay="0"/>
                                  </p:stCondLst>
                                  <p:childTnLst>
                                    <p:set>
                                      <p:cBhvr>
                                        <p:cTn id="214" dur="1" fill="hold">
                                          <p:stCondLst>
                                            <p:cond delay="0"/>
                                          </p:stCondLst>
                                        </p:cTn>
                                        <p:tgtEl>
                                          <p:spTgt spid="1385656"/>
                                        </p:tgtEl>
                                        <p:attrNameLst>
                                          <p:attrName>style.visibility</p:attrName>
                                        </p:attrNameLst>
                                      </p:cBhvr>
                                      <p:to>
                                        <p:strVal val="visible"/>
                                      </p:to>
                                    </p:set>
                                  </p:childTnLst>
                                  <p:subTnLst>
                                    <p:set>
                                      <p:cBhvr override="childStyle">
                                        <p:cTn dur="1" fill="hold" display="0" masterRel="nextClick" afterEffect="1"/>
                                        <p:tgtEl>
                                          <p:spTgt spid="1385656"/>
                                        </p:tgtEl>
                                        <p:attrNameLst>
                                          <p:attrName>style.visibility</p:attrName>
                                        </p:attrNameLst>
                                      </p:cBhvr>
                                      <p:to>
                                        <p:strVal val="hidden"/>
                                      </p:to>
                                    </p:set>
                                  </p:subTnLst>
                                </p:cTn>
                              </p:par>
                              <p:par>
                                <p:cTn id="215" presetID="1" presetClass="entr" presetSubtype="0" fill="hold" nodeType="withEffect">
                                  <p:stCondLst>
                                    <p:cond delay="0"/>
                                  </p:stCondLst>
                                  <p:childTnLst>
                                    <p:set>
                                      <p:cBhvr>
                                        <p:cTn id="216" dur="1" fill="hold">
                                          <p:stCondLst>
                                            <p:cond delay="0"/>
                                          </p:stCondLst>
                                        </p:cTn>
                                        <p:tgtEl>
                                          <p:spTgt spid="1385657"/>
                                        </p:tgtEl>
                                        <p:attrNameLst>
                                          <p:attrName>style.visibility</p:attrName>
                                        </p:attrNameLst>
                                      </p:cBhvr>
                                      <p:to>
                                        <p:strVal val="visible"/>
                                      </p:to>
                                    </p:set>
                                  </p:childTnLst>
                                  <p:subTnLst>
                                    <p:set>
                                      <p:cBhvr override="childStyle">
                                        <p:cTn dur="1" fill="hold" display="0" masterRel="nextClick" afterEffect="1"/>
                                        <p:tgtEl>
                                          <p:spTgt spid="1385657"/>
                                        </p:tgtEl>
                                        <p:attrNameLst>
                                          <p:attrName>style.visibility</p:attrName>
                                        </p:attrNameLst>
                                      </p:cBhvr>
                                      <p:to>
                                        <p:strVal val="hidden"/>
                                      </p:to>
                                    </p:set>
                                  </p:subTnLst>
                                </p:cTn>
                              </p:par>
                              <p:par>
                                <p:cTn id="217" presetID="1" presetClass="entr" presetSubtype="0" fill="hold" nodeType="withEffect">
                                  <p:stCondLst>
                                    <p:cond delay="0"/>
                                  </p:stCondLst>
                                  <p:childTnLst>
                                    <p:set>
                                      <p:cBhvr>
                                        <p:cTn id="218" dur="1" fill="hold">
                                          <p:stCondLst>
                                            <p:cond delay="0"/>
                                          </p:stCondLst>
                                        </p:cTn>
                                        <p:tgtEl>
                                          <p:spTgt spid="1385728"/>
                                        </p:tgtEl>
                                        <p:attrNameLst>
                                          <p:attrName>style.visibility</p:attrName>
                                        </p:attrNameLst>
                                      </p:cBhvr>
                                      <p:to>
                                        <p:strVal val="visible"/>
                                      </p:to>
                                    </p:set>
                                  </p:childTnLst>
                                  <p:subTnLst>
                                    <p:set>
                                      <p:cBhvr override="childStyle">
                                        <p:cTn dur="1" fill="hold" display="0" masterRel="nextClick" afterEffect="1"/>
                                        <p:tgtEl>
                                          <p:spTgt spid="1385728"/>
                                        </p:tgtEl>
                                        <p:attrNameLst>
                                          <p:attrName>style.visibility</p:attrName>
                                        </p:attrNameLst>
                                      </p:cBhvr>
                                      <p:to>
                                        <p:strVal val="hidden"/>
                                      </p:to>
                                    </p:set>
                                  </p:subTnLst>
                                </p:cTn>
                              </p:par>
                              <p:par>
                                <p:cTn id="219" presetID="1" presetClass="entr" presetSubtype="0" fill="hold" nodeType="withEffect">
                                  <p:stCondLst>
                                    <p:cond delay="0"/>
                                  </p:stCondLst>
                                  <p:childTnLst>
                                    <p:set>
                                      <p:cBhvr>
                                        <p:cTn id="220" dur="1" fill="hold">
                                          <p:stCondLst>
                                            <p:cond delay="0"/>
                                          </p:stCondLst>
                                        </p:cTn>
                                        <p:tgtEl>
                                          <p:spTgt spid="1041"/>
                                        </p:tgtEl>
                                        <p:attrNameLst>
                                          <p:attrName>style.visibility</p:attrName>
                                        </p:attrNameLst>
                                      </p:cBhvr>
                                      <p:to>
                                        <p:strVal val="visible"/>
                                      </p:to>
                                    </p:set>
                                  </p:childTnLst>
                                  <p:subTnLst>
                                    <p:set>
                                      <p:cBhvr override="childStyle">
                                        <p:cTn dur="1" fill="hold" display="0" masterRel="nextClick" afterEffect="1"/>
                                        <p:tgtEl>
                                          <p:spTgt spid="1041"/>
                                        </p:tgtEl>
                                        <p:attrNameLst>
                                          <p:attrName>style.visibility</p:attrName>
                                        </p:attrNameLst>
                                      </p:cBhvr>
                                      <p:to>
                                        <p:strVal val="hidden"/>
                                      </p:to>
                                    </p:set>
                                  </p:subTnLst>
                                </p:cTn>
                              </p:par>
                              <p:par>
                                <p:cTn id="221" presetID="1" presetClass="entr" presetSubtype="0" fill="hold" nodeType="withEffect">
                                  <p:stCondLst>
                                    <p:cond delay="0"/>
                                  </p:stCondLst>
                                  <p:childTnLst>
                                    <p:set>
                                      <p:cBhvr>
                                        <p:cTn id="222" dur="1" fill="hold">
                                          <p:stCondLst>
                                            <p:cond delay="0"/>
                                          </p:stCondLst>
                                        </p:cTn>
                                        <p:tgtEl>
                                          <p:spTgt spid="1042"/>
                                        </p:tgtEl>
                                        <p:attrNameLst>
                                          <p:attrName>style.visibility</p:attrName>
                                        </p:attrNameLst>
                                      </p:cBhvr>
                                      <p:to>
                                        <p:strVal val="visible"/>
                                      </p:to>
                                    </p:set>
                                  </p:childTnLst>
                                  <p:subTnLst>
                                    <p:set>
                                      <p:cBhvr override="childStyle">
                                        <p:cTn dur="1" fill="hold" display="0" masterRel="nextClick" afterEffect="1"/>
                                        <p:tgtEl>
                                          <p:spTgt spid="1042"/>
                                        </p:tgtEl>
                                        <p:attrNameLst>
                                          <p:attrName>style.visibility</p:attrName>
                                        </p:attrNameLst>
                                      </p:cBhvr>
                                      <p:to>
                                        <p:strVal val="hidden"/>
                                      </p:to>
                                    </p:set>
                                  </p:subTnLst>
                                </p:cTn>
                              </p:par>
                              <p:par>
                                <p:cTn id="223" presetID="1" presetClass="entr" presetSubtype="0" fill="hold" nodeType="withEffect">
                                  <p:stCondLst>
                                    <p:cond delay="0"/>
                                  </p:stCondLst>
                                  <p:childTnLst>
                                    <p:set>
                                      <p:cBhvr>
                                        <p:cTn id="224" dur="1" fill="hold">
                                          <p:stCondLst>
                                            <p:cond delay="0"/>
                                          </p:stCondLst>
                                        </p:cTn>
                                        <p:tgtEl>
                                          <p:spTgt spid="1050"/>
                                        </p:tgtEl>
                                        <p:attrNameLst>
                                          <p:attrName>style.visibility</p:attrName>
                                        </p:attrNameLst>
                                      </p:cBhvr>
                                      <p:to>
                                        <p:strVal val="visible"/>
                                      </p:to>
                                    </p:set>
                                  </p:childTnLst>
                                  <p:subTnLst>
                                    <p:set>
                                      <p:cBhvr override="childStyle">
                                        <p:cTn dur="1" fill="hold" display="0" masterRel="nextClick" afterEffect="1"/>
                                        <p:tgtEl>
                                          <p:spTgt spid="1050"/>
                                        </p:tgtEl>
                                        <p:attrNameLst>
                                          <p:attrName>style.visibility</p:attrName>
                                        </p:attrNameLst>
                                      </p:cBhvr>
                                      <p:to>
                                        <p:strVal val="hidden"/>
                                      </p:to>
                                    </p:set>
                                  </p:subTnLst>
                                </p:cTn>
                              </p:par>
                              <p:par>
                                <p:cTn id="225" presetID="1" presetClass="entr" presetSubtype="0" fill="hold" nodeType="withEffect">
                                  <p:stCondLst>
                                    <p:cond delay="0"/>
                                  </p:stCondLst>
                                  <p:childTnLst>
                                    <p:set>
                                      <p:cBhvr>
                                        <p:cTn id="226" dur="1" fill="hold">
                                          <p:stCondLst>
                                            <p:cond delay="0"/>
                                          </p:stCondLst>
                                        </p:cTn>
                                        <p:tgtEl>
                                          <p:spTgt spid="1385777"/>
                                        </p:tgtEl>
                                        <p:attrNameLst>
                                          <p:attrName>style.visibility</p:attrName>
                                        </p:attrNameLst>
                                      </p:cBhvr>
                                      <p:to>
                                        <p:strVal val="visible"/>
                                      </p:to>
                                    </p:set>
                                  </p:childTnLst>
                                  <p:subTnLst>
                                    <p:set>
                                      <p:cBhvr override="childStyle">
                                        <p:cTn dur="1" fill="hold" display="0" masterRel="nextClick" afterEffect="1"/>
                                        <p:tgtEl>
                                          <p:spTgt spid="1385777"/>
                                        </p:tgtEl>
                                        <p:attrNameLst>
                                          <p:attrName>style.visibility</p:attrName>
                                        </p:attrNameLst>
                                      </p:cBhvr>
                                      <p:to>
                                        <p:strVal val="hidden"/>
                                      </p:to>
                                    </p:set>
                                  </p:subTnLst>
                                </p:cTn>
                              </p:par>
                              <p:par>
                                <p:cTn id="227" presetID="1" presetClass="entr" presetSubtype="0" fill="hold" nodeType="withEffect">
                                  <p:stCondLst>
                                    <p:cond delay="0"/>
                                  </p:stCondLst>
                                  <p:childTnLst>
                                    <p:set>
                                      <p:cBhvr>
                                        <p:cTn id="228" dur="1" fill="hold">
                                          <p:stCondLst>
                                            <p:cond delay="0"/>
                                          </p:stCondLst>
                                        </p:cTn>
                                        <p:tgtEl>
                                          <p:spTgt spid="1385778"/>
                                        </p:tgtEl>
                                        <p:attrNameLst>
                                          <p:attrName>style.visibility</p:attrName>
                                        </p:attrNameLst>
                                      </p:cBhvr>
                                      <p:to>
                                        <p:strVal val="visible"/>
                                      </p:to>
                                    </p:set>
                                  </p:childTnLst>
                                  <p:subTnLst>
                                    <p:set>
                                      <p:cBhvr override="childStyle">
                                        <p:cTn dur="1" fill="hold" display="0" masterRel="nextClick" afterEffect="1"/>
                                        <p:tgtEl>
                                          <p:spTgt spid="1385778"/>
                                        </p:tgtEl>
                                        <p:attrNameLst>
                                          <p:attrName>style.visibility</p:attrName>
                                        </p:attrNameLst>
                                      </p:cBhvr>
                                      <p:to>
                                        <p:strVal val="hidden"/>
                                      </p:to>
                                    </p:set>
                                  </p:subTnLst>
                                </p:cTn>
                              </p:par>
                              <p:par>
                                <p:cTn id="229" presetID="1" presetClass="entr" presetSubtype="0" fill="hold" grpId="1" nodeType="withEffect">
                                  <p:stCondLst>
                                    <p:cond delay="0"/>
                                  </p:stCondLst>
                                  <p:childTnLst>
                                    <p:set>
                                      <p:cBhvr>
                                        <p:cTn id="230" dur="1" fill="hold">
                                          <p:stCondLst>
                                            <p:cond delay="0"/>
                                          </p:stCondLst>
                                        </p:cTn>
                                        <p:tgtEl>
                                          <p:spTgt spid="1385779"/>
                                        </p:tgtEl>
                                        <p:attrNameLst>
                                          <p:attrName>style.visibility</p:attrName>
                                        </p:attrNameLst>
                                      </p:cBhvr>
                                      <p:to>
                                        <p:strVal val="visible"/>
                                      </p:to>
                                    </p:set>
                                  </p:childTnLst>
                                  <p:subTnLst>
                                    <p:set>
                                      <p:cBhvr override="childStyle">
                                        <p:cTn dur="1" fill="hold" display="0" masterRel="nextClick" afterEffect="1"/>
                                        <p:tgtEl>
                                          <p:spTgt spid="1385779"/>
                                        </p:tgtEl>
                                        <p:attrNameLst>
                                          <p:attrName>style.visibility</p:attrName>
                                        </p:attrNameLst>
                                      </p:cBhvr>
                                      <p:to>
                                        <p:strVal val="hidden"/>
                                      </p:to>
                                    </p:set>
                                  </p:subTnLst>
                                </p:cTn>
                              </p:par>
                              <p:par>
                                <p:cTn id="231" presetID="1" presetClass="entr" presetSubtype="0" fill="hold" nodeType="withEffect">
                                  <p:stCondLst>
                                    <p:cond delay="0"/>
                                  </p:stCondLst>
                                  <p:childTnLst>
                                    <p:set>
                                      <p:cBhvr>
                                        <p:cTn id="232" dur="1" fill="hold">
                                          <p:stCondLst>
                                            <p:cond delay="0"/>
                                          </p:stCondLst>
                                        </p:cTn>
                                        <p:tgtEl>
                                          <p:spTgt spid="1385472"/>
                                        </p:tgtEl>
                                        <p:attrNameLst>
                                          <p:attrName>style.visibility</p:attrName>
                                        </p:attrNameLst>
                                      </p:cBhvr>
                                      <p:to>
                                        <p:strVal val="visible"/>
                                      </p:to>
                                    </p:set>
                                  </p:childTnLst>
                                  <p:subTnLst>
                                    <p:set>
                                      <p:cBhvr override="childStyle">
                                        <p:cTn dur="1" fill="hold" display="0" masterRel="nextClick" afterEffect="1"/>
                                        <p:tgtEl>
                                          <p:spTgt spid="1385472"/>
                                        </p:tgtEl>
                                        <p:attrNameLst>
                                          <p:attrName>style.visibility</p:attrName>
                                        </p:attrNameLst>
                                      </p:cBhvr>
                                      <p:to>
                                        <p:strVal val="hidden"/>
                                      </p:to>
                                    </p:set>
                                  </p:subTnLst>
                                </p:cTn>
                              </p:par>
                            </p:childTnLst>
                          </p:cTn>
                        </p:par>
                      </p:childTnLst>
                    </p:cTn>
                  </p:par>
                  <p:par>
                    <p:cTn id="233" fill="hold" nodeType="clickPar">
                      <p:stCondLst>
                        <p:cond delay="indefinite"/>
                      </p:stCondLst>
                      <p:childTnLst>
                        <p:par>
                          <p:cTn id="234" fill="hold" nodeType="withGroup">
                            <p:stCondLst>
                              <p:cond delay="0"/>
                            </p:stCondLst>
                            <p:childTnLst>
                              <p:par>
                                <p:cTn id="235" presetID="22" presetClass="entr" presetSubtype="8" fill="hold" nodeType="clickEffect">
                                  <p:stCondLst>
                                    <p:cond delay="0"/>
                                  </p:stCondLst>
                                  <p:childTnLst>
                                    <p:set>
                                      <p:cBhvr>
                                        <p:cTn id="236" dur="1" fill="hold">
                                          <p:stCondLst>
                                            <p:cond delay="0"/>
                                          </p:stCondLst>
                                        </p:cTn>
                                        <p:tgtEl>
                                          <p:spTgt spid="1385781"/>
                                        </p:tgtEl>
                                        <p:attrNameLst>
                                          <p:attrName>style.visibility</p:attrName>
                                        </p:attrNameLst>
                                      </p:cBhvr>
                                      <p:to>
                                        <p:strVal val="visible"/>
                                      </p:to>
                                    </p:set>
                                    <p:animEffect transition="in" filter="wipe(left)">
                                      <p:cBhvr>
                                        <p:cTn id="237" dur="500"/>
                                        <p:tgtEl>
                                          <p:spTgt spid="1385781"/>
                                        </p:tgtEl>
                                      </p:cBhvr>
                                    </p:animEffect>
                                  </p:childTnLst>
                                </p:cTn>
                              </p:par>
                              <p:par>
                                <p:cTn id="238" presetID="22" presetClass="entr" presetSubtype="8" fill="hold" nodeType="withEffect">
                                  <p:stCondLst>
                                    <p:cond delay="0"/>
                                  </p:stCondLst>
                                  <p:childTnLst>
                                    <p:set>
                                      <p:cBhvr>
                                        <p:cTn id="239" dur="1" fill="hold">
                                          <p:stCondLst>
                                            <p:cond delay="0"/>
                                          </p:stCondLst>
                                        </p:cTn>
                                        <p:tgtEl>
                                          <p:spTgt spid="1385612">
                                            <p:txEl>
                                              <p:pRg st="0" end="0"/>
                                            </p:txEl>
                                          </p:spTgt>
                                        </p:tgtEl>
                                        <p:attrNameLst>
                                          <p:attrName>style.visibility</p:attrName>
                                        </p:attrNameLst>
                                      </p:cBhvr>
                                      <p:to>
                                        <p:strVal val="visible"/>
                                      </p:to>
                                    </p:set>
                                    <p:animEffect transition="in" filter="wipe(left)">
                                      <p:cBhvr>
                                        <p:cTn id="240" dur="500"/>
                                        <p:tgtEl>
                                          <p:spTgt spid="1385612">
                                            <p:txEl>
                                              <p:pRg st="0" end="0"/>
                                            </p:txEl>
                                          </p:spTgt>
                                        </p:tgtEl>
                                      </p:cBhvr>
                                    </p:animEffect>
                                  </p:childTnLst>
                                </p:cTn>
                              </p:par>
                            </p:childTnLst>
                          </p:cTn>
                        </p:par>
                        <p:par>
                          <p:cTn id="241" fill="hold" nodeType="afterGroup">
                            <p:stCondLst>
                              <p:cond delay="500"/>
                            </p:stCondLst>
                            <p:childTnLst>
                              <p:par>
                                <p:cTn id="242" presetID="22" presetClass="entr" presetSubtype="4" fill="hold" nodeType="afterEffect">
                                  <p:stCondLst>
                                    <p:cond delay="0"/>
                                  </p:stCondLst>
                                  <p:childTnLst>
                                    <p:set>
                                      <p:cBhvr>
                                        <p:cTn id="243" dur="1" fill="hold">
                                          <p:stCondLst>
                                            <p:cond delay="0"/>
                                          </p:stCondLst>
                                        </p:cTn>
                                        <p:tgtEl>
                                          <p:spTgt spid="1385475"/>
                                        </p:tgtEl>
                                        <p:attrNameLst>
                                          <p:attrName>style.visibility</p:attrName>
                                        </p:attrNameLst>
                                      </p:cBhvr>
                                      <p:to>
                                        <p:strVal val="visible"/>
                                      </p:to>
                                    </p:set>
                                    <p:animEffect transition="in" filter="wipe(down)">
                                      <p:cBhvr>
                                        <p:cTn id="244" dur="500"/>
                                        <p:tgtEl>
                                          <p:spTgt spid="1385475"/>
                                        </p:tgtEl>
                                      </p:cBhvr>
                                    </p:animEffect>
                                  </p:childTnLst>
                                </p:cTn>
                              </p:par>
                            </p:childTnLst>
                          </p:cTn>
                        </p:par>
                        <p:par>
                          <p:cTn id="245" fill="hold" nodeType="afterGroup">
                            <p:stCondLst>
                              <p:cond delay="1000"/>
                            </p:stCondLst>
                            <p:childTnLst>
                              <p:par>
                                <p:cTn id="246" presetID="22" presetClass="entr" presetSubtype="1" fill="hold" nodeType="afterEffect">
                                  <p:stCondLst>
                                    <p:cond delay="0"/>
                                  </p:stCondLst>
                                  <p:childTnLst>
                                    <p:set>
                                      <p:cBhvr>
                                        <p:cTn id="247" dur="1" fill="hold">
                                          <p:stCondLst>
                                            <p:cond delay="0"/>
                                          </p:stCondLst>
                                        </p:cTn>
                                        <p:tgtEl>
                                          <p:spTgt spid="1385488">
                                            <p:txEl>
                                              <p:pRg st="1" end="1"/>
                                            </p:txEl>
                                          </p:spTgt>
                                        </p:tgtEl>
                                        <p:attrNameLst>
                                          <p:attrName>style.visibility</p:attrName>
                                        </p:attrNameLst>
                                      </p:cBhvr>
                                      <p:to>
                                        <p:strVal val="visible"/>
                                      </p:to>
                                    </p:set>
                                    <p:animEffect transition="in" filter="wipe(up)">
                                      <p:cBhvr>
                                        <p:cTn id="248" dur="500"/>
                                        <p:tgtEl>
                                          <p:spTgt spid="1385488">
                                            <p:txEl>
                                              <p:pRg st="1" end="1"/>
                                            </p:txEl>
                                          </p:spTgt>
                                        </p:tgtEl>
                                      </p:cBhvr>
                                    </p:animEffect>
                                  </p:childTnLst>
                                </p:cTn>
                              </p:par>
                            </p:childTnLst>
                          </p:cTn>
                        </p:par>
                        <p:par>
                          <p:cTn id="249" fill="hold" nodeType="afterGroup">
                            <p:stCondLst>
                              <p:cond delay="1500"/>
                            </p:stCondLst>
                            <p:childTnLst>
                              <p:par>
                                <p:cTn id="250" presetID="22" presetClass="entr" presetSubtype="8" fill="hold" nodeType="afterEffect">
                                  <p:stCondLst>
                                    <p:cond delay="0"/>
                                  </p:stCondLst>
                                  <p:childTnLst>
                                    <p:set>
                                      <p:cBhvr>
                                        <p:cTn id="251" dur="1" fill="hold">
                                          <p:stCondLst>
                                            <p:cond delay="0"/>
                                          </p:stCondLst>
                                        </p:cTn>
                                        <p:tgtEl>
                                          <p:spTgt spid="28"/>
                                        </p:tgtEl>
                                        <p:attrNameLst>
                                          <p:attrName>style.visibility</p:attrName>
                                        </p:attrNameLst>
                                      </p:cBhvr>
                                      <p:to>
                                        <p:strVal val="visible"/>
                                      </p:to>
                                    </p:set>
                                    <p:animEffect transition="in" filter="wipe(left)">
                                      <p:cBhvr>
                                        <p:cTn id="252" dur="500"/>
                                        <p:tgtEl>
                                          <p:spTgt spid="28"/>
                                        </p:tgtEl>
                                      </p:cBhvr>
                                    </p:animEffect>
                                  </p:childTnLst>
                                </p:cTn>
                              </p:par>
                            </p:childTnLst>
                          </p:cTn>
                        </p:par>
                        <p:par>
                          <p:cTn id="253" fill="hold" nodeType="afterGroup">
                            <p:stCondLst>
                              <p:cond delay="2000"/>
                            </p:stCondLst>
                            <p:childTnLst>
                              <p:par>
                                <p:cTn id="254" presetID="22" presetClass="entr" presetSubtype="8" fill="hold" nodeType="afterEffect">
                                  <p:stCondLst>
                                    <p:cond delay="0"/>
                                  </p:stCondLst>
                                  <p:childTnLst>
                                    <p:set>
                                      <p:cBhvr>
                                        <p:cTn id="255" dur="1" fill="hold">
                                          <p:stCondLst>
                                            <p:cond delay="0"/>
                                          </p:stCondLst>
                                        </p:cTn>
                                        <p:tgtEl>
                                          <p:spTgt spid="1385650"/>
                                        </p:tgtEl>
                                        <p:attrNameLst>
                                          <p:attrName>style.visibility</p:attrName>
                                        </p:attrNameLst>
                                      </p:cBhvr>
                                      <p:to>
                                        <p:strVal val="visible"/>
                                      </p:to>
                                    </p:set>
                                    <p:animEffect transition="in" filter="wipe(left)">
                                      <p:cBhvr>
                                        <p:cTn id="256" dur="500"/>
                                        <p:tgtEl>
                                          <p:spTgt spid="1385650"/>
                                        </p:tgtEl>
                                      </p:cBhvr>
                                    </p:animEffect>
                                  </p:childTnLst>
                                </p:cTn>
                              </p:par>
                            </p:childTnLst>
                          </p:cTn>
                        </p:par>
                        <p:par>
                          <p:cTn id="257" fill="hold" nodeType="afterGroup">
                            <p:stCondLst>
                              <p:cond delay="2500"/>
                            </p:stCondLst>
                            <p:childTnLst>
                              <p:par>
                                <p:cTn id="258" presetID="53" presetClass="entr" presetSubtype="0" fill="hold" nodeType="afterEffect">
                                  <p:stCondLst>
                                    <p:cond delay="0"/>
                                  </p:stCondLst>
                                  <p:childTnLst>
                                    <p:set>
                                      <p:cBhvr>
                                        <p:cTn id="259" dur="1" fill="hold">
                                          <p:stCondLst>
                                            <p:cond delay="0"/>
                                          </p:stCondLst>
                                        </p:cTn>
                                        <p:tgtEl>
                                          <p:spTgt spid="22"/>
                                        </p:tgtEl>
                                        <p:attrNameLst>
                                          <p:attrName>style.visibility</p:attrName>
                                        </p:attrNameLst>
                                      </p:cBhvr>
                                      <p:to>
                                        <p:strVal val="visible"/>
                                      </p:to>
                                    </p:set>
                                    <p:anim calcmode="lin" valueType="num">
                                      <p:cBhvr>
                                        <p:cTn id="260" dur="500" fill="hold"/>
                                        <p:tgtEl>
                                          <p:spTgt spid="22"/>
                                        </p:tgtEl>
                                        <p:attrNameLst>
                                          <p:attrName>ppt_w</p:attrName>
                                        </p:attrNameLst>
                                      </p:cBhvr>
                                      <p:tavLst>
                                        <p:tav tm="0">
                                          <p:val>
                                            <p:fltVal val="0"/>
                                          </p:val>
                                        </p:tav>
                                        <p:tav tm="100000">
                                          <p:val>
                                            <p:strVal val="#ppt_w"/>
                                          </p:val>
                                        </p:tav>
                                      </p:tavLst>
                                    </p:anim>
                                    <p:anim calcmode="lin" valueType="num">
                                      <p:cBhvr>
                                        <p:cTn id="261" dur="500" fill="hold"/>
                                        <p:tgtEl>
                                          <p:spTgt spid="22"/>
                                        </p:tgtEl>
                                        <p:attrNameLst>
                                          <p:attrName>ppt_h</p:attrName>
                                        </p:attrNameLst>
                                      </p:cBhvr>
                                      <p:tavLst>
                                        <p:tav tm="0">
                                          <p:val>
                                            <p:fltVal val="0"/>
                                          </p:val>
                                        </p:tav>
                                        <p:tav tm="100000">
                                          <p:val>
                                            <p:strVal val="#ppt_h"/>
                                          </p:val>
                                        </p:tav>
                                      </p:tavLst>
                                    </p:anim>
                                    <p:animEffect transition="in" filter="fade">
                                      <p:cBhvr>
                                        <p:cTn id="262" dur="500"/>
                                        <p:tgtEl>
                                          <p:spTgt spid="22"/>
                                        </p:tgtEl>
                                      </p:cBhvr>
                                    </p:animEffect>
                                  </p:childTnLst>
                                </p:cTn>
                              </p:par>
                            </p:childTnLst>
                          </p:cTn>
                        </p:par>
                        <p:par>
                          <p:cTn id="263" fill="hold" nodeType="afterGroup">
                            <p:stCondLst>
                              <p:cond delay="3000"/>
                            </p:stCondLst>
                            <p:childTnLst>
                              <p:par>
                                <p:cTn id="264" presetID="22" presetClass="entr" presetSubtype="8" fill="hold" nodeType="afterEffect">
                                  <p:stCondLst>
                                    <p:cond delay="0"/>
                                  </p:stCondLst>
                                  <p:childTnLst>
                                    <p:set>
                                      <p:cBhvr>
                                        <p:cTn id="265" dur="1" fill="hold">
                                          <p:stCondLst>
                                            <p:cond delay="0"/>
                                          </p:stCondLst>
                                        </p:cTn>
                                        <p:tgtEl>
                                          <p:spTgt spid="1385652"/>
                                        </p:tgtEl>
                                        <p:attrNameLst>
                                          <p:attrName>style.visibility</p:attrName>
                                        </p:attrNameLst>
                                      </p:cBhvr>
                                      <p:to>
                                        <p:strVal val="visible"/>
                                      </p:to>
                                    </p:set>
                                    <p:animEffect transition="in" filter="wipe(left)">
                                      <p:cBhvr>
                                        <p:cTn id="266" dur="500"/>
                                        <p:tgtEl>
                                          <p:spTgt spid="1385652"/>
                                        </p:tgtEl>
                                      </p:cBhvr>
                                    </p:animEffect>
                                  </p:childTnLst>
                                </p:cTn>
                              </p:par>
                            </p:childTnLst>
                          </p:cTn>
                        </p:par>
                        <p:par>
                          <p:cTn id="267" fill="hold" nodeType="afterGroup">
                            <p:stCondLst>
                              <p:cond delay="3500"/>
                            </p:stCondLst>
                            <p:childTnLst>
                              <p:par>
                                <p:cTn id="268" presetID="22" presetClass="entr" presetSubtype="8" fill="hold" grpId="0" nodeType="afterEffect">
                                  <p:stCondLst>
                                    <p:cond delay="0"/>
                                  </p:stCondLst>
                                  <p:childTnLst>
                                    <p:set>
                                      <p:cBhvr>
                                        <p:cTn id="269" dur="1" fill="hold">
                                          <p:stCondLst>
                                            <p:cond delay="0"/>
                                          </p:stCondLst>
                                        </p:cTn>
                                        <p:tgtEl>
                                          <p:spTgt spid="1385653"/>
                                        </p:tgtEl>
                                        <p:attrNameLst>
                                          <p:attrName>style.visibility</p:attrName>
                                        </p:attrNameLst>
                                      </p:cBhvr>
                                      <p:to>
                                        <p:strVal val="visible"/>
                                      </p:to>
                                    </p:set>
                                    <p:animEffect transition="in" filter="wipe(left)">
                                      <p:cBhvr>
                                        <p:cTn id="270" dur="500"/>
                                        <p:tgtEl>
                                          <p:spTgt spid="1385653"/>
                                        </p:tgtEl>
                                      </p:cBhvr>
                                    </p:animEffect>
                                  </p:childTnLst>
                                </p:cTn>
                              </p:par>
                            </p:childTnLst>
                          </p:cTn>
                        </p:par>
                        <p:par>
                          <p:cTn id="271" fill="hold" nodeType="afterGroup">
                            <p:stCondLst>
                              <p:cond delay="4000"/>
                            </p:stCondLst>
                            <p:childTnLst>
                              <p:par>
                                <p:cTn id="272" presetID="22" presetClass="entr" presetSubtype="4" fill="hold" nodeType="afterEffect">
                                  <p:stCondLst>
                                    <p:cond delay="0"/>
                                  </p:stCondLst>
                                  <p:childTnLst>
                                    <p:set>
                                      <p:cBhvr>
                                        <p:cTn id="273" dur="1" fill="hold">
                                          <p:stCondLst>
                                            <p:cond delay="0"/>
                                          </p:stCondLst>
                                        </p:cTn>
                                        <p:tgtEl>
                                          <p:spTgt spid="1385475"/>
                                        </p:tgtEl>
                                        <p:attrNameLst>
                                          <p:attrName>style.visibility</p:attrName>
                                        </p:attrNameLst>
                                      </p:cBhvr>
                                      <p:to>
                                        <p:strVal val="visible"/>
                                      </p:to>
                                    </p:set>
                                    <p:animEffect transition="in" filter="wipe(down)">
                                      <p:cBhvr>
                                        <p:cTn id="274" dur="500"/>
                                        <p:tgtEl>
                                          <p:spTgt spid="1385475"/>
                                        </p:tgtEl>
                                      </p:cBhvr>
                                    </p:animEffect>
                                  </p:childTnLst>
                                </p:cTn>
                              </p:par>
                            </p:childTnLst>
                          </p:cTn>
                        </p:par>
                        <p:par>
                          <p:cTn id="275" fill="hold" nodeType="afterGroup">
                            <p:stCondLst>
                              <p:cond delay="4500"/>
                            </p:stCondLst>
                            <p:childTnLst>
                              <p:par>
                                <p:cTn id="276" presetID="22" presetClass="entr" presetSubtype="4" fill="hold" nodeType="afterEffect">
                                  <p:stCondLst>
                                    <p:cond delay="0"/>
                                  </p:stCondLst>
                                  <p:childTnLst>
                                    <p:set>
                                      <p:cBhvr>
                                        <p:cTn id="277" dur="1" fill="hold">
                                          <p:stCondLst>
                                            <p:cond delay="0"/>
                                          </p:stCondLst>
                                        </p:cTn>
                                        <p:tgtEl>
                                          <p:spTgt spid="1385488">
                                            <p:txEl>
                                              <p:pRg st="1" end="1"/>
                                            </p:txEl>
                                          </p:spTgt>
                                        </p:tgtEl>
                                        <p:attrNameLst>
                                          <p:attrName>style.visibility</p:attrName>
                                        </p:attrNameLst>
                                      </p:cBhvr>
                                      <p:to>
                                        <p:strVal val="visible"/>
                                      </p:to>
                                    </p:set>
                                    <p:animEffect transition="in" filter="wipe(down)">
                                      <p:cBhvr>
                                        <p:cTn id="278" dur="500"/>
                                        <p:tgtEl>
                                          <p:spTgt spid="1385488">
                                            <p:txEl>
                                              <p:pRg st="1" end="1"/>
                                            </p:txEl>
                                          </p:spTgt>
                                        </p:tgtEl>
                                      </p:cBhvr>
                                    </p:animEffect>
                                  </p:childTnLst>
                                </p:cTn>
                              </p:par>
                            </p:childTnLst>
                          </p:cTn>
                        </p:par>
                        <p:par>
                          <p:cTn id="279" fill="hold" nodeType="afterGroup">
                            <p:stCondLst>
                              <p:cond delay="5000"/>
                            </p:stCondLst>
                            <p:childTnLst>
                              <p:par>
                                <p:cTn id="280" presetID="22" presetClass="entr" presetSubtype="8" fill="hold" nodeType="afterEffect">
                                  <p:stCondLst>
                                    <p:cond delay="0"/>
                                  </p:stCondLst>
                                  <p:childTnLst>
                                    <p:set>
                                      <p:cBhvr>
                                        <p:cTn id="281" dur="1" fill="hold">
                                          <p:stCondLst>
                                            <p:cond delay="0"/>
                                          </p:stCondLst>
                                        </p:cTn>
                                        <p:tgtEl>
                                          <p:spTgt spid="1385658"/>
                                        </p:tgtEl>
                                        <p:attrNameLst>
                                          <p:attrName>style.visibility</p:attrName>
                                        </p:attrNameLst>
                                      </p:cBhvr>
                                      <p:to>
                                        <p:strVal val="visible"/>
                                      </p:to>
                                    </p:set>
                                    <p:animEffect transition="in" filter="wipe(left)">
                                      <p:cBhvr>
                                        <p:cTn id="282" dur="500"/>
                                        <p:tgtEl>
                                          <p:spTgt spid="1385658"/>
                                        </p:tgtEl>
                                      </p:cBhvr>
                                    </p:animEffect>
                                  </p:childTnLst>
                                </p:cTn>
                              </p:par>
                            </p:childTnLst>
                          </p:cTn>
                        </p:par>
                        <p:par>
                          <p:cTn id="283" fill="hold" nodeType="afterGroup">
                            <p:stCondLst>
                              <p:cond delay="5500"/>
                            </p:stCondLst>
                            <p:childTnLst>
                              <p:par>
                                <p:cTn id="284" presetID="53" presetClass="entr" presetSubtype="0" fill="hold" nodeType="afterEffect">
                                  <p:stCondLst>
                                    <p:cond delay="0"/>
                                  </p:stCondLst>
                                  <p:childTnLst>
                                    <p:set>
                                      <p:cBhvr>
                                        <p:cTn id="285" dur="1" fill="hold">
                                          <p:stCondLst>
                                            <p:cond delay="0"/>
                                          </p:stCondLst>
                                        </p:cTn>
                                        <p:tgtEl>
                                          <p:spTgt spid="30"/>
                                        </p:tgtEl>
                                        <p:attrNameLst>
                                          <p:attrName>style.visibility</p:attrName>
                                        </p:attrNameLst>
                                      </p:cBhvr>
                                      <p:to>
                                        <p:strVal val="visible"/>
                                      </p:to>
                                    </p:set>
                                    <p:anim calcmode="lin" valueType="num">
                                      <p:cBhvr>
                                        <p:cTn id="286" dur="500" fill="hold"/>
                                        <p:tgtEl>
                                          <p:spTgt spid="30"/>
                                        </p:tgtEl>
                                        <p:attrNameLst>
                                          <p:attrName>ppt_w</p:attrName>
                                        </p:attrNameLst>
                                      </p:cBhvr>
                                      <p:tavLst>
                                        <p:tav tm="0">
                                          <p:val>
                                            <p:fltVal val="0"/>
                                          </p:val>
                                        </p:tav>
                                        <p:tav tm="100000">
                                          <p:val>
                                            <p:strVal val="#ppt_w"/>
                                          </p:val>
                                        </p:tav>
                                      </p:tavLst>
                                    </p:anim>
                                    <p:anim calcmode="lin" valueType="num">
                                      <p:cBhvr>
                                        <p:cTn id="287" dur="500" fill="hold"/>
                                        <p:tgtEl>
                                          <p:spTgt spid="30"/>
                                        </p:tgtEl>
                                        <p:attrNameLst>
                                          <p:attrName>ppt_h</p:attrName>
                                        </p:attrNameLst>
                                      </p:cBhvr>
                                      <p:tavLst>
                                        <p:tav tm="0">
                                          <p:val>
                                            <p:fltVal val="0"/>
                                          </p:val>
                                        </p:tav>
                                        <p:tav tm="100000">
                                          <p:val>
                                            <p:strVal val="#ppt_h"/>
                                          </p:val>
                                        </p:tav>
                                      </p:tavLst>
                                    </p:anim>
                                    <p:animEffect transition="in" filter="fade">
                                      <p:cBhvr>
                                        <p:cTn id="288" dur="500"/>
                                        <p:tgtEl>
                                          <p:spTgt spid="30"/>
                                        </p:tgtEl>
                                      </p:cBhvr>
                                    </p:animEffect>
                                  </p:childTnLst>
                                </p:cTn>
                              </p:par>
                            </p:childTnLst>
                          </p:cTn>
                        </p:par>
                        <p:par>
                          <p:cTn id="289" fill="hold" nodeType="afterGroup">
                            <p:stCondLst>
                              <p:cond delay="6000"/>
                            </p:stCondLst>
                            <p:childTnLst>
                              <p:par>
                                <p:cTn id="290" presetID="22" presetClass="entr" presetSubtype="8" fill="hold" nodeType="afterEffect">
                                  <p:stCondLst>
                                    <p:cond delay="0"/>
                                  </p:stCondLst>
                                  <p:childTnLst>
                                    <p:set>
                                      <p:cBhvr>
                                        <p:cTn id="291" dur="1" fill="hold">
                                          <p:stCondLst>
                                            <p:cond delay="0"/>
                                          </p:stCondLst>
                                        </p:cTn>
                                        <p:tgtEl>
                                          <p:spTgt spid="1385720"/>
                                        </p:tgtEl>
                                        <p:attrNameLst>
                                          <p:attrName>style.visibility</p:attrName>
                                        </p:attrNameLst>
                                      </p:cBhvr>
                                      <p:to>
                                        <p:strVal val="visible"/>
                                      </p:to>
                                    </p:set>
                                    <p:animEffect transition="in" filter="wipe(left)">
                                      <p:cBhvr>
                                        <p:cTn id="292" dur="500"/>
                                        <p:tgtEl>
                                          <p:spTgt spid="1385720"/>
                                        </p:tgtEl>
                                      </p:cBhvr>
                                    </p:animEffect>
                                  </p:childTnLst>
                                </p:cTn>
                              </p:par>
                            </p:childTnLst>
                          </p:cTn>
                        </p:par>
                        <p:par>
                          <p:cTn id="293" fill="hold" nodeType="afterGroup">
                            <p:stCondLst>
                              <p:cond delay="6500"/>
                            </p:stCondLst>
                            <p:childTnLst>
                              <p:par>
                                <p:cTn id="294" presetID="53" presetClass="entr" presetSubtype="0" fill="hold" nodeType="afterEffect">
                                  <p:stCondLst>
                                    <p:cond delay="0"/>
                                  </p:stCondLst>
                                  <p:childTnLst>
                                    <p:set>
                                      <p:cBhvr>
                                        <p:cTn id="295" dur="1" fill="hold">
                                          <p:stCondLst>
                                            <p:cond delay="0"/>
                                          </p:stCondLst>
                                        </p:cTn>
                                        <p:tgtEl>
                                          <p:spTgt spid="1040"/>
                                        </p:tgtEl>
                                        <p:attrNameLst>
                                          <p:attrName>style.visibility</p:attrName>
                                        </p:attrNameLst>
                                      </p:cBhvr>
                                      <p:to>
                                        <p:strVal val="visible"/>
                                      </p:to>
                                    </p:set>
                                    <p:anim calcmode="lin" valueType="num">
                                      <p:cBhvr>
                                        <p:cTn id="296" dur="500" fill="hold"/>
                                        <p:tgtEl>
                                          <p:spTgt spid="1040"/>
                                        </p:tgtEl>
                                        <p:attrNameLst>
                                          <p:attrName>ppt_w</p:attrName>
                                        </p:attrNameLst>
                                      </p:cBhvr>
                                      <p:tavLst>
                                        <p:tav tm="0">
                                          <p:val>
                                            <p:fltVal val="0"/>
                                          </p:val>
                                        </p:tav>
                                        <p:tav tm="100000">
                                          <p:val>
                                            <p:strVal val="#ppt_w"/>
                                          </p:val>
                                        </p:tav>
                                      </p:tavLst>
                                    </p:anim>
                                    <p:anim calcmode="lin" valueType="num">
                                      <p:cBhvr>
                                        <p:cTn id="297" dur="500" fill="hold"/>
                                        <p:tgtEl>
                                          <p:spTgt spid="1040"/>
                                        </p:tgtEl>
                                        <p:attrNameLst>
                                          <p:attrName>ppt_h</p:attrName>
                                        </p:attrNameLst>
                                      </p:cBhvr>
                                      <p:tavLst>
                                        <p:tav tm="0">
                                          <p:val>
                                            <p:fltVal val="0"/>
                                          </p:val>
                                        </p:tav>
                                        <p:tav tm="100000">
                                          <p:val>
                                            <p:strVal val="#ppt_h"/>
                                          </p:val>
                                        </p:tav>
                                      </p:tavLst>
                                    </p:anim>
                                    <p:animEffect transition="in" filter="fade">
                                      <p:cBhvr>
                                        <p:cTn id="298" dur="500"/>
                                        <p:tgtEl>
                                          <p:spTgt spid="1040"/>
                                        </p:tgtEl>
                                      </p:cBhvr>
                                    </p:animEffect>
                                  </p:childTnLst>
                                </p:cTn>
                              </p:par>
                            </p:childTnLst>
                          </p:cTn>
                        </p:par>
                        <p:par>
                          <p:cTn id="299" fill="hold" nodeType="afterGroup">
                            <p:stCondLst>
                              <p:cond delay="7000"/>
                            </p:stCondLst>
                            <p:childTnLst>
                              <p:par>
                                <p:cTn id="300" presetID="22" presetClass="entr" presetSubtype="2" fill="hold" nodeType="afterEffect">
                                  <p:stCondLst>
                                    <p:cond delay="0"/>
                                  </p:stCondLst>
                                  <p:childTnLst>
                                    <p:set>
                                      <p:cBhvr>
                                        <p:cTn id="301" dur="1" fill="hold">
                                          <p:stCondLst>
                                            <p:cond delay="0"/>
                                          </p:stCondLst>
                                        </p:cTn>
                                        <p:tgtEl>
                                          <p:spTgt spid="1385659"/>
                                        </p:tgtEl>
                                        <p:attrNameLst>
                                          <p:attrName>style.visibility</p:attrName>
                                        </p:attrNameLst>
                                      </p:cBhvr>
                                      <p:to>
                                        <p:strVal val="visible"/>
                                      </p:to>
                                    </p:set>
                                    <p:animEffect transition="in" filter="wipe(right)">
                                      <p:cBhvr>
                                        <p:cTn id="302" dur="500"/>
                                        <p:tgtEl>
                                          <p:spTgt spid="1385659"/>
                                        </p:tgtEl>
                                      </p:cBhvr>
                                    </p:animEffect>
                                  </p:childTnLst>
                                </p:cTn>
                              </p:par>
                            </p:childTnLst>
                          </p:cTn>
                        </p:par>
                        <p:par>
                          <p:cTn id="303" fill="hold" nodeType="afterGroup">
                            <p:stCondLst>
                              <p:cond delay="7500"/>
                            </p:stCondLst>
                            <p:childTnLst>
                              <p:par>
                                <p:cTn id="304" presetID="22" presetClass="entr" presetSubtype="2" fill="hold" nodeType="afterEffect">
                                  <p:stCondLst>
                                    <p:cond delay="0"/>
                                  </p:stCondLst>
                                  <p:childTnLst>
                                    <p:set>
                                      <p:cBhvr>
                                        <p:cTn id="305" dur="1" fill="hold">
                                          <p:stCondLst>
                                            <p:cond delay="0"/>
                                          </p:stCondLst>
                                        </p:cTn>
                                        <p:tgtEl>
                                          <p:spTgt spid="1385654"/>
                                        </p:tgtEl>
                                        <p:attrNameLst>
                                          <p:attrName>style.visibility</p:attrName>
                                        </p:attrNameLst>
                                      </p:cBhvr>
                                      <p:to>
                                        <p:strVal val="visible"/>
                                      </p:to>
                                    </p:set>
                                    <p:animEffect transition="in" filter="wipe(right)">
                                      <p:cBhvr>
                                        <p:cTn id="306" dur="500"/>
                                        <p:tgtEl>
                                          <p:spTgt spid="1385654"/>
                                        </p:tgtEl>
                                      </p:cBhvr>
                                    </p:animEffect>
                                  </p:childTnLst>
                                </p:cTn>
                              </p:par>
                            </p:childTnLst>
                          </p:cTn>
                        </p:par>
                      </p:childTnLst>
                    </p:cTn>
                  </p:par>
                  <p:par>
                    <p:cTn id="307" fill="hold" nodeType="clickPar">
                      <p:stCondLst>
                        <p:cond delay="indefinite"/>
                      </p:stCondLst>
                      <p:childTnLst>
                        <p:par>
                          <p:cTn id="308" fill="hold" nodeType="withGroup">
                            <p:stCondLst>
                              <p:cond delay="0"/>
                            </p:stCondLst>
                            <p:childTnLst>
                              <p:par>
                                <p:cTn id="309" presetID="1" presetClass="entr" presetSubtype="0" fill="hold" grpId="0" nodeType="clickEffect">
                                  <p:stCondLst>
                                    <p:cond delay="0"/>
                                  </p:stCondLst>
                                  <p:childTnLst>
                                    <p:set>
                                      <p:cBhvr>
                                        <p:cTn id="310" dur="1" fill="hold">
                                          <p:stCondLst>
                                            <p:cond delay="0"/>
                                          </p:stCondLst>
                                        </p:cTn>
                                        <p:tgtEl>
                                          <p:spTgt spid="1385612">
                                            <p:txEl>
                                              <p:pRg st="0" end="0"/>
                                            </p:txEl>
                                          </p:spTgt>
                                        </p:tgtEl>
                                        <p:attrNameLst>
                                          <p:attrName>style.visibility</p:attrName>
                                        </p:attrNameLst>
                                      </p:cBhvr>
                                      <p:to>
                                        <p:strVal val="visible"/>
                                      </p:to>
                                    </p:set>
                                  </p:childTnLst>
                                  <p:subTnLst>
                                    <p:set>
                                      <p:cBhvr override="childStyle">
                                        <p:cTn dur="1" fill="hold" display="0" masterRel="nextClick" afterEffect="1"/>
                                        <p:tgtEl>
                                          <p:spTgt spid="1385612">
                                            <p:txEl>
                                              <p:pRg st="0" end="0"/>
                                            </p:txEl>
                                          </p:spTgt>
                                        </p:tgtEl>
                                        <p:attrNameLst>
                                          <p:attrName>style.visibility</p:attrName>
                                        </p:attrNameLst>
                                      </p:cBhvr>
                                      <p:to>
                                        <p:strVal val="hidden"/>
                                      </p:to>
                                    </p:set>
                                  </p:subTnLst>
                                </p:cTn>
                              </p:par>
                              <p:par>
                                <p:cTn id="311" presetID="1" presetClass="entr" presetSubtype="0" fill="hold" nodeType="withEffect">
                                  <p:stCondLst>
                                    <p:cond delay="0"/>
                                  </p:stCondLst>
                                  <p:childTnLst>
                                    <p:set>
                                      <p:cBhvr>
                                        <p:cTn id="312"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par>
                                <p:cTn id="313" presetID="1" presetClass="entr" presetSubtype="0" fill="hold" nodeType="withEffect">
                                  <p:stCondLst>
                                    <p:cond delay="0"/>
                                  </p:stCondLst>
                                  <p:childTnLst>
                                    <p:set>
                                      <p:cBhvr>
                                        <p:cTn id="314"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par>
                                <p:cTn id="315" presetID="1" presetClass="entr" presetSubtype="0" fill="hold" nodeType="withEffect">
                                  <p:stCondLst>
                                    <p:cond delay="0"/>
                                  </p:stCondLst>
                                  <p:childTnLst>
                                    <p:set>
                                      <p:cBhvr>
                                        <p:cTn id="316" dur="1" fill="hold">
                                          <p:stCondLst>
                                            <p:cond delay="0"/>
                                          </p:stCondLst>
                                        </p:cTn>
                                        <p:tgtEl>
                                          <p:spTgt spid="1385650"/>
                                        </p:tgtEl>
                                        <p:attrNameLst>
                                          <p:attrName>style.visibility</p:attrName>
                                        </p:attrNameLst>
                                      </p:cBhvr>
                                      <p:to>
                                        <p:strVal val="visible"/>
                                      </p:to>
                                    </p:set>
                                  </p:childTnLst>
                                  <p:subTnLst>
                                    <p:set>
                                      <p:cBhvr override="childStyle">
                                        <p:cTn dur="1" fill="hold" display="0" masterRel="nextClick" afterEffect="1"/>
                                        <p:tgtEl>
                                          <p:spTgt spid="1385650"/>
                                        </p:tgtEl>
                                        <p:attrNameLst>
                                          <p:attrName>style.visibility</p:attrName>
                                        </p:attrNameLst>
                                      </p:cBhvr>
                                      <p:to>
                                        <p:strVal val="hidden"/>
                                      </p:to>
                                    </p:set>
                                  </p:subTnLst>
                                </p:cTn>
                              </p:par>
                              <p:par>
                                <p:cTn id="317" presetID="1" presetClass="entr" presetSubtype="0" fill="hold" nodeType="withEffect">
                                  <p:stCondLst>
                                    <p:cond delay="0"/>
                                  </p:stCondLst>
                                  <p:childTnLst>
                                    <p:set>
                                      <p:cBhvr>
                                        <p:cTn id="318" dur="1" fill="hold">
                                          <p:stCondLst>
                                            <p:cond delay="0"/>
                                          </p:stCondLst>
                                        </p:cTn>
                                        <p:tgtEl>
                                          <p:spTgt spid="1385652"/>
                                        </p:tgtEl>
                                        <p:attrNameLst>
                                          <p:attrName>style.visibility</p:attrName>
                                        </p:attrNameLst>
                                      </p:cBhvr>
                                      <p:to>
                                        <p:strVal val="visible"/>
                                      </p:to>
                                    </p:set>
                                  </p:childTnLst>
                                  <p:subTnLst>
                                    <p:set>
                                      <p:cBhvr override="childStyle">
                                        <p:cTn dur="1" fill="hold" display="0" masterRel="nextClick" afterEffect="1"/>
                                        <p:tgtEl>
                                          <p:spTgt spid="1385652"/>
                                        </p:tgtEl>
                                        <p:attrNameLst>
                                          <p:attrName>style.visibility</p:attrName>
                                        </p:attrNameLst>
                                      </p:cBhvr>
                                      <p:to>
                                        <p:strVal val="hidden"/>
                                      </p:to>
                                    </p:set>
                                  </p:subTnLst>
                                </p:cTn>
                              </p:par>
                              <p:par>
                                <p:cTn id="319" presetID="1" presetClass="entr" presetSubtype="0" fill="hold" grpId="1" nodeType="withEffect">
                                  <p:stCondLst>
                                    <p:cond delay="0"/>
                                  </p:stCondLst>
                                  <p:childTnLst>
                                    <p:set>
                                      <p:cBhvr>
                                        <p:cTn id="320" dur="1" fill="hold">
                                          <p:stCondLst>
                                            <p:cond delay="0"/>
                                          </p:stCondLst>
                                        </p:cTn>
                                        <p:tgtEl>
                                          <p:spTgt spid="1385653"/>
                                        </p:tgtEl>
                                        <p:attrNameLst>
                                          <p:attrName>style.visibility</p:attrName>
                                        </p:attrNameLst>
                                      </p:cBhvr>
                                      <p:to>
                                        <p:strVal val="visible"/>
                                      </p:to>
                                    </p:set>
                                  </p:childTnLst>
                                  <p:subTnLst>
                                    <p:set>
                                      <p:cBhvr override="childStyle">
                                        <p:cTn dur="1" fill="hold" display="0" masterRel="nextClick" afterEffect="1"/>
                                        <p:tgtEl>
                                          <p:spTgt spid="1385653"/>
                                        </p:tgtEl>
                                        <p:attrNameLst>
                                          <p:attrName>style.visibility</p:attrName>
                                        </p:attrNameLst>
                                      </p:cBhvr>
                                      <p:to>
                                        <p:strVal val="hidden"/>
                                      </p:to>
                                    </p:set>
                                  </p:subTnLst>
                                </p:cTn>
                              </p:par>
                              <p:par>
                                <p:cTn id="321" presetID="1" presetClass="entr" presetSubtype="0" fill="hold" nodeType="withEffect">
                                  <p:stCondLst>
                                    <p:cond delay="0"/>
                                  </p:stCondLst>
                                  <p:childTnLst>
                                    <p:set>
                                      <p:cBhvr>
                                        <p:cTn id="322" dur="1" fill="hold">
                                          <p:stCondLst>
                                            <p:cond delay="0"/>
                                          </p:stCondLst>
                                        </p:cTn>
                                        <p:tgtEl>
                                          <p:spTgt spid="1385475"/>
                                        </p:tgtEl>
                                        <p:attrNameLst>
                                          <p:attrName>style.visibility</p:attrName>
                                        </p:attrNameLst>
                                      </p:cBhvr>
                                      <p:to>
                                        <p:strVal val="visible"/>
                                      </p:to>
                                    </p:set>
                                  </p:childTnLst>
                                  <p:subTnLst>
                                    <p:set>
                                      <p:cBhvr override="childStyle">
                                        <p:cTn dur="1" fill="hold" display="0" masterRel="nextClick" afterEffect="1"/>
                                        <p:tgtEl>
                                          <p:spTgt spid="1385475"/>
                                        </p:tgtEl>
                                        <p:attrNameLst>
                                          <p:attrName>style.visibility</p:attrName>
                                        </p:attrNameLst>
                                      </p:cBhvr>
                                      <p:to>
                                        <p:strVal val="hidden"/>
                                      </p:to>
                                    </p:set>
                                  </p:subTnLst>
                                </p:cTn>
                              </p:par>
                              <p:par>
                                <p:cTn id="323" presetID="1" presetClass="entr" presetSubtype="0" fill="hold" nodeType="withEffect">
                                  <p:stCondLst>
                                    <p:cond delay="0"/>
                                  </p:stCondLst>
                                  <p:childTnLst>
                                    <p:set>
                                      <p:cBhvr>
                                        <p:cTn id="324" dur="1" fill="hold">
                                          <p:stCondLst>
                                            <p:cond delay="0"/>
                                          </p:stCondLst>
                                        </p:cTn>
                                        <p:tgtEl>
                                          <p:spTgt spid="1385488">
                                            <p:txEl>
                                              <p:pRg st="1" end="1"/>
                                            </p:txEl>
                                          </p:spTgt>
                                        </p:tgtEl>
                                        <p:attrNameLst>
                                          <p:attrName>style.visibility</p:attrName>
                                        </p:attrNameLst>
                                      </p:cBhvr>
                                      <p:to>
                                        <p:strVal val="visible"/>
                                      </p:to>
                                    </p:set>
                                  </p:childTnLst>
                                  <p:subTnLst>
                                    <p:set>
                                      <p:cBhvr override="childStyle">
                                        <p:cTn dur="1" fill="hold" display="0" masterRel="nextClick" afterEffect="1"/>
                                        <p:tgtEl>
                                          <p:spTgt spid="1385488">
                                            <p:txEl>
                                              <p:pRg st="1" end="1"/>
                                            </p:txEl>
                                          </p:spTgt>
                                        </p:tgtEl>
                                        <p:attrNameLst>
                                          <p:attrName>style.visibility</p:attrName>
                                        </p:attrNameLst>
                                      </p:cBhvr>
                                      <p:to>
                                        <p:strVal val="hidden"/>
                                      </p:to>
                                    </p:set>
                                  </p:subTnLst>
                                </p:cTn>
                              </p:par>
                              <p:par>
                                <p:cTn id="325" presetID="1" presetClass="entr" presetSubtype="0" fill="hold" nodeType="withEffect">
                                  <p:stCondLst>
                                    <p:cond delay="0"/>
                                  </p:stCondLst>
                                  <p:childTnLst>
                                    <p:set>
                                      <p:cBhvr>
                                        <p:cTn id="326" dur="1" fill="hold">
                                          <p:stCondLst>
                                            <p:cond delay="0"/>
                                          </p:stCondLst>
                                        </p:cTn>
                                        <p:tgtEl>
                                          <p:spTgt spid="1385654"/>
                                        </p:tgtEl>
                                        <p:attrNameLst>
                                          <p:attrName>style.visibility</p:attrName>
                                        </p:attrNameLst>
                                      </p:cBhvr>
                                      <p:to>
                                        <p:strVal val="visible"/>
                                      </p:to>
                                    </p:set>
                                  </p:childTnLst>
                                  <p:subTnLst>
                                    <p:set>
                                      <p:cBhvr override="childStyle">
                                        <p:cTn dur="1" fill="hold" display="0" masterRel="nextClick" afterEffect="1"/>
                                        <p:tgtEl>
                                          <p:spTgt spid="1385654"/>
                                        </p:tgtEl>
                                        <p:attrNameLst>
                                          <p:attrName>style.visibility</p:attrName>
                                        </p:attrNameLst>
                                      </p:cBhvr>
                                      <p:to>
                                        <p:strVal val="hidden"/>
                                      </p:to>
                                    </p:set>
                                  </p:subTnLst>
                                </p:cTn>
                              </p:par>
                              <p:par>
                                <p:cTn id="327" presetID="1" presetClass="entr" presetSubtype="0" fill="hold" nodeType="withEffect">
                                  <p:stCondLst>
                                    <p:cond delay="0"/>
                                  </p:stCondLst>
                                  <p:childTnLst>
                                    <p:set>
                                      <p:cBhvr>
                                        <p:cTn id="328" dur="1" fill="hold">
                                          <p:stCondLst>
                                            <p:cond delay="0"/>
                                          </p:stCondLst>
                                        </p:cTn>
                                        <p:tgtEl>
                                          <p:spTgt spid="1385658"/>
                                        </p:tgtEl>
                                        <p:attrNameLst>
                                          <p:attrName>style.visibility</p:attrName>
                                        </p:attrNameLst>
                                      </p:cBhvr>
                                      <p:to>
                                        <p:strVal val="visible"/>
                                      </p:to>
                                    </p:set>
                                  </p:childTnLst>
                                  <p:subTnLst>
                                    <p:set>
                                      <p:cBhvr override="childStyle">
                                        <p:cTn dur="1" fill="hold" display="0" masterRel="nextClick" afterEffect="1"/>
                                        <p:tgtEl>
                                          <p:spTgt spid="1385658"/>
                                        </p:tgtEl>
                                        <p:attrNameLst>
                                          <p:attrName>style.visibility</p:attrName>
                                        </p:attrNameLst>
                                      </p:cBhvr>
                                      <p:to>
                                        <p:strVal val="hidden"/>
                                      </p:to>
                                    </p:set>
                                  </p:subTnLst>
                                </p:cTn>
                              </p:par>
                              <p:par>
                                <p:cTn id="329" presetID="1" presetClass="entr" presetSubtype="0" fill="hold" nodeType="withEffect">
                                  <p:stCondLst>
                                    <p:cond delay="0"/>
                                  </p:stCondLst>
                                  <p:childTnLst>
                                    <p:set>
                                      <p:cBhvr>
                                        <p:cTn id="330" dur="1" fill="hold">
                                          <p:stCondLst>
                                            <p:cond delay="0"/>
                                          </p:stCondLst>
                                        </p:cTn>
                                        <p:tgtEl>
                                          <p:spTgt spid="1385659"/>
                                        </p:tgtEl>
                                        <p:attrNameLst>
                                          <p:attrName>style.visibility</p:attrName>
                                        </p:attrNameLst>
                                      </p:cBhvr>
                                      <p:to>
                                        <p:strVal val="visible"/>
                                      </p:to>
                                    </p:set>
                                  </p:childTnLst>
                                  <p:subTnLst>
                                    <p:set>
                                      <p:cBhvr override="childStyle">
                                        <p:cTn dur="1" fill="hold" display="0" masterRel="nextClick" afterEffect="1"/>
                                        <p:tgtEl>
                                          <p:spTgt spid="1385659"/>
                                        </p:tgtEl>
                                        <p:attrNameLst>
                                          <p:attrName>style.visibility</p:attrName>
                                        </p:attrNameLst>
                                      </p:cBhvr>
                                      <p:to>
                                        <p:strVal val="hidden"/>
                                      </p:to>
                                    </p:set>
                                  </p:subTnLst>
                                </p:cTn>
                              </p:par>
                              <p:par>
                                <p:cTn id="331" presetID="1" presetClass="entr" presetSubtype="0" fill="hold" nodeType="withEffect">
                                  <p:stCondLst>
                                    <p:cond delay="0"/>
                                  </p:stCondLst>
                                  <p:childTnLst>
                                    <p:set>
                                      <p:cBhvr>
                                        <p:cTn id="332"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par>
                                <p:cTn id="333" presetID="1" presetClass="entr" presetSubtype="0" fill="hold" nodeType="withEffect">
                                  <p:stCondLst>
                                    <p:cond delay="0"/>
                                  </p:stCondLst>
                                  <p:childTnLst>
                                    <p:set>
                                      <p:cBhvr>
                                        <p:cTn id="334" dur="1" fill="hold">
                                          <p:stCondLst>
                                            <p:cond delay="0"/>
                                          </p:stCondLst>
                                        </p:cTn>
                                        <p:tgtEl>
                                          <p:spTgt spid="1385720"/>
                                        </p:tgtEl>
                                        <p:attrNameLst>
                                          <p:attrName>style.visibility</p:attrName>
                                        </p:attrNameLst>
                                      </p:cBhvr>
                                      <p:to>
                                        <p:strVal val="visible"/>
                                      </p:to>
                                    </p:set>
                                  </p:childTnLst>
                                  <p:subTnLst>
                                    <p:set>
                                      <p:cBhvr override="childStyle">
                                        <p:cTn dur="1" fill="hold" display="0" masterRel="nextClick" afterEffect="1"/>
                                        <p:tgtEl>
                                          <p:spTgt spid="1385720"/>
                                        </p:tgtEl>
                                        <p:attrNameLst>
                                          <p:attrName>style.visibility</p:attrName>
                                        </p:attrNameLst>
                                      </p:cBhvr>
                                      <p:to>
                                        <p:strVal val="hidden"/>
                                      </p:to>
                                    </p:set>
                                  </p:subTnLst>
                                </p:cTn>
                              </p:par>
                              <p:par>
                                <p:cTn id="335" presetID="1" presetClass="entr" presetSubtype="0" fill="hold" nodeType="withEffect">
                                  <p:stCondLst>
                                    <p:cond delay="0"/>
                                  </p:stCondLst>
                                  <p:childTnLst>
                                    <p:set>
                                      <p:cBhvr>
                                        <p:cTn id="336" dur="1" fill="hold">
                                          <p:stCondLst>
                                            <p:cond delay="0"/>
                                          </p:stCondLst>
                                        </p:cTn>
                                        <p:tgtEl>
                                          <p:spTgt spid="1040"/>
                                        </p:tgtEl>
                                        <p:attrNameLst>
                                          <p:attrName>style.visibility</p:attrName>
                                        </p:attrNameLst>
                                      </p:cBhvr>
                                      <p:to>
                                        <p:strVal val="visible"/>
                                      </p:to>
                                    </p:set>
                                  </p:childTnLst>
                                  <p:subTnLst>
                                    <p:set>
                                      <p:cBhvr override="childStyle">
                                        <p:cTn dur="1" fill="hold" display="0" masterRel="nextClick" afterEffect="1"/>
                                        <p:tgtEl>
                                          <p:spTgt spid="1040"/>
                                        </p:tgtEl>
                                        <p:attrNameLst>
                                          <p:attrName>style.visibility</p:attrName>
                                        </p:attrNameLst>
                                      </p:cBhvr>
                                      <p:to>
                                        <p:strVal val="hidden"/>
                                      </p:to>
                                    </p:set>
                                  </p:subTnLst>
                                </p:cTn>
                              </p:par>
                            </p:childTnLst>
                          </p:cTn>
                        </p:par>
                      </p:childTnLst>
                    </p:cTn>
                  </p:par>
                  <p:par>
                    <p:cTn id="337" fill="hold" nodeType="clickPar">
                      <p:stCondLst>
                        <p:cond delay="indefinite"/>
                      </p:stCondLst>
                      <p:childTnLst>
                        <p:par>
                          <p:cTn id="338" fill="hold" nodeType="withGroup">
                            <p:stCondLst>
                              <p:cond delay="0"/>
                            </p:stCondLst>
                            <p:childTnLst>
                              <p:par>
                                <p:cTn id="339" presetID="22" presetClass="entr" presetSubtype="8" fill="hold" nodeType="clickEffect">
                                  <p:stCondLst>
                                    <p:cond delay="0"/>
                                  </p:stCondLst>
                                  <p:childTnLst>
                                    <p:set>
                                      <p:cBhvr>
                                        <p:cTn id="340" dur="1" fill="hold">
                                          <p:stCondLst>
                                            <p:cond delay="0"/>
                                          </p:stCondLst>
                                        </p:cTn>
                                        <p:tgtEl>
                                          <p:spTgt spid="1385780"/>
                                        </p:tgtEl>
                                        <p:attrNameLst>
                                          <p:attrName>style.visibility</p:attrName>
                                        </p:attrNameLst>
                                      </p:cBhvr>
                                      <p:to>
                                        <p:strVal val="visible"/>
                                      </p:to>
                                    </p:set>
                                    <p:animEffect transition="in" filter="wipe(left)">
                                      <p:cBhvr>
                                        <p:cTn id="341" dur="500"/>
                                        <p:tgtEl>
                                          <p:spTgt spid="1385780"/>
                                        </p:tgtEl>
                                      </p:cBhvr>
                                    </p:animEffect>
                                  </p:childTnLst>
                                </p:cTn>
                              </p:par>
                            </p:childTnLst>
                          </p:cTn>
                        </p:par>
                        <p:par>
                          <p:cTn id="342" fill="hold" nodeType="afterGroup">
                            <p:stCondLst>
                              <p:cond delay="500"/>
                            </p:stCondLst>
                            <p:childTnLst>
                              <p:par>
                                <p:cTn id="343" presetID="22" presetClass="entr" presetSubtype="8" fill="hold" nodeType="afterEffect">
                                  <p:stCondLst>
                                    <p:cond delay="0"/>
                                  </p:stCondLst>
                                  <p:childTnLst>
                                    <p:set>
                                      <p:cBhvr>
                                        <p:cTn id="344" dur="1" fill="hold">
                                          <p:stCondLst>
                                            <p:cond delay="0"/>
                                          </p:stCondLst>
                                        </p:cTn>
                                        <p:tgtEl>
                                          <p:spTgt spid="1385474">
                                            <p:txEl>
                                              <p:pRg st="0" end="0"/>
                                            </p:txEl>
                                          </p:spTgt>
                                        </p:tgtEl>
                                        <p:attrNameLst>
                                          <p:attrName>style.visibility</p:attrName>
                                        </p:attrNameLst>
                                      </p:cBhvr>
                                      <p:to>
                                        <p:strVal val="visible"/>
                                      </p:to>
                                    </p:set>
                                    <p:animEffect transition="in" filter="wipe(left)">
                                      <p:cBhvr>
                                        <p:cTn id="345" dur="500"/>
                                        <p:tgtEl>
                                          <p:spTgt spid="1385474">
                                            <p:txEl>
                                              <p:pRg st="0" end="0"/>
                                            </p:txEl>
                                          </p:spTgt>
                                        </p:tgtEl>
                                      </p:cBhvr>
                                    </p:animEffect>
                                  </p:childTnLst>
                                </p:cTn>
                              </p:par>
                            </p:childTnLst>
                          </p:cTn>
                        </p:par>
                        <p:par>
                          <p:cTn id="346" fill="hold" nodeType="afterGroup">
                            <p:stCondLst>
                              <p:cond delay="1000"/>
                            </p:stCondLst>
                            <p:childTnLst>
                              <p:par>
                                <p:cTn id="347" presetID="53" presetClass="entr" presetSubtype="0" fill="hold" nodeType="afterEffect">
                                  <p:stCondLst>
                                    <p:cond delay="0"/>
                                  </p:stCondLst>
                                  <p:childTnLst>
                                    <p:set>
                                      <p:cBhvr>
                                        <p:cTn id="348" dur="1" fill="hold">
                                          <p:stCondLst>
                                            <p:cond delay="0"/>
                                          </p:stCondLst>
                                        </p:cTn>
                                        <p:tgtEl>
                                          <p:spTgt spid="3"/>
                                        </p:tgtEl>
                                        <p:attrNameLst>
                                          <p:attrName>style.visibility</p:attrName>
                                        </p:attrNameLst>
                                      </p:cBhvr>
                                      <p:to>
                                        <p:strVal val="visible"/>
                                      </p:to>
                                    </p:set>
                                    <p:anim calcmode="lin" valueType="num">
                                      <p:cBhvr>
                                        <p:cTn id="349" dur="500" fill="hold"/>
                                        <p:tgtEl>
                                          <p:spTgt spid="3"/>
                                        </p:tgtEl>
                                        <p:attrNameLst>
                                          <p:attrName>ppt_w</p:attrName>
                                        </p:attrNameLst>
                                      </p:cBhvr>
                                      <p:tavLst>
                                        <p:tav tm="0">
                                          <p:val>
                                            <p:fltVal val="0"/>
                                          </p:val>
                                        </p:tav>
                                        <p:tav tm="100000">
                                          <p:val>
                                            <p:strVal val="#ppt_w"/>
                                          </p:val>
                                        </p:tav>
                                      </p:tavLst>
                                    </p:anim>
                                    <p:anim calcmode="lin" valueType="num">
                                      <p:cBhvr>
                                        <p:cTn id="350" dur="500" fill="hold"/>
                                        <p:tgtEl>
                                          <p:spTgt spid="3"/>
                                        </p:tgtEl>
                                        <p:attrNameLst>
                                          <p:attrName>ppt_h</p:attrName>
                                        </p:attrNameLst>
                                      </p:cBhvr>
                                      <p:tavLst>
                                        <p:tav tm="0">
                                          <p:val>
                                            <p:fltVal val="0"/>
                                          </p:val>
                                        </p:tav>
                                        <p:tav tm="100000">
                                          <p:val>
                                            <p:strVal val="#ppt_h"/>
                                          </p:val>
                                        </p:tav>
                                      </p:tavLst>
                                    </p:anim>
                                    <p:animEffect transition="in" filter="fade">
                                      <p:cBhvr>
                                        <p:cTn id="351" dur="500"/>
                                        <p:tgtEl>
                                          <p:spTgt spid="3"/>
                                        </p:tgtEl>
                                      </p:cBhvr>
                                    </p:animEffect>
                                  </p:childTnLst>
                                </p:cTn>
                              </p:par>
                            </p:childTnLst>
                          </p:cTn>
                        </p:par>
                        <p:par>
                          <p:cTn id="352" fill="hold" nodeType="afterGroup">
                            <p:stCondLst>
                              <p:cond delay="1500"/>
                            </p:stCondLst>
                            <p:childTnLst>
                              <p:par>
                                <p:cTn id="353" presetID="22" presetClass="entr" presetSubtype="4" fill="hold" nodeType="afterEffect">
                                  <p:stCondLst>
                                    <p:cond delay="0"/>
                                  </p:stCondLst>
                                  <p:childTnLst>
                                    <p:set>
                                      <p:cBhvr>
                                        <p:cTn id="354" dur="1" fill="hold">
                                          <p:stCondLst>
                                            <p:cond delay="0"/>
                                          </p:stCondLst>
                                        </p:cTn>
                                        <p:tgtEl>
                                          <p:spTgt spid="1385489"/>
                                        </p:tgtEl>
                                        <p:attrNameLst>
                                          <p:attrName>style.visibility</p:attrName>
                                        </p:attrNameLst>
                                      </p:cBhvr>
                                      <p:to>
                                        <p:strVal val="visible"/>
                                      </p:to>
                                    </p:set>
                                    <p:animEffect transition="in" filter="wipe(down)">
                                      <p:cBhvr>
                                        <p:cTn id="355" dur="500"/>
                                        <p:tgtEl>
                                          <p:spTgt spid="1385489"/>
                                        </p:tgtEl>
                                      </p:cBhvr>
                                    </p:animEffect>
                                  </p:childTnLst>
                                </p:cTn>
                              </p:par>
                            </p:childTnLst>
                          </p:cTn>
                        </p:par>
                        <p:par>
                          <p:cTn id="356" fill="hold" nodeType="afterGroup">
                            <p:stCondLst>
                              <p:cond delay="2000"/>
                            </p:stCondLst>
                            <p:childTnLst>
                              <p:par>
                                <p:cTn id="357" presetID="22" presetClass="entr" presetSubtype="4" fill="hold" grpId="0" nodeType="afterEffect">
                                  <p:stCondLst>
                                    <p:cond delay="0"/>
                                  </p:stCondLst>
                                  <p:childTnLst>
                                    <p:set>
                                      <p:cBhvr>
                                        <p:cTn id="358" dur="1" fill="hold">
                                          <p:stCondLst>
                                            <p:cond delay="0"/>
                                          </p:stCondLst>
                                        </p:cTn>
                                        <p:tgtEl>
                                          <p:spTgt spid="1385490"/>
                                        </p:tgtEl>
                                        <p:attrNameLst>
                                          <p:attrName>style.visibility</p:attrName>
                                        </p:attrNameLst>
                                      </p:cBhvr>
                                      <p:to>
                                        <p:strVal val="visible"/>
                                      </p:to>
                                    </p:set>
                                    <p:animEffect transition="in" filter="wipe(down)">
                                      <p:cBhvr>
                                        <p:cTn id="359" dur="500"/>
                                        <p:tgtEl>
                                          <p:spTgt spid="1385490"/>
                                        </p:tgtEl>
                                      </p:cBhvr>
                                    </p:animEffect>
                                  </p:childTnLst>
                                </p:cTn>
                              </p:par>
                            </p:childTnLst>
                          </p:cTn>
                        </p:par>
                        <p:par>
                          <p:cTn id="360" fill="hold" nodeType="afterGroup">
                            <p:stCondLst>
                              <p:cond delay="2500"/>
                            </p:stCondLst>
                            <p:childTnLst>
                              <p:par>
                                <p:cTn id="361" presetID="22" presetClass="entr" presetSubtype="4" fill="hold" nodeType="afterEffect">
                                  <p:stCondLst>
                                    <p:cond delay="0"/>
                                  </p:stCondLst>
                                  <p:childTnLst>
                                    <p:set>
                                      <p:cBhvr>
                                        <p:cTn id="362" dur="1" fill="hold">
                                          <p:stCondLst>
                                            <p:cond delay="0"/>
                                          </p:stCondLst>
                                        </p:cTn>
                                        <p:tgtEl>
                                          <p:spTgt spid="1385475"/>
                                        </p:tgtEl>
                                        <p:attrNameLst>
                                          <p:attrName>style.visibility</p:attrName>
                                        </p:attrNameLst>
                                      </p:cBhvr>
                                      <p:to>
                                        <p:strVal val="visible"/>
                                      </p:to>
                                    </p:set>
                                    <p:animEffect transition="in" filter="wipe(down)">
                                      <p:cBhvr>
                                        <p:cTn id="363" dur="500"/>
                                        <p:tgtEl>
                                          <p:spTgt spid="1385475"/>
                                        </p:tgtEl>
                                      </p:cBhvr>
                                    </p:animEffect>
                                  </p:childTnLst>
                                </p:cTn>
                              </p:par>
                            </p:childTnLst>
                          </p:cTn>
                        </p:par>
                        <p:par>
                          <p:cTn id="364" fill="hold" nodeType="afterGroup">
                            <p:stCondLst>
                              <p:cond delay="3000"/>
                            </p:stCondLst>
                            <p:childTnLst>
                              <p:par>
                                <p:cTn id="365" presetID="22" presetClass="entr" presetSubtype="4" fill="hold" nodeType="afterEffect">
                                  <p:stCondLst>
                                    <p:cond delay="0"/>
                                  </p:stCondLst>
                                  <p:childTnLst>
                                    <p:set>
                                      <p:cBhvr>
                                        <p:cTn id="366" dur="1" fill="hold">
                                          <p:stCondLst>
                                            <p:cond delay="0"/>
                                          </p:stCondLst>
                                        </p:cTn>
                                        <p:tgtEl>
                                          <p:spTgt spid="1385488">
                                            <p:txEl>
                                              <p:pRg st="2" end="2"/>
                                            </p:txEl>
                                          </p:spTgt>
                                        </p:tgtEl>
                                        <p:attrNameLst>
                                          <p:attrName>style.visibility</p:attrName>
                                        </p:attrNameLst>
                                      </p:cBhvr>
                                      <p:to>
                                        <p:strVal val="visible"/>
                                      </p:to>
                                    </p:set>
                                    <p:animEffect transition="in" filter="wipe(down)">
                                      <p:cBhvr>
                                        <p:cTn id="367" dur="500"/>
                                        <p:tgtEl>
                                          <p:spTgt spid="1385488">
                                            <p:txEl>
                                              <p:pRg st="2" end="2"/>
                                            </p:txEl>
                                          </p:spTgt>
                                        </p:tgtEl>
                                      </p:cBhvr>
                                    </p:animEffect>
                                  </p:childTnLst>
                                </p:cTn>
                              </p:par>
                            </p:childTnLst>
                          </p:cTn>
                        </p:par>
                        <p:par>
                          <p:cTn id="368" fill="hold" nodeType="afterGroup">
                            <p:stCondLst>
                              <p:cond delay="3500"/>
                            </p:stCondLst>
                            <p:childTnLst>
                              <p:par>
                                <p:cTn id="369" presetID="22" presetClass="entr" presetSubtype="1" fill="hold" nodeType="afterEffect">
                                  <p:stCondLst>
                                    <p:cond delay="0"/>
                                  </p:stCondLst>
                                  <p:childTnLst>
                                    <p:set>
                                      <p:cBhvr>
                                        <p:cTn id="370" dur="1" fill="hold">
                                          <p:stCondLst>
                                            <p:cond delay="0"/>
                                          </p:stCondLst>
                                        </p:cTn>
                                        <p:tgtEl>
                                          <p:spTgt spid="1385486"/>
                                        </p:tgtEl>
                                        <p:attrNameLst>
                                          <p:attrName>style.visibility</p:attrName>
                                        </p:attrNameLst>
                                      </p:cBhvr>
                                      <p:to>
                                        <p:strVal val="visible"/>
                                      </p:to>
                                    </p:set>
                                    <p:animEffect transition="in" filter="wipe(up)">
                                      <p:cBhvr>
                                        <p:cTn id="371" dur="500"/>
                                        <p:tgtEl>
                                          <p:spTgt spid="1385486"/>
                                        </p:tgtEl>
                                      </p:cBhvr>
                                    </p:animEffect>
                                  </p:childTnLst>
                                </p:cTn>
                              </p:par>
                            </p:childTnLst>
                          </p:cTn>
                        </p:par>
                        <p:par>
                          <p:cTn id="372" fill="hold" nodeType="afterGroup">
                            <p:stCondLst>
                              <p:cond delay="4000"/>
                            </p:stCondLst>
                            <p:childTnLst>
                              <p:par>
                                <p:cTn id="373" presetID="22" presetClass="entr" presetSubtype="1" fill="hold" grpId="0" nodeType="afterEffect">
                                  <p:stCondLst>
                                    <p:cond delay="0"/>
                                  </p:stCondLst>
                                  <p:childTnLst>
                                    <p:set>
                                      <p:cBhvr>
                                        <p:cTn id="374" dur="1" fill="hold">
                                          <p:stCondLst>
                                            <p:cond delay="0"/>
                                          </p:stCondLst>
                                        </p:cTn>
                                        <p:tgtEl>
                                          <p:spTgt spid="1385487"/>
                                        </p:tgtEl>
                                        <p:attrNameLst>
                                          <p:attrName>style.visibility</p:attrName>
                                        </p:attrNameLst>
                                      </p:cBhvr>
                                      <p:to>
                                        <p:strVal val="visible"/>
                                      </p:to>
                                    </p:set>
                                    <p:animEffect transition="in" filter="wipe(up)">
                                      <p:cBhvr>
                                        <p:cTn id="375" dur="500"/>
                                        <p:tgtEl>
                                          <p:spTgt spid="1385487"/>
                                        </p:tgtEl>
                                      </p:cBhvr>
                                    </p:animEffect>
                                  </p:childTnLst>
                                </p:cTn>
                              </p:par>
                            </p:childTnLst>
                          </p:cTn>
                        </p:par>
                        <p:par>
                          <p:cTn id="376" fill="hold" nodeType="afterGroup">
                            <p:stCondLst>
                              <p:cond delay="4500"/>
                            </p:stCondLst>
                            <p:childTnLst>
                              <p:par>
                                <p:cTn id="377" presetID="22" presetClass="entr" presetSubtype="1" fill="hold" nodeType="afterEffect">
                                  <p:stCondLst>
                                    <p:cond delay="0"/>
                                  </p:stCondLst>
                                  <p:childTnLst>
                                    <p:set>
                                      <p:cBhvr>
                                        <p:cTn id="378" dur="1" fill="hold">
                                          <p:stCondLst>
                                            <p:cond delay="0"/>
                                          </p:stCondLst>
                                        </p:cTn>
                                        <p:tgtEl>
                                          <p:spTgt spid="1385488">
                                            <p:txEl>
                                              <p:pRg st="2" end="2"/>
                                            </p:txEl>
                                          </p:spTgt>
                                        </p:tgtEl>
                                        <p:attrNameLst>
                                          <p:attrName>style.visibility</p:attrName>
                                        </p:attrNameLst>
                                      </p:cBhvr>
                                      <p:to>
                                        <p:strVal val="visible"/>
                                      </p:to>
                                    </p:set>
                                    <p:animEffect transition="in" filter="wipe(up)">
                                      <p:cBhvr>
                                        <p:cTn id="379" dur="500"/>
                                        <p:tgtEl>
                                          <p:spTgt spid="1385488">
                                            <p:txEl>
                                              <p:pRg st="2" end="2"/>
                                            </p:txEl>
                                          </p:spTgt>
                                        </p:tgtEl>
                                      </p:cBhvr>
                                    </p:animEffect>
                                  </p:childTnLst>
                                </p:cTn>
                              </p:par>
                            </p:childTnLst>
                          </p:cTn>
                        </p:par>
                        <p:par>
                          <p:cTn id="380" fill="hold" nodeType="afterGroup">
                            <p:stCondLst>
                              <p:cond delay="5000"/>
                            </p:stCondLst>
                            <p:childTnLst>
                              <p:par>
                                <p:cTn id="381" presetID="53" presetClass="entr" presetSubtype="0" fill="hold" nodeType="afterEffect">
                                  <p:stCondLst>
                                    <p:cond delay="0"/>
                                  </p:stCondLst>
                                  <p:childTnLst>
                                    <p:set>
                                      <p:cBhvr>
                                        <p:cTn id="382" dur="1" fill="hold">
                                          <p:stCondLst>
                                            <p:cond delay="0"/>
                                          </p:stCondLst>
                                        </p:cTn>
                                        <p:tgtEl>
                                          <p:spTgt spid="4"/>
                                        </p:tgtEl>
                                        <p:attrNameLst>
                                          <p:attrName>style.visibility</p:attrName>
                                        </p:attrNameLst>
                                      </p:cBhvr>
                                      <p:to>
                                        <p:strVal val="visible"/>
                                      </p:to>
                                    </p:set>
                                    <p:anim calcmode="lin" valueType="num">
                                      <p:cBhvr>
                                        <p:cTn id="383" dur="500" fill="hold"/>
                                        <p:tgtEl>
                                          <p:spTgt spid="4"/>
                                        </p:tgtEl>
                                        <p:attrNameLst>
                                          <p:attrName>ppt_w</p:attrName>
                                        </p:attrNameLst>
                                      </p:cBhvr>
                                      <p:tavLst>
                                        <p:tav tm="0">
                                          <p:val>
                                            <p:fltVal val="0"/>
                                          </p:val>
                                        </p:tav>
                                        <p:tav tm="100000">
                                          <p:val>
                                            <p:strVal val="#ppt_w"/>
                                          </p:val>
                                        </p:tav>
                                      </p:tavLst>
                                    </p:anim>
                                    <p:anim calcmode="lin" valueType="num">
                                      <p:cBhvr>
                                        <p:cTn id="384" dur="500" fill="hold"/>
                                        <p:tgtEl>
                                          <p:spTgt spid="4"/>
                                        </p:tgtEl>
                                        <p:attrNameLst>
                                          <p:attrName>ppt_h</p:attrName>
                                        </p:attrNameLst>
                                      </p:cBhvr>
                                      <p:tavLst>
                                        <p:tav tm="0">
                                          <p:val>
                                            <p:fltVal val="0"/>
                                          </p:val>
                                        </p:tav>
                                        <p:tav tm="100000">
                                          <p:val>
                                            <p:strVal val="#ppt_h"/>
                                          </p:val>
                                        </p:tav>
                                      </p:tavLst>
                                    </p:anim>
                                    <p:animEffect transition="in" filter="fade">
                                      <p:cBhvr>
                                        <p:cTn id="385" dur="500"/>
                                        <p:tgtEl>
                                          <p:spTgt spid="4"/>
                                        </p:tgtEl>
                                      </p:cBhvr>
                                    </p:animEffect>
                                  </p:childTnLst>
                                </p:cTn>
                              </p:par>
                            </p:childTnLst>
                          </p:cTn>
                        </p:par>
                        <p:par>
                          <p:cTn id="386" fill="hold" nodeType="afterGroup">
                            <p:stCondLst>
                              <p:cond delay="5500"/>
                            </p:stCondLst>
                            <p:childTnLst>
                              <p:par>
                                <p:cTn id="387" presetID="22" presetClass="entr" presetSubtype="2" fill="hold" nodeType="afterEffect">
                                  <p:stCondLst>
                                    <p:cond delay="0"/>
                                  </p:stCondLst>
                                  <p:childTnLst>
                                    <p:set>
                                      <p:cBhvr>
                                        <p:cTn id="388" dur="1" fill="hold">
                                          <p:stCondLst>
                                            <p:cond delay="0"/>
                                          </p:stCondLst>
                                        </p:cTn>
                                        <p:tgtEl>
                                          <p:spTgt spid="1385492"/>
                                        </p:tgtEl>
                                        <p:attrNameLst>
                                          <p:attrName>style.visibility</p:attrName>
                                        </p:attrNameLst>
                                      </p:cBhvr>
                                      <p:to>
                                        <p:strVal val="visible"/>
                                      </p:to>
                                    </p:set>
                                    <p:animEffect transition="in" filter="wipe(right)">
                                      <p:cBhvr>
                                        <p:cTn id="389" dur="500"/>
                                        <p:tgtEl>
                                          <p:spTgt spid="1385492"/>
                                        </p:tgtEl>
                                      </p:cBhvr>
                                    </p:animEffect>
                                  </p:childTnLst>
                                </p:cTn>
                              </p:par>
                            </p:childTnLst>
                          </p:cTn>
                        </p:par>
                        <p:par>
                          <p:cTn id="390" fill="hold" nodeType="afterGroup">
                            <p:stCondLst>
                              <p:cond delay="6000"/>
                            </p:stCondLst>
                            <p:childTnLst>
                              <p:par>
                                <p:cTn id="391" presetID="22" presetClass="entr" presetSubtype="2" fill="hold" nodeType="afterEffect">
                                  <p:stCondLst>
                                    <p:cond delay="0"/>
                                  </p:stCondLst>
                                  <p:childTnLst>
                                    <p:set>
                                      <p:cBhvr>
                                        <p:cTn id="392" dur="1" fill="hold">
                                          <p:stCondLst>
                                            <p:cond delay="0"/>
                                          </p:stCondLst>
                                        </p:cTn>
                                        <p:tgtEl>
                                          <p:spTgt spid="1385491"/>
                                        </p:tgtEl>
                                        <p:attrNameLst>
                                          <p:attrName>style.visibility</p:attrName>
                                        </p:attrNameLst>
                                      </p:cBhvr>
                                      <p:to>
                                        <p:strVal val="visible"/>
                                      </p:to>
                                    </p:set>
                                    <p:animEffect transition="in" filter="wipe(right)">
                                      <p:cBhvr>
                                        <p:cTn id="393" dur="500"/>
                                        <p:tgtEl>
                                          <p:spTgt spid="1385491"/>
                                        </p:tgtEl>
                                      </p:cBhvr>
                                    </p:animEffect>
                                  </p:childTnLst>
                                </p:cTn>
                              </p:par>
                            </p:childTnLst>
                          </p:cTn>
                        </p:par>
                      </p:childTnLst>
                    </p:cTn>
                  </p:par>
                  <p:par>
                    <p:cTn id="394" fill="hold" nodeType="clickPar">
                      <p:stCondLst>
                        <p:cond delay="indefinite"/>
                      </p:stCondLst>
                      <p:childTnLst>
                        <p:par>
                          <p:cTn id="395" fill="hold" nodeType="withGroup">
                            <p:stCondLst>
                              <p:cond delay="0"/>
                            </p:stCondLst>
                            <p:childTnLst>
                              <p:par>
                                <p:cTn id="396" presetID="1" presetClass="entr" presetSubtype="0" fill="hold" grpId="0" nodeType="clickEffect">
                                  <p:stCondLst>
                                    <p:cond delay="0"/>
                                  </p:stCondLst>
                                  <p:childTnLst>
                                    <p:set>
                                      <p:cBhvr>
                                        <p:cTn id="397" dur="1" fill="hold">
                                          <p:stCondLst>
                                            <p:cond delay="0"/>
                                          </p:stCondLst>
                                        </p:cTn>
                                        <p:tgtEl>
                                          <p:spTgt spid="1385474">
                                            <p:txEl>
                                              <p:pRg st="0" end="0"/>
                                            </p:txEl>
                                          </p:spTgt>
                                        </p:tgtEl>
                                        <p:attrNameLst>
                                          <p:attrName>style.visibility</p:attrName>
                                        </p:attrNameLst>
                                      </p:cBhvr>
                                      <p:to>
                                        <p:strVal val="visible"/>
                                      </p:to>
                                    </p:set>
                                  </p:childTnLst>
                                </p:cTn>
                              </p:par>
                              <p:par>
                                <p:cTn id="398" presetID="1" presetClass="entr" presetSubtype="0" fill="hold" nodeType="withEffect">
                                  <p:stCondLst>
                                    <p:cond delay="0"/>
                                  </p:stCondLst>
                                  <p:childTnLst>
                                    <p:set>
                                      <p:cBhvr>
                                        <p:cTn id="399" dur="1" fill="hold">
                                          <p:stCondLst>
                                            <p:cond delay="0"/>
                                          </p:stCondLst>
                                        </p:cTn>
                                        <p:tgtEl>
                                          <p:spTgt spid="1385475"/>
                                        </p:tgtEl>
                                        <p:attrNameLst>
                                          <p:attrName>style.visibility</p:attrName>
                                        </p:attrNameLst>
                                      </p:cBhvr>
                                      <p:to>
                                        <p:strVal val="visible"/>
                                      </p:to>
                                    </p:set>
                                  </p:childTnLst>
                                </p:cTn>
                              </p:par>
                              <p:par>
                                <p:cTn id="400" presetID="1" presetClass="entr" presetSubtype="0" fill="hold" nodeType="withEffect">
                                  <p:stCondLst>
                                    <p:cond delay="0"/>
                                  </p:stCondLst>
                                  <p:childTnLst>
                                    <p:set>
                                      <p:cBhvr>
                                        <p:cTn id="401" dur="1" fill="hold">
                                          <p:stCondLst>
                                            <p:cond delay="0"/>
                                          </p:stCondLst>
                                        </p:cTn>
                                        <p:tgtEl>
                                          <p:spTgt spid="2"/>
                                        </p:tgtEl>
                                        <p:attrNameLst>
                                          <p:attrName>style.visibility</p:attrName>
                                        </p:attrNameLst>
                                      </p:cBhvr>
                                      <p:to>
                                        <p:strVal val="visible"/>
                                      </p:to>
                                    </p:set>
                                  </p:childTnLst>
                                </p:cTn>
                              </p:par>
                              <p:par>
                                <p:cTn id="402" presetID="1" presetClass="entr" presetSubtype="0" fill="hold" nodeType="withEffect">
                                  <p:stCondLst>
                                    <p:cond delay="0"/>
                                  </p:stCondLst>
                                  <p:childTnLst>
                                    <p:set>
                                      <p:cBhvr>
                                        <p:cTn id="403" dur="1" fill="hold">
                                          <p:stCondLst>
                                            <p:cond delay="0"/>
                                          </p:stCondLst>
                                        </p:cTn>
                                        <p:tgtEl>
                                          <p:spTgt spid="3"/>
                                        </p:tgtEl>
                                        <p:attrNameLst>
                                          <p:attrName>style.visibility</p:attrName>
                                        </p:attrNameLst>
                                      </p:cBhvr>
                                      <p:to>
                                        <p:strVal val="visible"/>
                                      </p:to>
                                    </p:set>
                                  </p:childTnLst>
                                </p:cTn>
                              </p:par>
                              <p:par>
                                <p:cTn id="404" presetID="1" presetClass="entr" presetSubtype="0" fill="hold" nodeType="withEffect">
                                  <p:stCondLst>
                                    <p:cond delay="0"/>
                                  </p:stCondLst>
                                  <p:childTnLst>
                                    <p:set>
                                      <p:cBhvr>
                                        <p:cTn id="405" dur="1" fill="hold">
                                          <p:stCondLst>
                                            <p:cond delay="0"/>
                                          </p:stCondLst>
                                        </p:cTn>
                                        <p:tgtEl>
                                          <p:spTgt spid="4"/>
                                        </p:tgtEl>
                                        <p:attrNameLst>
                                          <p:attrName>style.visibility</p:attrName>
                                        </p:attrNameLst>
                                      </p:cBhvr>
                                      <p:to>
                                        <p:strVal val="visible"/>
                                      </p:to>
                                    </p:set>
                                  </p:childTnLst>
                                </p:cTn>
                              </p:par>
                              <p:par>
                                <p:cTn id="406" presetID="1" presetClass="entr" presetSubtype="0" fill="hold" nodeType="withEffect">
                                  <p:stCondLst>
                                    <p:cond delay="0"/>
                                  </p:stCondLst>
                                  <p:childTnLst>
                                    <p:set>
                                      <p:cBhvr>
                                        <p:cTn id="407" dur="1" fill="hold">
                                          <p:stCondLst>
                                            <p:cond delay="0"/>
                                          </p:stCondLst>
                                        </p:cTn>
                                        <p:tgtEl>
                                          <p:spTgt spid="1385486"/>
                                        </p:tgtEl>
                                        <p:attrNameLst>
                                          <p:attrName>style.visibility</p:attrName>
                                        </p:attrNameLst>
                                      </p:cBhvr>
                                      <p:to>
                                        <p:strVal val="visible"/>
                                      </p:to>
                                    </p:set>
                                  </p:childTnLst>
                                </p:cTn>
                              </p:par>
                              <p:par>
                                <p:cTn id="408" presetID="1" presetClass="entr" presetSubtype="0" fill="hold" grpId="1" nodeType="withEffect">
                                  <p:stCondLst>
                                    <p:cond delay="0"/>
                                  </p:stCondLst>
                                  <p:childTnLst>
                                    <p:set>
                                      <p:cBhvr>
                                        <p:cTn id="409" dur="1" fill="hold">
                                          <p:stCondLst>
                                            <p:cond delay="0"/>
                                          </p:stCondLst>
                                        </p:cTn>
                                        <p:tgtEl>
                                          <p:spTgt spid="1385487"/>
                                        </p:tgtEl>
                                        <p:attrNameLst>
                                          <p:attrName>style.visibility</p:attrName>
                                        </p:attrNameLst>
                                      </p:cBhvr>
                                      <p:to>
                                        <p:strVal val="visible"/>
                                      </p:to>
                                    </p:set>
                                  </p:childTnLst>
                                </p:cTn>
                              </p:par>
                              <p:par>
                                <p:cTn id="410" presetID="1" presetClass="entr" presetSubtype="0" fill="hold" grpId="0" nodeType="withEffect">
                                  <p:stCondLst>
                                    <p:cond delay="0"/>
                                  </p:stCondLst>
                                  <p:childTnLst>
                                    <p:set>
                                      <p:cBhvr>
                                        <p:cTn id="411" dur="1" fill="hold">
                                          <p:stCondLst>
                                            <p:cond delay="0"/>
                                          </p:stCondLst>
                                        </p:cTn>
                                        <p:tgtEl>
                                          <p:spTgt spid="1385488">
                                            <p:txEl>
                                              <p:pRg st="0" end="0"/>
                                            </p:txEl>
                                          </p:spTgt>
                                        </p:tgtEl>
                                        <p:attrNameLst>
                                          <p:attrName>style.visibility</p:attrName>
                                        </p:attrNameLst>
                                      </p:cBhvr>
                                      <p:to>
                                        <p:strVal val="visible"/>
                                      </p:to>
                                    </p:set>
                                  </p:childTnLst>
                                </p:cTn>
                              </p:par>
                              <p:par>
                                <p:cTn id="412" presetID="1" presetClass="entr" presetSubtype="0" fill="hold" grpId="0" nodeType="withEffect">
                                  <p:stCondLst>
                                    <p:cond delay="0"/>
                                  </p:stCondLst>
                                  <p:childTnLst>
                                    <p:set>
                                      <p:cBhvr>
                                        <p:cTn id="413" dur="1" fill="hold">
                                          <p:stCondLst>
                                            <p:cond delay="0"/>
                                          </p:stCondLst>
                                        </p:cTn>
                                        <p:tgtEl>
                                          <p:spTgt spid="1385488">
                                            <p:txEl>
                                              <p:pRg st="1" end="1"/>
                                            </p:txEl>
                                          </p:spTgt>
                                        </p:tgtEl>
                                        <p:attrNameLst>
                                          <p:attrName>style.visibility</p:attrName>
                                        </p:attrNameLst>
                                      </p:cBhvr>
                                      <p:to>
                                        <p:strVal val="visible"/>
                                      </p:to>
                                    </p:set>
                                  </p:childTnLst>
                                </p:cTn>
                              </p:par>
                              <p:par>
                                <p:cTn id="414" presetID="1" presetClass="entr" presetSubtype="0" fill="hold" grpId="0" nodeType="withEffect">
                                  <p:stCondLst>
                                    <p:cond delay="0"/>
                                  </p:stCondLst>
                                  <p:childTnLst>
                                    <p:set>
                                      <p:cBhvr>
                                        <p:cTn id="415" dur="1" fill="hold">
                                          <p:stCondLst>
                                            <p:cond delay="0"/>
                                          </p:stCondLst>
                                        </p:cTn>
                                        <p:tgtEl>
                                          <p:spTgt spid="1385488">
                                            <p:txEl>
                                              <p:pRg st="2" end="2"/>
                                            </p:txEl>
                                          </p:spTgt>
                                        </p:tgtEl>
                                        <p:attrNameLst>
                                          <p:attrName>style.visibility</p:attrName>
                                        </p:attrNameLst>
                                      </p:cBhvr>
                                      <p:to>
                                        <p:strVal val="visible"/>
                                      </p:to>
                                    </p:set>
                                  </p:childTnLst>
                                </p:cTn>
                              </p:par>
                              <p:par>
                                <p:cTn id="416" presetID="1" presetClass="entr" presetSubtype="0" fill="hold" nodeType="withEffect">
                                  <p:stCondLst>
                                    <p:cond delay="0"/>
                                  </p:stCondLst>
                                  <p:childTnLst>
                                    <p:set>
                                      <p:cBhvr>
                                        <p:cTn id="417" dur="1" fill="hold">
                                          <p:stCondLst>
                                            <p:cond delay="0"/>
                                          </p:stCondLst>
                                        </p:cTn>
                                        <p:tgtEl>
                                          <p:spTgt spid="1385489"/>
                                        </p:tgtEl>
                                        <p:attrNameLst>
                                          <p:attrName>style.visibility</p:attrName>
                                        </p:attrNameLst>
                                      </p:cBhvr>
                                      <p:to>
                                        <p:strVal val="visible"/>
                                      </p:to>
                                    </p:set>
                                  </p:childTnLst>
                                </p:cTn>
                              </p:par>
                              <p:par>
                                <p:cTn id="418" presetID="1" presetClass="entr" presetSubtype="0" fill="hold" grpId="1" nodeType="withEffect">
                                  <p:stCondLst>
                                    <p:cond delay="0"/>
                                  </p:stCondLst>
                                  <p:childTnLst>
                                    <p:set>
                                      <p:cBhvr>
                                        <p:cTn id="419" dur="1" fill="hold">
                                          <p:stCondLst>
                                            <p:cond delay="0"/>
                                          </p:stCondLst>
                                        </p:cTn>
                                        <p:tgtEl>
                                          <p:spTgt spid="1385490"/>
                                        </p:tgtEl>
                                        <p:attrNameLst>
                                          <p:attrName>style.visibility</p:attrName>
                                        </p:attrNameLst>
                                      </p:cBhvr>
                                      <p:to>
                                        <p:strVal val="visible"/>
                                      </p:to>
                                    </p:set>
                                  </p:childTnLst>
                                </p:cTn>
                              </p:par>
                              <p:par>
                                <p:cTn id="420" presetID="1" presetClass="entr" presetSubtype="0" fill="hold" nodeType="withEffect">
                                  <p:stCondLst>
                                    <p:cond delay="0"/>
                                  </p:stCondLst>
                                  <p:childTnLst>
                                    <p:set>
                                      <p:cBhvr>
                                        <p:cTn id="421" dur="1" fill="hold">
                                          <p:stCondLst>
                                            <p:cond delay="0"/>
                                          </p:stCondLst>
                                        </p:cTn>
                                        <p:tgtEl>
                                          <p:spTgt spid="1385491"/>
                                        </p:tgtEl>
                                        <p:attrNameLst>
                                          <p:attrName>style.visibility</p:attrName>
                                        </p:attrNameLst>
                                      </p:cBhvr>
                                      <p:to>
                                        <p:strVal val="visible"/>
                                      </p:to>
                                    </p:set>
                                  </p:childTnLst>
                                </p:cTn>
                              </p:par>
                              <p:par>
                                <p:cTn id="422" presetID="1" presetClass="entr" presetSubtype="0" fill="hold" nodeType="withEffect">
                                  <p:stCondLst>
                                    <p:cond delay="0"/>
                                  </p:stCondLst>
                                  <p:childTnLst>
                                    <p:set>
                                      <p:cBhvr>
                                        <p:cTn id="423" dur="1" fill="hold">
                                          <p:stCondLst>
                                            <p:cond delay="0"/>
                                          </p:stCondLst>
                                        </p:cTn>
                                        <p:tgtEl>
                                          <p:spTgt spid="1385492"/>
                                        </p:tgtEl>
                                        <p:attrNameLst>
                                          <p:attrName>style.visibility</p:attrName>
                                        </p:attrNameLst>
                                      </p:cBhvr>
                                      <p:to>
                                        <p:strVal val="visible"/>
                                      </p:to>
                                    </p:set>
                                  </p:childTnLst>
                                </p:cTn>
                              </p:par>
                              <p:par>
                                <p:cTn id="424" presetID="1" presetClass="entr" presetSubtype="0" fill="hold" nodeType="withEffect">
                                  <p:stCondLst>
                                    <p:cond delay="0"/>
                                  </p:stCondLst>
                                  <p:childTnLst>
                                    <p:set>
                                      <p:cBhvr>
                                        <p:cTn id="425" dur="1" fill="hold">
                                          <p:stCondLst>
                                            <p:cond delay="0"/>
                                          </p:stCondLst>
                                        </p:cTn>
                                        <p:tgtEl>
                                          <p:spTgt spid="5"/>
                                        </p:tgtEl>
                                        <p:attrNameLst>
                                          <p:attrName>style.visibility</p:attrName>
                                        </p:attrNameLst>
                                      </p:cBhvr>
                                      <p:to>
                                        <p:strVal val="visible"/>
                                      </p:to>
                                    </p:set>
                                  </p:childTnLst>
                                </p:cTn>
                              </p:par>
                              <p:par>
                                <p:cTn id="426" presetID="1" presetClass="entr" presetSubtype="0" fill="hold" nodeType="withEffect">
                                  <p:stCondLst>
                                    <p:cond delay="0"/>
                                  </p:stCondLst>
                                  <p:childTnLst>
                                    <p:set>
                                      <p:cBhvr>
                                        <p:cTn id="427" dur="1" fill="hold">
                                          <p:stCondLst>
                                            <p:cond delay="0"/>
                                          </p:stCondLst>
                                        </p:cTn>
                                        <p:tgtEl>
                                          <p:spTgt spid="12"/>
                                        </p:tgtEl>
                                        <p:attrNameLst>
                                          <p:attrName>style.visibility</p:attrName>
                                        </p:attrNameLst>
                                      </p:cBhvr>
                                      <p:to>
                                        <p:strVal val="visible"/>
                                      </p:to>
                                    </p:set>
                                  </p:childTnLst>
                                </p:cTn>
                              </p:par>
                              <p:par>
                                <p:cTn id="428" presetID="1" presetClass="entr" presetSubtype="0" fill="hold" nodeType="withEffect">
                                  <p:stCondLst>
                                    <p:cond delay="0"/>
                                  </p:stCondLst>
                                  <p:childTnLst>
                                    <p:set>
                                      <p:cBhvr>
                                        <p:cTn id="429" dur="1" fill="hold">
                                          <p:stCondLst>
                                            <p:cond delay="0"/>
                                          </p:stCondLst>
                                        </p:cTn>
                                        <p:tgtEl>
                                          <p:spTgt spid="18"/>
                                        </p:tgtEl>
                                        <p:attrNameLst>
                                          <p:attrName>style.visibility</p:attrName>
                                        </p:attrNameLst>
                                      </p:cBhvr>
                                      <p:to>
                                        <p:strVal val="visible"/>
                                      </p:to>
                                    </p:set>
                                  </p:childTnLst>
                                </p:cTn>
                              </p:par>
                              <p:par>
                                <p:cTn id="430" presetID="1" presetClass="entr" presetSubtype="0" fill="hold" nodeType="withEffect">
                                  <p:stCondLst>
                                    <p:cond delay="0"/>
                                  </p:stCondLst>
                                  <p:childTnLst>
                                    <p:set>
                                      <p:cBhvr>
                                        <p:cTn id="431" dur="1" fill="hold">
                                          <p:stCondLst>
                                            <p:cond delay="0"/>
                                          </p:stCondLst>
                                        </p:cTn>
                                        <p:tgtEl>
                                          <p:spTgt spid="20"/>
                                        </p:tgtEl>
                                        <p:attrNameLst>
                                          <p:attrName>style.visibility</p:attrName>
                                        </p:attrNameLst>
                                      </p:cBhvr>
                                      <p:to>
                                        <p:strVal val="visible"/>
                                      </p:to>
                                    </p:set>
                                  </p:childTnLst>
                                </p:cTn>
                              </p:par>
                              <p:par>
                                <p:cTn id="432" presetID="1" presetClass="entr" presetSubtype="0" fill="hold" grpId="1" nodeType="withEffect">
                                  <p:stCondLst>
                                    <p:cond delay="0"/>
                                  </p:stCondLst>
                                  <p:childTnLst>
                                    <p:set>
                                      <p:cBhvr>
                                        <p:cTn id="433" dur="1" fill="hold">
                                          <p:stCondLst>
                                            <p:cond delay="0"/>
                                          </p:stCondLst>
                                        </p:cTn>
                                        <p:tgtEl>
                                          <p:spTgt spid="1385603">
                                            <p:txEl>
                                              <p:pRg st="0" end="0"/>
                                            </p:txEl>
                                          </p:spTgt>
                                        </p:tgtEl>
                                        <p:attrNameLst>
                                          <p:attrName>style.visibility</p:attrName>
                                        </p:attrNameLst>
                                      </p:cBhvr>
                                      <p:to>
                                        <p:strVal val="visible"/>
                                      </p:to>
                                    </p:set>
                                  </p:childTnLst>
                                </p:cTn>
                              </p:par>
                              <p:par>
                                <p:cTn id="434" presetID="1" presetClass="entr" presetSubtype="0" fill="hold" nodeType="withEffect">
                                  <p:stCondLst>
                                    <p:cond delay="0"/>
                                  </p:stCondLst>
                                  <p:childTnLst>
                                    <p:set>
                                      <p:cBhvr>
                                        <p:cTn id="435" dur="1" fill="hold">
                                          <p:stCondLst>
                                            <p:cond delay="0"/>
                                          </p:stCondLst>
                                        </p:cTn>
                                        <p:tgtEl>
                                          <p:spTgt spid="1385604"/>
                                        </p:tgtEl>
                                        <p:attrNameLst>
                                          <p:attrName>style.visibility</p:attrName>
                                        </p:attrNameLst>
                                      </p:cBhvr>
                                      <p:to>
                                        <p:strVal val="visible"/>
                                      </p:to>
                                    </p:set>
                                  </p:childTnLst>
                                </p:cTn>
                              </p:par>
                              <p:par>
                                <p:cTn id="436" presetID="1" presetClass="entr" presetSubtype="0" fill="hold" nodeType="withEffect">
                                  <p:stCondLst>
                                    <p:cond delay="0"/>
                                  </p:stCondLst>
                                  <p:childTnLst>
                                    <p:set>
                                      <p:cBhvr>
                                        <p:cTn id="437" dur="1" fill="hold">
                                          <p:stCondLst>
                                            <p:cond delay="0"/>
                                          </p:stCondLst>
                                        </p:cTn>
                                        <p:tgtEl>
                                          <p:spTgt spid="1385605"/>
                                        </p:tgtEl>
                                        <p:attrNameLst>
                                          <p:attrName>style.visibility</p:attrName>
                                        </p:attrNameLst>
                                      </p:cBhvr>
                                      <p:to>
                                        <p:strVal val="visible"/>
                                      </p:to>
                                    </p:set>
                                  </p:childTnLst>
                                </p:cTn>
                              </p:par>
                              <p:par>
                                <p:cTn id="438" presetID="1" presetClass="entr" presetSubtype="0" fill="hold" nodeType="withEffect">
                                  <p:stCondLst>
                                    <p:cond delay="0"/>
                                  </p:stCondLst>
                                  <p:childTnLst>
                                    <p:set>
                                      <p:cBhvr>
                                        <p:cTn id="439" dur="1" fill="hold">
                                          <p:stCondLst>
                                            <p:cond delay="0"/>
                                          </p:stCondLst>
                                        </p:cTn>
                                        <p:tgtEl>
                                          <p:spTgt spid="1385606"/>
                                        </p:tgtEl>
                                        <p:attrNameLst>
                                          <p:attrName>style.visibility</p:attrName>
                                        </p:attrNameLst>
                                      </p:cBhvr>
                                      <p:to>
                                        <p:strVal val="visible"/>
                                      </p:to>
                                    </p:set>
                                  </p:childTnLst>
                                </p:cTn>
                              </p:par>
                              <p:par>
                                <p:cTn id="440" presetID="1" presetClass="entr" presetSubtype="0" fill="hold" grpId="2" nodeType="withEffect">
                                  <p:stCondLst>
                                    <p:cond delay="0"/>
                                  </p:stCondLst>
                                  <p:childTnLst>
                                    <p:set>
                                      <p:cBhvr>
                                        <p:cTn id="441" dur="1" fill="hold">
                                          <p:stCondLst>
                                            <p:cond delay="0"/>
                                          </p:stCondLst>
                                        </p:cTn>
                                        <p:tgtEl>
                                          <p:spTgt spid="1385607"/>
                                        </p:tgtEl>
                                        <p:attrNameLst>
                                          <p:attrName>style.visibility</p:attrName>
                                        </p:attrNameLst>
                                      </p:cBhvr>
                                      <p:to>
                                        <p:strVal val="visible"/>
                                      </p:to>
                                    </p:set>
                                  </p:childTnLst>
                                </p:cTn>
                              </p:par>
                              <p:par>
                                <p:cTn id="442" presetID="1" presetClass="entr" presetSubtype="0" fill="hold" nodeType="withEffect">
                                  <p:stCondLst>
                                    <p:cond delay="0"/>
                                  </p:stCondLst>
                                  <p:childTnLst>
                                    <p:set>
                                      <p:cBhvr>
                                        <p:cTn id="443" dur="1" fill="hold">
                                          <p:stCondLst>
                                            <p:cond delay="0"/>
                                          </p:stCondLst>
                                        </p:cTn>
                                        <p:tgtEl>
                                          <p:spTgt spid="1385608"/>
                                        </p:tgtEl>
                                        <p:attrNameLst>
                                          <p:attrName>style.visibility</p:attrName>
                                        </p:attrNameLst>
                                      </p:cBhvr>
                                      <p:to>
                                        <p:strVal val="visible"/>
                                      </p:to>
                                    </p:set>
                                  </p:childTnLst>
                                </p:cTn>
                              </p:par>
                              <p:par>
                                <p:cTn id="444" presetID="1" presetClass="entr" presetSubtype="0" fill="hold" grpId="2" nodeType="withEffect">
                                  <p:stCondLst>
                                    <p:cond delay="0"/>
                                  </p:stCondLst>
                                  <p:childTnLst>
                                    <p:set>
                                      <p:cBhvr>
                                        <p:cTn id="445" dur="1" fill="hold">
                                          <p:stCondLst>
                                            <p:cond delay="0"/>
                                          </p:stCondLst>
                                        </p:cTn>
                                        <p:tgtEl>
                                          <p:spTgt spid="1385609"/>
                                        </p:tgtEl>
                                        <p:attrNameLst>
                                          <p:attrName>style.visibility</p:attrName>
                                        </p:attrNameLst>
                                      </p:cBhvr>
                                      <p:to>
                                        <p:strVal val="visible"/>
                                      </p:to>
                                    </p:set>
                                  </p:childTnLst>
                                </p:cTn>
                              </p:par>
                              <p:par>
                                <p:cTn id="446" presetID="1" presetClass="entr" presetSubtype="0" fill="hold" grpId="2" nodeType="withEffect">
                                  <p:stCondLst>
                                    <p:cond delay="0"/>
                                  </p:stCondLst>
                                  <p:childTnLst>
                                    <p:set>
                                      <p:cBhvr>
                                        <p:cTn id="447" dur="1" fill="hold">
                                          <p:stCondLst>
                                            <p:cond delay="0"/>
                                          </p:stCondLst>
                                        </p:cTn>
                                        <p:tgtEl>
                                          <p:spTgt spid="1385610"/>
                                        </p:tgtEl>
                                        <p:attrNameLst>
                                          <p:attrName>style.visibility</p:attrName>
                                        </p:attrNameLst>
                                      </p:cBhvr>
                                      <p:to>
                                        <p:strVal val="visible"/>
                                      </p:to>
                                    </p:set>
                                  </p:childTnLst>
                                </p:cTn>
                              </p:par>
                              <p:par>
                                <p:cTn id="448" presetID="1" presetClass="entr" presetSubtype="0" fill="hold" nodeType="withEffect">
                                  <p:stCondLst>
                                    <p:cond delay="0"/>
                                  </p:stCondLst>
                                  <p:childTnLst>
                                    <p:set>
                                      <p:cBhvr>
                                        <p:cTn id="449" dur="1" fill="hold">
                                          <p:stCondLst>
                                            <p:cond delay="0"/>
                                          </p:stCondLst>
                                        </p:cTn>
                                        <p:tgtEl>
                                          <p:spTgt spid="1385611"/>
                                        </p:tgtEl>
                                        <p:attrNameLst>
                                          <p:attrName>style.visibility</p:attrName>
                                        </p:attrNameLst>
                                      </p:cBhvr>
                                      <p:to>
                                        <p:strVal val="visible"/>
                                      </p:to>
                                    </p:set>
                                  </p:childTnLst>
                                </p:cTn>
                              </p:par>
                              <p:par>
                                <p:cTn id="450" presetID="1" presetClass="entr" presetSubtype="0" fill="hold" grpId="1" nodeType="withEffect">
                                  <p:stCondLst>
                                    <p:cond delay="0"/>
                                  </p:stCondLst>
                                  <p:childTnLst>
                                    <p:set>
                                      <p:cBhvr>
                                        <p:cTn id="451" dur="1" fill="hold">
                                          <p:stCondLst>
                                            <p:cond delay="0"/>
                                          </p:stCondLst>
                                        </p:cTn>
                                        <p:tgtEl>
                                          <p:spTgt spid="1385612">
                                            <p:txEl>
                                              <p:pRg st="0" end="0"/>
                                            </p:txEl>
                                          </p:spTgt>
                                        </p:tgtEl>
                                        <p:attrNameLst>
                                          <p:attrName>style.visibility</p:attrName>
                                        </p:attrNameLst>
                                      </p:cBhvr>
                                      <p:to>
                                        <p:strVal val="visible"/>
                                      </p:to>
                                    </p:set>
                                  </p:childTnLst>
                                </p:cTn>
                              </p:par>
                              <p:par>
                                <p:cTn id="452" presetID="1" presetClass="entr" presetSubtype="0" fill="hold" nodeType="withEffect">
                                  <p:stCondLst>
                                    <p:cond delay="0"/>
                                  </p:stCondLst>
                                  <p:childTnLst>
                                    <p:set>
                                      <p:cBhvr>
                                        <p:cTn id="453" dur="1" fill="hold">
                                          <p:stCondLst>
                                            <p:cond delay="0"/>
                                          </p:stCondLst>
                                        </p:cTn>
                                        <p:tgtEl>
                                          <p:spTgt spid="22"/>
                                        </p:tgtEl>
                                        <p:attrNameLst>
                                          <p:attrName>style.visibility</p:attrName>
                                        </p:attrNameLst>
                                      </p:cBhvr>
                                      <p:to>
                                        <p:strVal val="visible"/>
                                      </p:to>
                                    </p:set>
                                  </p:childTnLst>
                                </p:cTn>
                              </p:par>
                              <p:par>
                                <p:cTn id="454" presetID="1" presetClass="entr" presetSubtype="0" fill="hold" nodeType="withEffect">
                                  <p:stCondLst>
                                    <p:cond delay="0"/>
                                  </p:stCondLst>
                                  <p:childTnLst>
                                    <p:set>
                                      <p:cBhvr>
                                        <p:cTn id="455" dur="1" fill="hold">
                                          <p:stCondLst>
                                            <p:cond delay="0"/>
                                          </p:stCondLst>
                                        </p:cTn>
                                        <p:tgtEl>
                                          <p:spTgt spid="1385650"/>
                                        </p:tgtEl>
                                        <p:attrNameLst>
                                          <p:attrName>style.visibility</p:attrName>
                                        </p:attrNameLst>
                                      </p:cBhvr>
                                      <p:to>
                                        <p:strVal val="visible"/>
                                      </p:to>
                                    </p:set>
                                  </p:childTnLst>
                                </p:cTn>
                              </p:par>
                              <p:par>
                                <p:cTn id="456" presetID="1" presetClass="entr" presetSubtype="0" fill="hold" nodeType="withEffect">
                                  <p:stCondLst>
                                    <p:cond delay="0"/>
                                  </p:stCondLst>
                                  <p:childTnLst>
                                    <p:set>
                                      <p:cBhvr>
                                        <p:cTn id="457" dur="1" fill="hold">
                                          <p:stCondLst>
                                            <p:cond delay="0"/>
                                          </p:stCondLst>
                                        </p:cTn>
                                        <p:tgtEl>
                                          <p:spTgt spid="28"/>
                                        </p:tgtEl>
                                        <p:attrNameLst>
                                          <p:attrName>style.visibility</p:attrName>
                                        </p:attrNameLst>
                                      </p:cBhvr>
                                      <p:to>
                                        <p:strVal val="visible"/>
                                      </p:to>
                                    </p:set>
                                  </p:childTnLst>
                                </p:cTn>
                              </p:par>
                              <p:par>
                                <p:cTn id="458" presetID="1" presetClass="entr" presetSubtype="0" fill="hold" nodeType="withEffect">
                                  <p:stCondLst>
                                    <p:cond delay="0"/>
                                  </p:stCondLst>
                                  <p:childTnLst>
                                    <p:set>
                                      <p:cBhvr>
                                        <p:cTn id="459" dur="1" fill="hold">
                                          <p:stCondLst>
                                            <p:cond delay="0"/>
                                          </p:stCondLst>
                                        </p:cTn>
                                        <p:tgtEl>
                                          <p:spTgt spid="1385652"/>
                                        </p:tgtEl>
                                        <p:attrNameLst>
                                          <p:attrName>style.visibility</p:attrName>
                                        </p:attrNameLst>
                                      </p:cBhvr>
                                      <p:to>
                                        <p:strVal val="visible"/>
                                      </p:to>
                                    </p:set>
                                  </p:childTnLst>
                                </p:cTn>
                              </p:par>
                              <p:par>
                                <p:cTn id="460" presetID="1" presetClass="entr" presetSubtype="0" fill="hold" grpId="2" nodeType="withEffect">
                                  <p:stCondLst>
                                    <p:cond delay="0"/>
                                  </p:stCondLst>
                                  <p:childTnLst>
                                    <p:set>
                                      <p:cBhvr>
                                        <p:cTn id="461" dur="1" fill="hold">
                                          <p:stCondLst>
                                            <p:cond delay="0"/>
                                          </p:stCondLst>
                                        </p:cTn>
                                        <p:tgtEl>
                                          <p:spTgt spid="1385653"/>
                                        </p:tgtEl>
                                        <p:attrNameLst>
                                          <p:attrName>style.visibility</p:attrName>
                                        </p:attrNameLst>
                                      </p:cBhvr>
                                      <p:to>
                                        <p:strVal val="visible"/>
                                      </p:to>
                                    </p:set>
                                  </p:childTnLst>
                                </p:cTn>
                              </p:par>
                              <p:par>
                                <p:cTn id="462" presetID="1" presetClass="entr" presetSubtype="0" fill="hold" nodeType="withEffect">
                                  <p:stCondLst>
                                    <p:cond delay="0"/>
                                  </p:stCondLst>
                                  <p:childTnLst>
                                    <p:set>
                                      <p:cBhvr>
                                        <p:cTn id="463" dur="1" fill="hold">
                                          <p:stCondLst>
                                            <p:cond delay="0"/>
                                          </p:stCondLst>
                                        </p:cTn>
                                        <p:tgtEl>
                                          <p:spTgt spid="1385654"/>
                                        </p:tgtEl>
                                        <p:attrNameLst>
                                          <p:attrName>style.visibility</p:attrName>
                                        </p:attrNameLst>
                                      </p:cBhvr>
                                      <p:to>
                                        <p:strVal val="visible"/>
                                      </p:to>
                                    </p:set>
                                  </p:childTnLst>
                                </p:cTn>
                              </p:par>
                              <p:par>
                                <p:cTn id="464" presetID="1" presetClass="entr" presetSubtype="0" fill="hold" nodeType="withEffect">
                                  <p:stCondLst>
                                    <p:cond delay="0"/>
                                  </p:stCondLst>
                                  <p:childTnLst>
                                    <p:set>
                                      <p:cBhvr>
                                        <p:cTn id="465" dur="1" fill="hold">
                                          <p:stCondLst>
                                            <p:cond delay="0"/>
                                          </p:stCondLst>
                                        </p:cTn>
                                        <p:tgtEl>
                                          <p:spTgt spid="1385655"/>
                                        </p:tgtEl>
                                        <p:attrNameLst>
                                          <p:attrName>style.visibility</p:attrName>
                                        </p:attrNameLst>
                                      </p:cBhvr>
                                      <p:to>
                                        <p:strVal val="visible"/>
                                      </p:to>
                                    </p:set>
                                  </p:childTnLst>
                                </p:cTn>
                              </p:par>
                              <p:par>
                                <p:cTn id="466" presetID="1" presetClass="entr" presetSubtype="0" fill="hold" nodeType="withEffect">
                                  <p:stCondLst>
                                    <p:cond delay="0"/>
                                  </p:stCondLst>
                                  <p:childTnLst>
                                    <p:set>
                                      <p:cBhvr>
                                        <p:cTn id="467" dur="1" fill="hold">
                                          <p:stCondLst>
                                            <p:cond delay="0"/>
                                          </p:stCondLst>
                                        </p:cTn>
                                        <p:tgtEl>
                                          <p:spTgt spid="1385656"/>
                                        </p:tgtEl>
                                        <p:attrNameLst>
                                          <p:attrName>style.visibility</p:attrName>
                                        </p:attrNameLst>
                                      </p:cBhvr>
                                      <p:to>
                                        <p:strVal val="visible"/>
                                      </p:to>
                                    </p:set>
                                  </p:childTnLst>
                                </p:cTn>
                              </p:par>
                              <p:par>
                                <p:cTn id="468" presetID="1" presetClass="entr" presetSubtype="0" fill="hold" nodeType="withEffect">
                                  <p:stCondLst>
                                    <p:cond delay="0"/>
                                  </p:stCondLst>
                                  <p:childTnLst>
                                    <p:set>
                                      <p:cBhvr>
                                        <p:cTn id="469" dur="1" fill="hold">
                                          <p:stCondLst>
                                            <p:cond delay="0"/>
                                          </p:stCondLst>
                                        </p:cTn>
                                        <p:tgtEl>
                                          <p:spTgt spid="1385657"/>
                                        </p:tgtEl>
                                        <p:attrNameLst>
                                          <p:attrName>style.visibility</p:attrName>
                                        </p:attrNameLst>
                                      </p:cBhvr>
                                      <p:to>
                                        <p:strVal val="visible"/>
                                      </p:to>
                                    </p:set>
                                  </p:childTnLst>
                                </p:cTn>
                              </p:par>
                              <p:par>
                                <p:cTn id="470" presetID="1" presetClass="entr" presetSubtype="0" fill="hold" nodeType="withEffect">
                                  <p:stCondLst>
                                    <p:cond delay="0"/>
                                  </p:stCondLst>
                                  <p:childTnLst>
                                    <p:set>
                                      <p:cBhvr>
                                        <p:cTn id="471" dur="1" fill="hold">
                                          <p:stCondLst>
                                            <p:cond delay="0"/>
                                          </p:stCondLst>
                                        </p:cTn>
                                        <p:tgtEl>
                                          <p:spTgt spid="1385658"/>
                                        </p:tgtEl>
                                        <p:attrNameLst>
                                          <p:attrName>style.visibility</p:attrName>
                                        </p:attrNameLst>
                                      </p:cBhvr>
                                      <p:to>
                                        <p:strVal val="visible"/>
                                      </p:to>
                                    </p:set>
                                  </p:childTnLst>
                                </p:cTn>
                              </p:par>
                              <p:par>
                                <p:cTn id="472" presetID="1" presetClass="entr" presetSubtype="0" fill="hold" nodeType="withEffect">
                                  <p:stCondLst>
                                    <p:cond delay="0"/>
                                  </p:stCondLst>
                                  <p:childTnLst>
                                    <p:set>
                                      <p:cBhvr>
                                        <p:cTn id="473" dur="1" fill="hold">
                                          <p:stCondLst>
                                            <p:cond delay="0"/>
                                          </p:stCondLst>
                                        </p:cTn>
                                        <p:tgtEl>
                                          <p:spTgt spid="1385659"/>
                                        </p:tgtEl>
                                        <p:attrNameLst>
                                          <p:attrName>style.visibility</p:attrName>
                                        </p:attrNameLst>
                                      </p:cBhvr>
                                      <p:to>
                                        <p:strVal val="visible"/>
                                      </p:to>
                                    </p:set>
                                  </p:childTnLst>
                                </p:cTn>
                              </p:par>
                              <p:par>
                                <p:cTn id="474" presetID="1" presetClass="entr" presetSubtype="0" fill="hold" nodeType="withEffect">
                                  <p:stCondLst>
                                    <p:cond delay="0"/>
                                  </p:stCondLst>
                                  <p:childTnLst>
                                    <p:set>
                                      <p:cBhvr>
                                        <p:cTn id="475" dur="1" fill="hold">
                                          <p:stCondLst>
                                            <p:cond delay="0"/>
                                          </p:stCondLst>
                                        </p:cTn>
                                        <p:tgtEl>
                                          <p:spTgt spid="30"/>
                                        </p:tgtEl>
                                        <p:attrNameLst>
                                          <p:attrName>style.visibility</p:attrName>
                                        </p:attrNameLst>
                                      </p:cBhvr>
                                      <p:to>
                                        <p:strVal val="visible"/>
                                      </p:to>
                                    </p:set>
                                  </p:childTnLst>
                                </p:cTn>
                              </p:par>
                              <p:par>
                                <p:cTn id="476" presetID="1" presetClass="entr" presetSubtype="0" fill="hold" nodeType="withEffect">
                                  <p:stCondLst>
                                    <p:cond delay="0"/>
                                  </p:stCondLst>
                                  <p:childTnLst>
                                    <p:set>
                                      <p:cBhvr>
                                        <p:cTn id="477" dur="1" fill="hold">
                                          <p:stCondLst>
                                            <p:cond delay="0"/>
                                          </p:stCondLst>
                                        </p:cTn>
                                        <p:tgtEl>
                                          <p:spTgt spid="1385720"/>
                                        </p:tgtEl>
                                        <p:attrNameLst>
                                          <p:attrName>style.visibility</p:attrName>
                                        </p:attrNameLst>
                                      </p:cBhvr>
                                      <p:to>
                                        <p:strVal val="visible"/>
                                      </p:to>
                                    </p:set>
                                  </p:childTnLst>
                                </p:cTn>
                              </p:par>
                              <p:par>
                                <p:cTn id="478" presetID="1" presetClass="entr" presetSubtype="0" fill="hold" nodeType="withEffect">
                                  <p:stCondLst>
                                    <p:cond delay="0"/>
                                  </p:stCondLst>
                                  <p:childTnLst>
                                    <p:set>
                                      <p:cBhvr>
                                        <p:cTn id="479" dur="1" fill="hold">
                                          <p:stCondLst>
                                            <p:cond delay="0"/>
                                          </p:stCondLst>
                                        </p:cTn>
                                        <p:tgtEl>
                                          <p:spTgt spid="1040"/>
                                        </p:tgtEl>
                                        <p:attrNameLst>
                                          <p:attrName>style.visibility</p:attrName>
                                        </p:attrNameLst>
                                      </p:cBhvr>
                                      <p:to>
                                        <p:strVal val="visible"/>
                                      </p:to>
                                    </p:set>
                                  </p:childTnLst>
                                </p:cTn>
                              </p:par>
                              <p:par>
                                <p:cTn id="480" presetID="1" presetClass="entr" presetSubtype="0" fill="hold" nodeType="withEffect">
                                  <p:stCondLst>
                                    <p:cond delay="0"/>
                                  </p:stCondLst>
                                  <p:childTnLst>
                                    <p:set>
                                      <p:cBhvr>
                                        <p:cTn id="481" dur="1" fill="hold">
                                          <p:stCondLst>
                                            <p:cond delay="0"/>
                                          </p:stCondLst>
                                        </p:cTn>
                                        <p:tgtEl>
                                          <p:spTgt spid="1385728"/>
                                        </p:tgtEl>
                                        <p:attrNameLst>
                                          <p:attrName>style.visibility</p:attrName>
                                        </p:attrNameLst>
                                      </p:cBhvr>
                                      <p:to>
                                        <p:strVal val="visible"/>
                                      </p:to>
                                    </p:set>
                                  </p:childTnLst>
                                </p:cTn>
                              </p:par>
                              <p:par>
                                <p:cTn id="482" presetID="1" presetClass="entr" presetSubtype="0" fill="hold" nodeType="withEffect">
                                  <p:stCondLst>
                                    <p:cond delay="0"/>
                                  </p:stCondLst>
                                  <p:childTnLst>
                                    <p:set>
                                      <p:cBhvr>
                                        <p:cTn id="483" dur="1" fill="hold">
                                          <p:stCondLst>
                                            <p:cond delay="0"/>
                                          </p:stCondLst>
                                        </p:cTn>
                                        <p:tgtEl>
                                          <p:spTgt spid="1041"/>
                                        </p:tgtEl>
                                        <p:attrNameLst>
                                          <p:attrName>style.visibility</p:attrName>
                                        </p:attrNameLst>
                                      </p:cBhvr>
                                      <p:to>
                                        <p:strVal val="visible"/>
                                      </p:to>
                                    </p:set>
                                  </p:childTnLst>
                                </p:cTn>
                              </p:par>
                              <p:par>
                                <p:cTn id="484" presetID="1" presetClass="entr" presetSubtype="0" fill="hold" nodeType="withEffect">
                                  <p:stCondLst>
                                    <p:cond delay="0"/>
                                  </p:stCondLst>
                                  <p:childTnLst>
                                    <p:set>
                                      <p:cBhvr>
                                        <p:cTn id="485" dur="1" fill="hold">
                                          <p:stCondLst>
                                            <p:cond delay="0"/>
                                          </p:stCondLst>
                                        </p:cTn>
                                        <p:tgtEl>
                                          <p:spTgt spid="1042"/>
                                        </p:tgtEl>
                                        <p:attrNameLst>
                                          <p:attrName>style.visibility</p:attrName>
                                        </p:attrNameLst>
                                      </p:cBhvr>
                                      <p:to>
                                        <p:strVal val="visible"/>
                                      </p:to>
                                    </p:set>
                                  </p:childTnLst>
                                </p:cTn>
                              </p:par>
                              <p:par>
                                <p:cTn id="486" presetID="1" presetClass="entr" presetSubtype="0" fill="hold" nodeType="withEffect">
                                  <p:stCondLst>
                                    <p:cond delay="0"/>
                                  </p:stCondLst>
                                  <p:childTnLst>
                                    <p:set>
                                      <p:cBhvr>
                                        <p:cTn id="487" dur="1" fill="hold">
                                          <p:stCondLst>
                                            <p:cond delay="0"/>
                                          </p:stCondLst>
                                        </p:cTn>
                                        <p:tgtEl>
                                          <p:spTgt spid="1050"/>
                                        </p:tgtEl>
                                        <p:attrNameLst>
                                          <p:attrName>style.visibility</p:attrName>
                                        </p:attrNameLst>
                                      </p:cBhvr>
                                      <p:to>
                                        <p:strVal val="visible"/>
                                      </p:to>
                                    </p:set>
                                  </p:childTnLst>
                                </p:cTn>
                              </p:par>
                              <p:par>
                                <p:cTn id="488" presetID="1" presetClass="entr" presetSubtype="0" fill="hold" nodeType="withEffect">
                                  <p:stCondLst>
                                    <p:cond delay="0"/>
                                  </p:stCondLst>
                                  <p:childTnLst>
                                    <p:set>
                                      <p:cBhvr>
                                        <p:cTn id="489" dur="1" fill="hold">
                                          <p:stCondLst>
                                            <p:cond delay="0"/>
                                          </p:stCondLst>
                                        </p:cTn>
                                        <p:tgtEl>
                                          <p:spTgt spid="1385777"/>
                                        </p:tgtEl>
                                        <p:attrNameLst>
                                          <p:attrName>style.visibility</p:attrName>
                                        </p:attrNameLst>
                                      </p:cBhvr>
                                      <p:to>
                                        <p:strVal val="visible"/>
                                      </p:to>
                                    </p:set>
                                  </p:childTnLst>
                                </p:cTn>
                              </p:par>
                              <p:par>
                                <p:cTn id="490" presetID="1" presetClass="entr" presetSubtype="0" fill="hold" nodeType="withEffect">
                                  <p:stCondLst>
                                    <p:cond delay="0"/>
                                  </p:stCondLst>
                                  <p:childTnLst>
                                    <p:set>
                                      <p:cBhvr>
                                        <p:cTn id="491" dur="1" fill="hold">
                                          <p:stCondLst>
                                            <p:cond delay="0"/>
                                          </p:stCondLst>
                                        </p:cTn>
                                        <p:tgtEl>
                                          <p:spTgt spid="1385778"/>
                                        </p:tgtEl>
                                        <p:attrNameLst>
                                          <p:attrName>style.visibility</p:attrName>
                                        </p:attrNameLst>
                                      </p:cBhvr>
                                      <p:to>
                                        <p:strVal val="visible"/>
                                      </p:to>
                                    </p:set>
                                  </p:childTnLst>
                                </p:cTn>
                              </p:par>
                              <p:par>
                                <p:cTn id="492" presetID="1" presetClass="entr" presetSubtype="0" fill="hold" grpId="2" nodeType="withEffect">
                                  <p:stCondLst>
                                    <p:cond delay="0"/>
                                  </p:stCondLst>
                                  <p:childTnLst>
                                    <p:set>
                                      <p:cBhvr>
                                        <p:cTn id="493" dur="1" fill="hold">
                                          <p:stCondLst>
                                            <p:cond delay="0"/>
                                          </p:stCondLst>
                                        </p:cTn>
                                        <p:tgtEl>
                                          <p:spTgt spid="1385779"/>
                                        </p:tgtEl>
                                        <p:attrNameLst>
                                          <p:attrName>style.visibility</p:attrName>
                                        </p:attrNameLst>
                                      </p:cBhvr>
                                      <p:to>
                                        <p:strVal val="visible"/>
                                      </p:to>
                                    </p:set>
                                  </p:childTnLst>
                                </p:cTn>
                              </p:par>
                              <p:par>
                                <p:cTn id="494" presetID="1" presetClass="entr" presetSubtype="0" fill="hold" nodeType="withEffect">
                                  <p:stCondLst>
                                    <p:cond delay="0"/>
                                  </p:stCondLst>
                                  <p:childTnLst>
                                    <p:set>
                                      <p:cBhvr>
                                        <p:cTn id="495" dur="1" fill="hold">
                                          <p:stCondLst>
                                            <p:cond delay="0"/>
                                          </p:stCondLst>
                                        </p:cTn>
                                        <p:tgtEl>
                                          <p:spTgt spid="1385780"/>
                                        </p:tgtEl>
                                        <p:attrNameLst>
                                          <p:attrName>style.visibility</p:attrName>
                                        </p:attrNameLst>
                                      </p:cBhvr>
                                      <p:to>
                                        <p:strVal val="visible"/>
                                      </p:to>
                                    </p:set>
                                  </p:childTnLst>
                                </p:cTn>
                              </p:par>
                              <p:par>
                                <p:cTn id="496" presetID="1" presetClass="entr" presetSubtype="0" fill="hold" nodeType="withEffect">
                                  <p:stCondLst>
                                    <p:cond delay="0"/>
                                  </p:stCondLst>
                                  <p:childTnLst>
                                    <p:set>
                                      <p:cBhvr>
                                        <p:cTn id="497" dur="1" fill="hold">
                                          <p:stCondLst>
                                            <p:cond delay="0"/>
                                          </p:stCondLst>
                                        </p:cTn>
                                        <p:tgtEl>
                                          <p:spTgt spid="1385781"/>
                                        </p:tgtEl>
                                        <p:attrNameLst>
                                          <p:attrName>style.visibility</p:attrName>
                                        </p:attrNameLst>
                                      </p:cBhvr>
                                      <p:to>
                                        <p:strVal val="visible"/>
                                      </p:to>
                                    </p:set>
                                  </p:childTnLst>
                                </p:cTn>
                              </p:par>
                              <p:par>
                                <p:cTn id="498" presetID="1" presetClass="entr" presetSubtype="0" fill="hold" nodeType="withEffect">
                                  <p:stCondLst>
                                    <p:cond delay="0"/>
                                  </p:stCondLst>
                                  <p:childTnLst>
                                    <p:set>
                                      <p:cBhvr>
                                        <p:cTn id="499" dur="1" fill="hold">
                                          <p:stCondLst>
                                            <p:cond delay="0"/>
                                          </p:stCondLst>
                                        </p:cTn>
                                        <p:tgtEl>
                                          <p:spTgt spid="1385472"/>
                                        </p:tgtEl>
                                        <p:attrNameLst>
                                          <p:attrName>style.visibility</p:attrName>
                                        </p:attrNameLst>
                                      </p:cBhvr>
                                      <p:to>
                                        <p:strVal val="visible"/>
                                      </p:to>
                                    </p:set>
                                  </p:childTnLst>
                                </p:cTn>
                              </p:par>
                              <p:par>
                                <p:cTn id="500" presetID="1" presetClass="entr" presetSubtype="0" fill="hold" nodeType="withEffect">
                                  <p:stCondLst>
                                    <p:cond delay="0"/>
                                  </p:stCondLst>
                                  <p:childTnLst>
                                    <p:set>
                                      <p:cBhvr>
                                        <p:cTn id="501" dur="1" fill="hold">
                                          <p:stCondLst>
                                            <p:cond delay="0"/>
                                          </p:stCondLst>
                                        </p:cTn>
                                        <p:tgtEl>
                                          <p:spTgt spid="13858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5474" grpId="0" build="allAtOnce"/>
      <p:bldP spid="1385487" grpId="0"/>
      <p:bldP spid="1385487" grpId="1"/>
      <p:bldP spid="1385488" grpId="0" build="allAtOnce"/>
      <p:bldP spid="1385490" grpId="0"/>
      <p:bldP spid="1385490" grpId="1"/>
      <p:bldP spid="1385603" grpId="0" build="allAtOnce"/>
      <p:bldP spid="1385603" grpId="1" build="allAtOnce"/>
      <p:bldP spid="1385607" grpId="0"/>
      <p:bldP spid="1385607" grpId="1"/>
      <p:bldP spid="1385607" grpId="2"/>
      <p:bldP spid="1385609" grpId="0"/>
      <p:bldP spid="1385609" grpId="1"/>
      <p:bldP spid="1385609" grpId="2"/>
      <p:bldP spid="1385610" grpId="0"/>
      <p:bldP spid="1385610" grpId="1"/>
      <p:bldP spid="1385610" grpId="2"/>
      <p:bldP spid="1385612" grpId="0" build="allAtOnce"/>
      <p:bldP spid="1385612" grpId="1" build="allAtOnce"/>
      <p:bldP spid="1385653" grpId="0"/>
      <p:bldP spid="1385653" grpId="1"/>
      <p:bldP spid="1385653" grpId="2"/>
      <p:bldP spid="1385779" grpId="0"/>
      <p:bldP spid="1385779" grpId="1"/>
      <p:bldP spid="1385779" grpId="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46"/>
          <p:cNvGrpSpPr>
            <a:grpSpLocks/>
          </p:cNvGrpSpPr>
          <p:nvPr/>
        </p:nvGrpSpPr>
        <p:grpSpPr bwMode="auto">
          <a:xfrm>
            <a:off x="5149850" y="1346201"/>
            <a:ext cx="1963738" cy="3394075"/>
            <a:chOff x="2284" y="232"/>
            <a:chExt cx="1237" cy="2138"/>
          </a:xfrm>
        </p:grpSpPr>
        <p:grpSp>
          <p:nvGrpSpPr>
            <p:cNvPr id="2312" name="Group 3"/>
            <p:cNvGrpSpPr>
              <a:grpSpLocks/>
            </p:cNvGrpSpPr>
            <p:nvPr/>
          </p:nvGrpSpPr>
          <p:grpSpPr bwMode="auto">
            <a:xfrm>
              <a:off x="2627" y="232"/>
              <a:ext cx="561" cy="817"/>
              <a:chOff x="2705" y="232"/>
              <a:chExt cx="561" cy="817"/>
            </a:xfrm>
          </p:grpSpPr>
          <p:graphicFrame>
            <p:nvGraphicFramePr>
              <p:cNvPr id="2061" name="Object 13"/>
              <p:cNvGraphicFramePr>
                <a:graphicFrameLocks noChangeAspect="1"/>
              </p:cNvGraphicFramePr>
              <p:nvPr/>
            </p:nvGraphicFramePr>
            <p:xfrm>
              <a:off x="2705" y="346"/>
              <a:ext cx="561" cy="703"/>
            </p:xfrm>
            <a:graphic>
              <a:graphicData uri="http://schemas.openxmlformats.org/presentationml/2006/ole">
                <mc:AlternateContent xmlns:mc="http://schemas.openxmlformats.org/markup-compatibility/2006">
                  <mc:Choice xmlns:v="urn:schemas-microsoft-com:vml" Requires="v">
                    <p:oleObj spid="_x0000_s3218" name="Visio" r:id="rId3" imgW="681601" imgH="854340" progId="Visio.Drawing.11">
                      <p:embed/>
                    </p:oleObj>
                  </mc:Choice>
                  <mc:Fallback>
                    <p:oleObj name="Visio" r:id="rId3" imgW="681601" imgH="854340" progId="Visio.Drawing.11">
                      <p:embed/>
                      <p:pic>
                        <p:nvPicPr>
                          <p:cNvPr id="2061"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5" y="346"/>
                            <a:ext cx="561" cy="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98405" name="Text Box 5"/>
              <p:cNvSpPr txBox="1">
                <a:spLocks noChangeArrowheads="1"/>
              </p:cNvSpPr>
              <p:nvPr/>
            </p:nvSpPr>
            <p:spPr bwMode="auto">
              <a:xfrm>
                <a:off x="2750" y="232"/>
                <a:ext cx="453" cy="106"/>
              </a:xfrm>
              <a:prstGeom prst="rect">
                <a:avLst/>
              </a:prstGeom>
              <a:solidFill>
                <a:srgbClr val="FFFF53"/>
              </a:solidFill>
              <a:ln w="9525">
                <a:noFill/>
                <a:miter lim="800000"/>
                <a:headEnd/>
                <a:tailEnd/>
              </a:ln>
              <a:effectLst>
                <a:outerShdw dist="28398" dir="20006097" algn="ctr" rotWithShape="0">
                  <a:schemeClr val="bg2">
                    <a:alpha val="50000"/>
                  </a:schemeClr>
                </a:outerShdw>
              </a:effectLst>
            </p:spPr>
            <p:txBody>
              <a:bodyPr lIns="0" tIns="0" rIns="0" bIns="0">
                <a:spAutoFit/>
              </a:bodyPr>
              <a:lstStyle/>
              <a:p>
                <a:pPr algn="ctr">
                  <a:defRPr/>
                </a:pPr>
                <a:r>
                  <a:rPr lang="en-US" sz="1100">
                    <a:effectLst>
                      <a:outerShdw blurRad="38100" dist="38100" dir="2700000" algn="tl">
                        <a:srgbClr val="FFFFFF"/>
                      </a:outerShdw>
                    </a:effectLst>
                  </a:rPr>
                  <a:t>Softswitch</a:t>
                </a:r>
                <a:endParaRPr lang="en-GB" sz="1100">
                  <a:effectLst>
                    <a:outerShdw blurRad="38100" dist="38100" dir="2700000" algn="tl">
                      <a:srgbClr val="FFFFFF"/>
                    </a:outerShdw>
                  </a:effectLst>
                </a:endParaRPr>
              </a:p>
            </p:txBody>
          </p:sp>
        </p:grpSp>
        <p:grpSp>
          <p:nvGrpSpPr>
            <p:cNvPr id="2313" name="Group 6"/>
            <p:cNvGrpSpPr>
              <a:grpSpLocks/>
            </p:cNvGrpSpPr>
            <p:nvPr/>
          </p:nvGrpSpPr>
          <p:grpSpPr bwMode="auto">
            <a:xfrm>
              <a:off x="2284" y="2021"/>
              <a:ext cx="1237" cy="331"/>
              <a:chOff x="2523" y="1797"/>
              <a:chExt cx="885" cy="247"/>
            </a:xfrm>
          </p:grpSpPr>
          <p:sp>
            <p:nvSpPr>
              <p:cNvPr id="2315" name="Oval 7"/>
              <p:cNvSpPr>
                <a:spLocks noChangeArrowheads="1"/>
              </p:cNvSpPr>
              <p:nvPr/>
            </p:nvSpPr>
            <p:spPr bwMode="auto">
              <a:xfrm rot="323878">
                <a:off x="2523" y="1800"/>
                <a:ext cx="885" cy="244"/>
              </a:xfrm>
              <a:prstGeom prst="ellipse">
                <a:avLst/>
              </a:prstGeom>
              <a:gradFill rotWithShape="0">
                <a:gsLst>
                  <a:gs pos="0">
                    <a:srgbClr val="FFFFE1"/>
                  </a:gs>
                  <a:gs pos="100000">
                    <a:srgbClr val="767668"/>
                  </a:gs>
                </a:gsLst>
                <a:lin ang="2700000" scaled="1"/>
              </a:gradFill>
              <a:ln w="9525">
                <a:round/>
                <a:headEnd/>
                <a:tailEnd/>
              </a:ln>
              <a:scene3d>
                <a:camera prst="legacyObliqueTopRight">
                  <a:rot lat="16499995" lon="0" rev="0"/>
                </a:camera>
                <a:lightRig rig="legacyFlat3" dir="r"/>
              </a:scene3d>
              <a:sp3d extrusionH="23800" prstMaterial="legacyMatte">
                <a:bevelT w="13500" h="13500" prst="angle"/>
                <a:bevelB w="13500" h="13500" prst="angle"/>
                <a:extrusionClr>
                  <a:srgbClr val="FFFFE1"/>
                </a:extrusionClr>
                <a:contourClr>
                  <a:srgbClr val="FFFFE1"/>
                </a:contourClr>
              </a:sp3d>
            </p:spPr>
            <p:txBody>
              <a:bodyPr anchor="ctr">
                <a:spAutoFit/>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nvGrpSpPr>
              <p:cNvPr id="2316" name="Group 8"/>
              <p:cNvGrpSpPr>
                <a:grpSpLocks/>
              </p:cNvGrpSpPr>
              <p:nvPr/>
            </p:nvGrpSpPr>
            <p:grpSpPr bwMode="auto">
              <a:xfrm>
                <a:off x="2637" y="1797"/>
                <a:ext cx="725" cy="223"/>
                <a:chOff x="2426" y="1407"/>
                <a:chExt cx="750" cy="237"/>
              </a:xfrm>
            </p:grpSpPr>
            <p:sp>
              <p:nvSpPr>
                <p:cNvPr id="2317" name="AutoShape 9"/>
                <p:cNvSpPr>
                  <a:spLocks noChangeArrowheads="1"/>
                </p:cNvSpPr>
                <p:nvPr/>
              </p:nvSpPr>
              <p:spPr bwMode="auto">
                <a:xfrm>
                  <a:off x="2589" y="1492"/>
                  <a:ext cx="464" cy="106"/>
                </a:xfrm>
                <a:prstGeom prst="triangle">
                  <a:avLst>
                    <a:gd name="adj" fmla="val 50000"/>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nvGrpSpPr>
                <p:cNvPr id="2318" name="Group 10"/>
                <p:cNvGrpSpPr>
                  <a:grpSpLocks noChangeAspect="1"/>
                </p:cNvGrpSpPr>
                <p:nvPr/>
              </p:nvGrpSpPr>
              <p:grpSpPr bwMode="auto">
                <a:xfrm>
                  <a:off x="2971" y="1521"/>
                  <a:ext cx="205" cy="113"/>
                  <a:chOff x="861" y="1105"/>
                  <a:chExt cx="576" cy="323"/>
                </a:xfrm>
              </p:grpSpPr>
              <p:sp>
                <p:nvSpPr>
                  <p:cNvPr id="2353" name="Oval 11"/>
                  <p:cNvSpPr>
                    <a:spLocks noChangeAspect="1" noChangeArrowheads="1"/>
                  </p:cNvSpPr>
                  <p:nvPr/>
                </p:nvSpPr>
                <p:spPr bwMode="auto">
                  <a:xfrm>
                    <a:off x="861" y="1220"/>
                    <a:ext cx="576" cy="208"/>
                  </a:xfrm>
                  <a:prstGeom prst="ellipse">
                    <a:avLst/>
                  </a:prstGeom>
                  <a:solidFill>
                    <a:srgbClr val="B9B501"/>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354" name="Rectangle 12"/>
                  <p:cNvSpPr>
                    <a:spLocks noChangeAspect="1" noChangeArrowheads="1"/>
                  </p:cNvSpPr>
                  <p:nvPr/>
                </p:nvSpPr>
                <p:spPr bwMode="auto">
                  <a:xfrm>
                    <a:off x="861" y="1211"/>
                    <a:ext cx="576" cy="117"/>
                  </a:xfrm>
                  <a:prstGeom prst="rect">
                    <a:avLst/>
                  </a:prstGeom>
                  <a:solidFill>
                    <a:srgbClr val="B9B50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nvGrpSpPr>
                  <p:cNvPr id="2355" name="Group 13"/>
                  <p:cNvGrpSpPr>
                    <a:grpSpLocks noChangeAspect="1"/>
                  </p:cNvGrpSpPr>
                  <p:nvPr/>
                </p:nvGrpSpPr>
                <p:grpSpPr bwMode="auto">
                  <a:xfrm>
                    <a:off x="861" y="1105"/>
                    <a:ext cx="576" cy="208"/>
                    <a:chOff x="861" y="1105"/>
                    <a:chExt cx="576" cy="208"/>
                  </a:xfrm>
                </p:grpSpPr>
                <p:sp>
                  <p:nvSpPr>
                    <p:cNvPr id="2357" name="Oval 14"/>
                    <p:cNvSpPr>
                      <a:spLocks noChangeAspect="1" noChangeArrowheads="1"/>
                    </p:cNvSpPr>
                    <p:nvPr/>
                  </p:nvSpPr>
                  <p:spPr bwMode="auto">
                    <a:xfrm>
                      <a:off x="861" y="1105"/>
                      <a:ext cx="576" cy="208"/>
                    </a:xfrm>
                    <a:prstGeom prst="ellipse">
                      <a:avLst/>
                    </a:prstGeom>
                    <a:solidFill>
                      <a:srgbClr val="DFDA01"/>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nvGrpSpPr>
                    <p:cNvPr id="2358" name="Group 15"/>
                    <p:cNvGrpSpPr>
                      <a:grpSpLocks noChangeAspect="1"/>
                    </p:cNvGrpSpPr>
                    <p:nvPr/>
                  </p:nvGrpSpPr>
                  <p:grpSpPr bwMode="auto">
                    <a:xfrm>
                      <a:off x="950" y="1124"/>
                      <a:ext cx="421" cy="162"/>
                      <a:chOff x="2727" y="697"/>
                      <a:chExt cx="2421" cy="2579"/>
                    </a:xfrm>
                  </p:grpSpPr>
                  <p:grpSp>
                    <p:nvGrpSpPr>
                      <p:cNvPr id="2359" name="Group 16"/>
                      <p:cNvGrpSpPr>
                        <a:grpSpLocks noChangeAspect="1"/>
                      </p:cNvGrpSpPr>
                      <p:nvPr/>
                    </p:nvGrpSpPr>
                    <p:grpSpPr bwMode="auto">
                      <a:xfrm>
                        <a:off x="2727" y="697"/>
                        <a:ext cx="2409" cy="2507"/>
                        <a:chOff x="2739" y="769"/>
                        <a:chExt cx="2409" cy="2507"/>
                      </a:xfrm>
                    </p:grpSpPr>
                    <p:sp>
                      <p:nvSpPr>
                        <p:cNvPr id="2365" name="Freeform 17"/>
                        <p:cNvSpPr>
                          <a:spLocks noChangeAspect="1"/>
                        </p:cNvSpPr>
                        <p:nvPr/>
                      </p:nvSpPr>
                      <p:spPr bwMode="auto">
                        <a:xfrm>
                          <a:off x="2748" y="769"/>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366" name="Freeform 18"/>
                        <p:cNvSpPr>
                          <a:spLocks noChangeAspect="1"/>
                        </p:cNvSpPr>
                        <p:nvPr/>
                      </p:nvSpPr>
                      <p:spPr bwMode="auto">
                        <a:xfrm rot="5400000">
                          <a:off x="2736" y="2149"/>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367" name="Freeform 19"/>
                        <p:cNvSpPr>
                          <a:spLocks noChangeAspect="1"/>
                        </p:cNvSpPr>
                        <p:nvPr/>
                      </p:nvSpPr>
                      <p:spPr bwMode="auto">
                        <a:xfrm rot="10800000">
                          <a:off x="4032" y="2167"/>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368" name="Freeform 20"/>
                        <p:cNvSpPr>
                          <a:spLocks noChangeAspect="1"/>
                        </p:cNvSpPr>
                        <p:nvPr/>
                      </p:nvSpPr>
                      <p:spPr bwMode="auto">
                        <a:xfrm rot="-5400000">
                          <a:off x="3924" y="913"/>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nvGrpSpPr>
                      <p:cNvPr id="2360" name="Group 21"/>
                      <p:cNvGrpSpPr>
                        <a:grpSpLocks noChangeAspect="1"/>
                      </p:cNvGrpSpPr>
                      <p:nvPr/>
                    </p:nvGrpSpPr>
                    <p:grpSpPr bwMode="auto">
                      <a:xfrm>
                        <a:off x="2739" y="769"/>
                        <a:ext cx="2409" cy="2507"/>
                        <a:chOff x="2739" y="769"/>
                        <a:chExt cx="2409" cy="2507"/>
                      </a:xfrm>
                    </p:grpSpPr>
                    <p:sp>
                      <p:nvSpPr>
                        <p:cNvPr id="2361" name="Freeform 22"/>
                        <p:cNvSpPr>
                          <a:spLocks noChangeAspect="1"/>
                        </p:cNvSpPr>
                        <p:nvPr/>
                      </p:nvSpPr>
                      <p:spPr bwMode="auto">
                        <a:xfrm>
                          <a:off x="2748" y="769"/>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362" name="Freeform 23"/>
                        <p:cNvSpPr>
                          <a:spLocks noChangeAspect="1"/>
                        </p:cNvSpPr>
                        <p:nvPr/>
                      </p:nvSpPr>
                      <p:spPr bwMode="auto">
                        <a:xfrm rot="5400000">
                          <a:off x="2736" y="2149"/>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363" name="Freeform 24"/>
                        <p:cNvSpPr>
                          <a:spLocks noChangeAspect="1"/>
                        </p:cNvSpPr>
                        <p:nvPr/>
                      </p:nvSpPr>
                      <p:spPr bwMode="auto">
                        <a:xfrm rot="10800000">
                          <a:off x="4032" y="2167"/>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364" name="Freeform 25"/>
                        <p:cNvSpPr>
                          <a:spLocks noChangeAspect="1"/>
                        </p:cNvSpPr>
                        <p:nvPr/>
                      </p:nvSpPr>
                      <p:spPr bwMode="auto">
                        <a:xfrm rot="-5400000">
                          <a:off x="3924" y="913"/>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grpSp>
              <p:sp>
                <p:nvSpPr>
                  <p:cNvPr id="2356" name="Line 26"/>
                  <p:cNvSpPr>
                    <a:spLocks noChangeAspect="1" noChangeShapeType="1"/>
                  </p:cNvSpPr>
                  <p:nvPr/>
                </p:nvSpPr>
                <p:spPr bwMode="auto">
                  <a:xfrm flipV="1">
                    <a:off x="861" y="1211"/>
                    <a:ext cx="0" cy="11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id-ID"/>
                  </a:p>
                </p:txBody>
              </p:sp>
            </p:grpSp>
            <p:grpSp>
              <p:nvGrpSpPr>
                <p:cNvPr id="2319" name="Group 27"/>
                <p:cNvGrpSpPr>
                  <a:grpSpLocks noChangeAspect="1"/>
                </p:cNvGrpSpPr>
                <p:nvPr/>
              </p:nvGrpSpPr>
              <p:grpSpPr bwMode="auto">
                <a:xfrm>
                  <a:off x="2699" y="1407"/>
                  <a:ext cx="227" cy="119"/>
                  <a:chOff x="861" y="1105"/>
                  <a:chExt cx="576" cy="323"/>
                </a:xfrm>
              </p:grpSpPr>
              <p:sp>
                <p:nvSpPr>
                  <p:cNvPr id="2337" name="Oval 28"/>
                  <p:cNvSpPr>
                    <a:spLocks noChangeAspect="1" noChangeArrowheads="1"/>
                  </p:cNvSpPr>
                  <p:nvPr/>
                </p:nvSpPr>
                <p:spPr bwMode="auto">
                  <a:xfrm>
                    <a:off x="861" y="1220"/>
                    <a:ext cx="576" cy="208"/>
                  </a:xfrm>
                  <a:prstGeom prst="ellipse">
                    <a:avLst/>
                  </a:prstGeom>
                  <a:solidFill>
                    <a:srgbClr val="B9B501"/>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338" name="Rectangle 29"/>
                  <p:cNvSpPr>
                    <a:spLocks noChangeAspect="1" noChangeArrowheads="1"/>
                  </p:cNvSpPr>
                  <p:nvPr/>
                </p:nvSpPr>
                <p:spPr bwMode="auto">
                  <a:xfrm>
                    <a:off x="861" y="1211"/>
                    <a:ext cx="576" cy="117"/>
                  </a:xfrm>
                  <a:prstGeom prst="rect">
                    <a:avLst/>
                  </a:prstGeom>
                  <a:solidFill>
                    <a:srgbClr val="B9B50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nvGrpSpPr>
                  <p:cNvPr id="2339" name="Group 30"/>
                  <p:cNvGrpSpPr>
                    <a:grpSpLocks noChangeAspect="1"/>
                  </p:cNvGrpSpPr>
                  <p:nvPr/>
                </p:nvGrpSpPr>
                <p:grpSpPr bwMode="auto">
                  <a:xfrm>
                    <a:off x="861" y="1105"/>
                    <a:ext cx="576" cy="208"/>
                    <a:chOff x="861" y="1105"/>
                    <a:chExt cx="576" cy="208"/>
                  </a:xfrm>
                </p:grpSpPr>
                <p:sp>
                  <p:nvSpPr>
                    <p:cNvPr id="2341" name="Oval 31"/>
                    <p:cNvSpPr>
                      <a:spLocks noChangeAspect="1" noChangeArrowheads="1"/>
                    </p:cNvSpPr>
                    <p:nvPr/>
                  </p:nvSpPr>
                  <p:spPr bwMode="auto">
                    <a:xfrm>
                      <a:off x="861" y="1105"/>
                      <a:ext cx="576" cy="208"/>
                    </a:xfrm>
                    <a:prstGeom prst="ellipse">
                      <a:avLst/>
                    </a:prstGeom>
                    <a:solidFill>
                      <a:srgbClr val="DFDA01"/>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nvGrpSpPr>
                    <p:cNvPr id="2342" name="Group 32"/>
                    <p:cNvGrpSpPr>
                      <a:grpSpLocks noChangeAspect="1"/>
                    </p:cNvGrpSpPr>
                    <p:nvPr/>
                  </p:nvGrpSpPr>
                  <p:grpSpPr bwMode="auto">
                    <a:xfrm>
                      <a:off x="950" y="1124"/>
                      <a:ext cx="421" cy="162"/>
                      <a:chOff x="2727" y="697"/>
                      <a:chExt cx="2421" cy="2579"/>
                    </a:xfrm>
                  </p:grpSpPr>
                  <p:grpSp>
                    <p:nvGrpSpPr>
                      <p:cNvPr id="2343" name="Group 33"/>
                      <p:cNvGrpSpPr>
                        <a:grpSpLocks noChangeAspect="1"/>
                      </p:cNvGrpSpPr>
                      <p:nvPr/>
                    </p:nvGrpSpPr>
                    <p:grpSpPr bwMode="auto">
                      <a:xfrm>
                        <a:off x="2727" y="697"/>
                        <a:ext cx="2409" cy="2507"/>
                        <a:chOff x="2739" y="769"/>
                        <a:chExt cx="2409" cy="2507"/>
                      </a:xfrm>
                    </p:grpSpPr>
                    <p:sp>
                      <p:nvSpPr>
                        <p:cNvPr id="2349" name="Freeform 34"/>
                        <p:cNvSpPr>
                          <a:spLocks noChangeAspect="1"/>
                        </p:cNvSpPr>
                        <p:nvPr/>
                      </p:nvSpPr>
                      <p:spPr bwMode="auto">
                        <a:xfrm>
                          <a:off x="2748" y="769"/>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350" name="Freeform 35"/>
                        <p:cNvSpPr>
                          <a:spLocks noChangeAspect="1"/>
                        </p:cNvSpPr>
                        <p:nvPr/>
                      </p:nvSpPr>
                      <p:spPr bwMode="auto">
                        <a:xfrm rot="5400000">
                          <a:off x="2736" y="2149"/>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351" name="Freeform 36"/>
                        <p:cNvSpPr>
                          <a:spLocks noChangeAspect="1"/>
                        </p:cNvSpPr>
                        <p:nvPr/>
                      </p:nvSpPr>
                      <p:spPr bwMode="auto">
                        <a:xfrm rot="10800000">
                          <a:off x="4032" y="2167"/>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352" name="Freeform 37"/>
                        <p:cNvSpPr>
                          <a:spLocks noChangeAspect="1"/>
                        </p:cNvSpPr>
                        <p:nvPr/>
                      </p:nvSpPr>
                      <p:spPr bwMode="auto">
                        <a:xfrm rot="-5400000">
                          <a:off x="3924" y="913"/>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nvGrpSpPr>
                      <p:cNvPr id="2344" name="Group 38"/>
                      <p:cNvGrpSpPr>
                        <a:grpSpLocks noChangeAspect="1"/>
                      </p:cNvGrpSpPr>
                      <p:nvPr/>
                    </p:nvGrpSpPr>
                    <p:grpSpPr bwMode="auto">
                      <a:xfrm>
                        <a:off x="2739" y="769"/>
                        <a:ext cx="2409" cy="2507"/>
                        <a:chOff x="2739" y="769"/>
                        <a:chExt cx="2409" cy="2507"/>
                      </a:xfrm>
                    </p:grpSpPr>
                    <p:sp>
                      <p:nvSpPr>
                        <p:cNvPr id="2345" name="Freeform 39"/>
                        <p:cNvSpPr>
                          <a:spLocks noChangeAspect="1"/>
                        </p:cNvSpPr>
                        <p:nvPr/>
                      </p:nvSpPr>
                      <p:spPr bwMode="auto">
                        <a:xfrm>
                          <a:off x="2748" y="769"/>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346" name="Freeform 40"/>
                        <p:cNvSpPr>
                          <a:spLocks noChangeAspect="1"/>
                        </p:cNvSpPr>
                        <p:nvPr/>
                      </p:nvSpPr>
                      <p:spPr bwMode="auto">
                        <a:xfrm rot="5400000">
                          <a:off x="2736" y="2149"/>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347" name="Freeform 41"/>
                        <p:cNvSpPr>
                          <a:spLocks noChangeAspect="1"/>
                        </p:cNvSpPr>
                        <p:nvPr/>
                      </p:nvSpPr>
                      <p:spPr bwMode="auto">
                        <a:xfrm rot="10800000">
                          <a:off x="4032" y="2167"/>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348" name="Freeform 42"/>
                        <p:cNvSpPr>
                          <a:spLocks noChangeAspect="1"/>
                        </p:cNvSpPr>
                        <p:nvPr/>
                      </p:nvSpPr>
                      <p:spPr bwMode="auto">
                        <a:xfrm rot="-5400000">
                          <a:off x="3924" y="913"/>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grpSp>
              <p:sp>
                <p:nvSpPr>
                  <p:cNvPr id="2340" name="Line 43"/>
                  <p:cNvSpPr>
                    <a:spLocks noChangeAspect="1" noChangeShapeType="1"/>
                  </p:cNvSpPr>
                  <p:nvPr/>
                </p:nvSpPr>
                <p:spPr bwMode="auto">
                  <a:xfrm flipV="1">
                    <a:off x="861" y="1211"/>
                    <a:ext cx="0" cy="11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id-ID"/>
                  </a:p>
                </p:txBody>
              </p:sp>
            </p:grpSp>
            <p:grpSp>
              <p:nvGrpSpPr>
                <p:cNvPr id="2320" name="Group 44"/>
                <p:cNvGrpSpPr>
                  <a:grpSpLocks noChangeAspect="1"/>
                </p:cNvGrpSpPr>
                <p:nvPr/>
              </p:nvGrpSpPr>
              <p:grpSpPr bwMode="auto">
                <a:xfrm>
                  <a:off x="2426" y="1525"/>
                  <a:ext cx="227" cy="119"/>
                  <a:chOff x="861" y="1105"/>
                  <a:chExt cx="576" cy="323"/>
                </a:xfrm>
              </p:grpSpPr>
              <p:sp>
                <p:nvSpPr>
                  <p:cNvPr id="2321" name="Oval 45"/>
                  <p:cNvSpPr>
                    <a:spLocks noChangeAspect="1" noChangeArrowheads="1"/>
                  </p:cNvSpPr>
                  <p:nvPr/>
                </p:nvSpPr>
                <p:spPr bwMode="auto">
                  <a:xfrm>
                    <a:off x="861" y="1220"/>
                    <a:ext cx="576" cy="208"/>
                  </a:xfrm>
                  <a:prstGeom prst="ellipse">
                    <a:avLst/>
                  </a:prstGeom>
                  <a:solidFill>
                    <a:srgbClr val="B9B501"/>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322" name="Rectangle 46"/>
                  <p:cNvSpPr>
                    <a:spLocks noChangeAspect="1" noChangeArrowheads="1"/>
                  </p:cNvSpPr>
                  <p:nvPr/>
                </p:nvSpPr>
                <p:spPr bwMode="auto">
                  <a:xfrm>
                    <a:off x="861" y="1211"/>
                    <a:ext cx="576" cy="117"/>
                  </a:xfrm>
                  <a:prstGeom prst="rect">
                    <a:avLst/>
                  </a:prstGeom>
                  <a:solidFill>
                    <a:srgbClr val="B9B50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nvGrpSpPr>
                  <p:cNvPr id="2323" name="Group 47"/>
                  <p:cNvGrpSpPr>
                    <a:grpSpLocks noChangeAspect="1"/>
                  </p:cNvGrpSpPr>
                  <p:nvPr/>
                </p:nvGrpSpPr>
                <p:grpSpPr bwMode="auto">
                  <a:xfrm>
                    <a:off x="861" y="1105"/>
                    <a:ext cx="576" cy="208"/>
                    <a:chOff x="861" y="1105"/>
                    <a:chExt cx="576" cy="208"/>
                  </a:xfrm>
                </p:grpSpPr>
                <p:sp>
                  <p:nvSpPr>
                    <p:cNvPr id="2325" name="Oval 48"/>
                    <p:cNvSpPr>
                      <a:spLocks noChangeAspect="1" noChangeArrowheads="1"/>
                    </p:cNvSpPr>
                    <p:nvPr/>
                  </p:nvSpPr>
                  <p:spPr bwMode="auto">
                    <a:xfrm>
                      <a:off x="861" y="1105"/>
                      <a:ext cx="576" cy="208"/>
                    </a:xfrm>
                    <a:prstGeom prst="ellipse">
                      <a:avLst/>
                    </a:prstGeom>
                    <a:solidFill>
                      <a:srgbClr val="DFDA01"/>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nvGrpSpPr>
                    <p:cNvPr id="2326" name="Group 49"/>
                    <p:cNvGrpSpPr>
                      <a:grpSpLocks noChangeAspect="1"/>
                    </p:cNvGrpSpPr>
                    <p:nvPr/>
                  </p:nvGrpSpPr>
                  <p:grpSpPr bwMode="auto">
                    <a:xfrm>
                      <a:off x="950" y="1124"/>
                      <a:ext cx="421" cy="162"/>
                      <a:chOff x="2727" y="697"/>
                      <a:chExt cx="2421" cy="2579"/>
                    </a:xfrm>
                  </p:grpSpPr>
                  <p:grpSp>
                    <p:nvGrpSpPr>
                      <p:cNvPr id="2327" name="Group 50"/>
                      <p:cNvGrpSpPr>
                        <a:grpSpLocks noChangeAspect="1"/>
                      </p:cNvGrpSpPr>
                      <p:nvPr/>
                    </p:nvGrpSpPr>
                    <p:grpSpPr bwMode="auto">
                      <a:xfrm>
                        <a:off x="2727" y="697"/>
                        <a:ext cx="2409" cy="2507"/>
                        <a:chOff x="2739" y="769"/>
                        <a:chExt cx="2409" cy="2507"/>
                      </a:xfrm>
                    </p:grpSpPr>
                    <p:sp>
                      <p:nvSpPr>
                        <p:cNvPr id="2333" name="Freeform 51"/>
                        <p:cNvSpPr>
                          <a:spLocks noChangeAspect="1"/>
                        </p:cNvSpPr>
                        <p:nvPr/>
                      </p:nvSpPr>
                      <p:spPr bwMode="auto">
                        <a:xfrm>
                          <a:off x="2748" y="769"/>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334" name="Freeform 52"/>
                        <p:cNvSpPr>
                          <a:spLocks noChangeAspect="1"/>
                        </p:cNvSpPr>
                        <p:nvPr/>
                      </p:nvSpPr>
                      <p:spPr bwMode="auto">
                        <a:xfrm rot="5400000">
                          <a:off x="2736" y="2149"/>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335" name="Freeform 53"/>
                        <p:cNvSpPr>
                          <a:spLocks noChangeAspect="1"/>
                        </p:cNvSpPr>
                        <p:nvPr/>
                      </p:nvSpPr>
                      <p:spPr bwMode="auto">
                        <a:xfrm rot="10800000">
                          <a:off x="4032" y="2167"/>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336" name="Freeform 54"/>
                        <p:cNvSpPr>
                          <a:spLocks noChangeAspect="1"/>
                        </p:cNvSpPr>
                        <p:nvPr/>
                      </p:nvSpPr>
                      <p:spPr bwMode="auto">
                        <a:xfrm rot="-5400000">
                          <a:off x="3924" y="913"/>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nvGrpSpPr>
                      <p:cNvPr id="2328" name="Group 55"/>
                      <p:cNvGrpSpPr>
                        <a:grpSpLocks noChangeAspect="1"/>
                      </p:cNvGrpSpPr>
                      <p:nvPr/>
                    </p:nvGrpSpPr>
                    <p:grpSpPr bwMode="auto">
                      <a:xfrm>
                        <a:off x="2739" y="769"/>
                        <a:ext cx="2409" cy="2507"/>
                        <a:chOff x="2739" y="769"/>
                        <a:chExt cx="2409" cy="2507"/>
                      </a:xfrm>
                    </p:grpSpPr>
                    <p:sp>
                      <p:nvSpPr>
                        <p:cNvPr id="2329" name="Freeform 56"/>
                        <p:cNvSpPr>
                          <a:spLocks noChangeAspect="1"/>
                        </p:cNvSpPr>
                        <p:nvPr/>
                      </p:nvSpPr>
                      <p:spPr bwMode="auto">
                        <a:xfrm>
                          <a:off x="2748" y="769"/>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330" name="Freeform 57"/>
                        <p:cNvSpPr>
                          <a:spLocks noChangeAspect="1"/>
                        </p:cNvSpPr>
                        <p:nvPr/>
                      </p:nvSpPr>
                      <p:spPr bwMode="auto">
                        <a:xfrm rot="5400000">
                          <a:off x="2736" y="2149"/>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331" name="Freeform 58"/>
                        <p:cNvSpPr>
                          <a:spLocks noChangeAspect="1"/>
                        </p:cNvSpPr>
                        <p:nvPr/>
                      </p:nvSpPr>
                      <p:spPr bwMode="auto">
                        <a:xfrm rot="10800000">
                          <a:off x="4032" y="2167"/>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332" name="Freeform 59"/>
                        <p:cNvSpPr>
                          <a:spLocks noChangeAspect="1"/>
                        </p:cNvSpPr>
                        <p:nvPr/>
                      </p:nvSpPr>
                      <p:spPr bwMode="auto">
                        <a:xfrm rot="-5400000">
                          <a:off x="3924" y="913"/>
                          <a:ext cx="1116" cy="1109"/>
                        </a:xfrm>
                        <a:custGeom>
                          <a:avLst/>
                          <a:gdLst>
                            <a:gd name="T0" fmla="*/ 0 w 2856"/>
                            <a:gd name="T1" fmla="*/ 305 h 2838"/>
                            <a:gd name="T2" fmla="*/ 305 w 2856"/>
                            <a:gd name="T3" fmla="*/ 0 h 2838"/>
                            <a:gd name="T4" fmla="*/ 964 w 2856"/>
                            <a:gd name="T5" fmla="*/ 659 h 2838"/>
                            <a:gd name="T6" fmla="*/ 1116 w 2856"/>
                            <a:gd name="T7" fmla="*/ 506 h 2838"/>
                            <a:gd name="T8" fmla="*/ 1027 w 2856"/>
                            <a:gd name="T9" fmla="*/ 1029 h 2838"/>
                            <a:gd name="T10" fmla="*/ 509 w 2856"/>
                            <a:gd name="T11" fmla="*/ 1109 h 2838"/>
                            <a:gd name="T12" fmla="*/ 656 w 2856"/>
                            <a:gd name="T13" fmla="*/ 961 h 2838"/>
                            <a:gd name="T14" fmla="*/ 0 w 2856"/>
                            <a:gd name="T15" fmla="*/ 305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grpSp>
              <p:sp>
                <p:nvSpPr>
                  <p:cNvPr id="2324" name="Line 60"/>
                  <p:cNvSpPr>
                    <a:spLocks noChangeAspect="1" noChangeShapeType="1"/>
                  </p:cNvSpPr>
                  <p:nvPr/>
                </p:nvSpPr>
                <p:spPr bwMode="auto">
                  <a:xfrm flipV="1">
                    <a:off x="861" y="1211"/>
                    <a:ext cx="0" cy="11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id-ID"/>
                  </a:p>
                </p:txBody>
              </p:sp>
            </p:grpSp>
          </p:grpSp>
        </p:grpSp>
        <p:sp>
          <p:nvSpPr>
            <p:cNvPr id="2314" name="Text Box 271"/>
            <p:cNvSpPr txBox="1">
              <a:spLocks noChangeArrowheads="1"/>
            </p:cNvSpPr>
            <p:nvPr/>
          </p:nvSpPr>
          <p:spPr bwMode="auto">
            <a:xfrm>
              <a:off x="2663" y="2285"/>
              <a:ext cx="498"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80000"/>
                </a:lnSpc>
              </a:pPr>
              <a:r>
                <a:rPr lang="en-US" altLang="id-ID" sz="1100" b="1">
                  <a:solidFill>
                    <a:schemeClr val="bg1"/>
                  </a:solidFill>
                </a:rPr>
                <a:t>IP Network</a:t>
              </a:r>
              <a:endParaRPr lang="en-GB" altLang="id-ID" sz="1100" b="1">
                <a:solidFill>
                  <a:schemeClr val="bg1"/>
                </a:solidFill>
              </a:endParaRPr>
            </a:p>
          </p:txBody>
        </p:sp>
      </p:grpSp>
      <p:sp>
        <p:nvSpPr>
          <p:cNvPr id="998708" name="Freeform 308"/>
          <p:cNvSpPr>
            <a:spLocks/>
          </p:cNvSpPr>
          <p:nvPr/>
        </p:nvSpPr>
        <p:spPr bwMode="auto">
          <a:xfrm>
            <a:off x="2630488" y="4543426"/>
            <a:ext cx="6781800" cy="320675"/>
          </a:xfrm>
          <a:custGeom>
            <a:avLst/>
            <a:gdLst>
              <a:gd name="T0" fmla="*/ 0 w 4272"/>
              <a:gd name="T1" fmla="*/ 320675 h 202"/>
              <a:gd name="T2" fmla="*/ 639762 w 4272"/>
              <a:gd name="T3" fmla="*/ 206375 h 202"/>
              <a:gd name="T4" fmla="*/ 1020762 w 4272"/>
              <a:gd name="T5" fmla="*/ 214313 h 202"/>
              <a:gd name="T6" fmla="*/ 2484437 w 4272"/>
              <a:gd name="T7" fmla="*/ 0 h 202"/>
              <a:gd name="T8" fmla="*/ 4457700 w 4272"/>
              <a:gd name="T9" fmla="*/ 0 h 202"/>
              <a:gd name="T10" fmla="*/ 5807074 w 4272"/>
              <a:gd name="T11" fmla="*/ 222250 h 202"/>
              <a:gd name="T12" fmla="*/ 6188074 w 4272"/>
              <a:gd name="T13" fmla="*/ 222250 h 202"/>
              <a:gd name="T14" fmla="*/ 6781800 w 4272"/>
              <a:gd name="T15" fmla="*/ 298450 h 202"/>
              <a:gd name="T16" fmla="*/ 0 60000 65536"/>
              <a:gd name="T17" fmla="*/ 0 60000 65536"/>
              <a:gd name="T18" fmla="*/ 0 60000 65536"/>
              <a:gd name="T19" fmla="*/ 0 60000 65536"/>
              <a:gd name="T20" fmla="*/ 0 60000 65536"/>
              <a:gd name="T21" fmla="*/ 0 60000 65536"/>
              <a:gd name="T22" fmla="*/ 0 60000 65536"/>
              <a:gd name="T23" fmla="*/ 0 60000 65536"/>
              <a:gd name="T24" fmla="*/ 0 w 4272"/>
              <a:gd name="T25" fmla="*/ 0 h 202"/>
              <a:gd name="T26" fmla="*/ 4272 w 4272"/>
              <a:gd name="T27" fmla="*/ 202 h 2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72" h="202">
                <a:moveTo>
                  <a:pt x="0" y="202"/>
                </a:moveTo>
                <a:lnTo>
                  <a:pt x="403" y="130"/>
                </a:lnTo>
                <a:lnTo>
                  <a:pt x="643" y="135"/>
                </a:lnTo>
                <a:lnTo>
                  <a:pt x="1565" y="0"/>
                </a:lnTo>
                <a:lnTo>
                  <a:pt x="2808" y="0"/>
                </a:lnTo>
                <a:lnTo>
                  <a:pt x="3658" y="140"/>
                </a:lnTo>
                <a:lnTo>
                  <a:pt x="3898" y="140"/>
                </a:lnTo>
                <a:lnTo>
                  <a:pt x="4272" y="188"/>
                </a:lnTo>
              </a:path>
            </a:pathLst>
          </a:custGeom>
          <a:noFill/>
          <a:ln w="38100">
            <a:solidFill>
              <a:srgbClr val="0000FF"/>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998744" name="Freeform 344"/>
          <p:cNvSpPr>
            <a:spLocks/>
          </p:cNvSpPr>
          <p:nvPr/>
        </p:nvSpPr>
        <p:spPr bwMode="auto">
          <a:xfrm>
            <a:off x="4614863" y="4656139"/>
            <a:ext cx="2963862" cy="1093787"/>
          </a:xfrm>
          <a:custGeom>
            <a:avLst/>
            <a:gdLst>
              <a:gd name="T0" fmla="*/ 0 w 1867"/>
              <a:gd name="T1" fmla="*/ 1093787 h 638"/>
              <a:gd name="T2" fmla="*/ 563562 w 1867"/>
              <a:gd name="T3" fmla="*/ 0 h 638"/>
              <a:gd name="T4" fmla="*/ 2468562 w 1867"/>
              <a:gd name="T5" fmla="*/ 8572 h 638"/>
              <a:gd name="T6" fmla="*/ 2963862 w 1867"/>
              <a:gd name="T7" fmla="*/ 1061213 h 638"/>
              <a:gd name="T8" fmla="*/ 0 60000 65536"/>
              <a:gd name="T9" fmla="*/ 0 60000 65536"/>
              <a:gd name="T10" fmla="*/ 0 60000 65536"/>
              <a:gd name="T11" fmla="*/ 0 60000 65536"/>
              <a:gd name="T12" fmla="*/ 0 w 1867"/>
              <a:gd name="T13" fmla="*/ 0 h 638"/>
              <a:gd name="T14" fmla="*/ 1867 w 1867"/>
              <a:gd name="T15" fmla="*/ 638 h 638"/>
            </a:gdLst>
            <a:ahLst/>
            <a:cxnLst>
              <a:cxn ang="T8">
                <a:pos x="T0" y="T1"/>
              </a:cxn>
              <a:cxn ang="T9">
                <a:pos x="T2" y="T3"/>
              </a:cxn>
              <a:cxn ang="T10">
                <a:pos x="T4" y="T5"/>
              </a:cxn>
              <a:cxn ang="T11">
                <a:pos x="T6" y="T7"/>
              </a:cxn>
            </a:cxnLst>
            <a:rect l="T12" t="T13" r="T14" b="T15"/>
            <a:pathLst>
              <a:path w="1867" h="638">
                <a:moveTo>
                  <a:pt x="0" y="638"/>
                </a:moveTo>
                <a:lnTo>
                  <a:pt x="355" y="0"/>
                </a:lnTo>
                <a:lnTo>
                  <a:pt x="1555" y="5"/>
                </a:lnTo>
                <a:lnTo>
                  <a:pt x="1867" y="619"/>
                </a:lnTo>
              </a:path>
            </a:pathLst>
          </a:custGeom>
          <a:noFill/>
          <a:ln w="38100">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998767" name="Freeform 367"/>
          <p:cNvSpPr>
            <a:spLocks/>
          </p:cNvSpPr>
          <p:nvPr/>
        </p:nvSpPr>
        <p:spPr bwMode="auto">
          <a:xfrm>
            <a:off x="4552951" y="4221164"/>
            <a:ext cx="1528763" cy="1425575"/>
          </a:xfrm>
          <a:custGeom>
            <a:avLst/>
            <a:gdLst>
              <a:gd name="T0" fmla="*/ 0 w 963"/>
              <a:gd name="T1" fmla="*/ 1425575 h 777"/>
              <a:gd name="T2" fmla="*/ 528638 w 963"/>
              <a:gd name="T3" fmla="*/ 357770 h 777"/>
              <a:gd name="T4" fmla="*/ 1528763 w 963"/>
              <a:gd name="T5" fmla="*/ 0 h 777"/>
              <a:gd name="T6" fmla="*/ 0 60000 65536"/>
              <a:gd name="T7" fmla="*/ 0 60000 65536"/>
              <a:gd name="T8" fmla="*/ 0 60000 65536"/>
              <a:gd name="T9" fmla="*/ 0 w 963"/>
              <a:gd name="T10" fmla="*/ 0 h 777"/>
              <a:gd name="T11" fmla="*/ 963 w 963"/>
              <a:gd name="T12" fmla="*/ 777 h 777"/>
            </a:gdLst>
            <a:ahLst/>
            <a:cxnLst>
              <a:cxn ang="T6">
                <a:pos x="T0" y="T1"/>
              </a:cxn>
              <a:cxn ang="T7">
                <a:pos x="T2" y="T3"/>
              </a:cxn>
              <a:cxn ang="T8">
                <a:pos x="T4" y="T5"/>
              </a:cxn>
            </a:cxnLst>
            <a:rect l="T9" t="T10" r="T11" b="T12"/>
            <a:pathLst>
              <a:path w="963" h="777">
                <a:moveTo>
                  <a:pt x="0" y="777"/>
                </a:moveTo>
                <a:lnTo>
                  <a:pt x="333" y="195"/>
                </a:lnTo>
                <a:lnTo>
                  <a:pt x="963" y="0"/>
                </a:lnTo>
              </a:path>
            </a:pathLst>
          </a:custGeom>
          <a:noFill/>
          <a:ln w="38100" cap="rnd">
            <a:solidFill>
              <a:srgbClr val="FF0000"/>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998769" name="Freeform 369"/>
          <p:cNvSpPr>
            <a:spLocks/>
          </p:cNvSpPr>
          <p:nvPr/>
        </p:nvSpPr>
        <p:spPr bwMode="auto">
          <a:xfrm>
            <a:off x="6292850" y="4221163"/>
            <a:ext cx="1371600" cy="1409700"/>
          </a:xfrm>
          <a:custGeom>
            <a:avLst/>
            <a:gdLst>
              <a:gd name="T0" fmla="*/ 0 w 864"/>
              <a:gd name="T1" fmla="*/ 0 h 783"/>
              <a:gd name="T2" fmla="*/ 895350 w 864"/>
              <a:gd name="T3" fmla="*/ 372679 h 783"/>
              <a:gd name="T4" fmla="*/ 1371600 w 864"/>
              <a:gd name="T5" fmla="*/ 1409700 h 783"/>
              <a:gd name="T6" fmla="*/ 0 60000 65536"/>
              <a:gd name="T7" fmla="*/ 0 60000 65536"/>
              <a:gd name="T8" fmla="*/ 0 60000 65536"/>
              <a:gd name="T9" fmla="*/ 0 w 864"/>
              <a:gd name="T10" fmla="*/ 0 h 783"/>
              <a:gd name="T11" fmla="*/ 864 w 864"/>
              <a:gd name="T12" fmla="*/ 783 h 783"/>
            </a:gdLst>
            <a:ahLst/>
            <a:cxnLst>
              <a:cxn ang="T6">
                <a:pos x="T0" y="T1"/>
              </a:cxn>
              <a:cxn ang="T7">
                <a:pos x="T2" y="T3"/>
              </a:cxn>
              <a:cxn ang="T8">
                <a:pos x="T4" y="T5"/>
              </a:cxn>
            </a:cxnLst>
            <a:rect l="T9" t="T10" r="T11" b="T12"/>
            <a:pathLst>
              <a:path w="864" h="783">
                <a:moveTo>
                  <a:pt x="0" y="0"/>
                </a:moveTo>
                <a:lnTo>
                  <a:pt x="564" y="207"/>
                </a:lnTo>
                <a:lnTo>
                  <a:pt x="864" y="783"/>
                </a:lnTo>
              </a:path>
            </a:pathLst>
          </a:custGeom>
          <a:noFill/>
          <a:ln w="38100" cap="rnd">
            <a:solidFill>
              <a:srgbClr val="FF0000"/>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998770" name="Line 370"/>
          <p:cNvSpPr>
            <a:spLocks noChangeShapeType="1"/>
          </p:cNvSpPr>
          <p:nvPr/>
        </p:nvSpPr>
        <p:spPr bwMode="auto">
          <a:xfrm flipV="1">
            <a:off x="3463926" y="2400300"/>
            <a:ext cx="746125" cy="215900"/>
          </a:xfrm>
          <a:prstGeom prst="line">
            <a:avLst/>
          </a:prstGeom>
          <a:noFill/>
          <a:ln w="38100"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98773" name="Line 373"/>
          <p:cNvSpPr>
            <a:spLocks noChangeShapeType="1"/>
          </p:cNvSpPr>
          <p:nvPr/>
        </p:nvSpPr>
        <p:spPr bwMode="auto">
          <a:xfrm flipH="1" flipV="1">
            <a:off x="5870576" y="2713039"/>
            <a:ext cx="3175" cy="1500187"/>
          </a:xfrm>
          <a:prstGeom prst="line">
            <a:avLst/>
          </a:prstGeom>
          <a:noFill/>
          <a:ln w="38100"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98774" name="Line 374"/>
          <p:cNvSpPr>
            <a:spLocks noChangeShapeType="1"/>
          </p:cNvSpPr>
          <p:nvPr/>
        </p:nvSpPr>
        <p:spPr bwMode="auto">
          <a:xfrm>
            <a:off x="5895975" y="2693988"/>
            <a:ext cx="496888" cy="0"/>
          </a:xfrm>
          <a:prstGeom prst="line">
            <a:avLst/>
          </a:prstGeom>
          <a:noFill/>
          <a:ln w="38100"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98775" name="Line 375"/>
          <p:cNvSpPr>
            <a:spLocks noChangeShapeType="1"/>
          </p:cNvSpPr>
          <p:nvPr/>
        </p:nvSpPr>
        <p:spPr bwMode="auto">
          <a:xfrm flipH="1" flipV="1">
            <a:off x="6392864" y="2720975"/>
            <a:ext cx="3175" cy="1500188"/>
          </a:xfrm>
          <a:prstGeom prst="line">
            <a:avLst/>
          </a:prstGeom>
          <a:noFill/>
          <a:ln w="38100" cap="rnd">
            <a:solidFill>
              <a:schemeClr val="tx1"/>
            </a:solidFill>
            <a:prstDash val="sysDot"/>
            <a:round/>
            <a:headEnd type="triangle" w="med" len="med"/>
            <a:tailEnd/>
          </a:ln>
          <a:extLst>
            <a:ext uri="{909E8E84-426E-40DD-AFC4-6F175D3DCCD1}">
              <a14:hiddenFill xmlns:a14="http://schemas.microsoft.com/office/drawing/2010/main">
                <a:noFill/>
              </a14:hiddenFill>
            </a:ext>
          </a:extLst>
        </p:spPr>
        <p:txBody>
          <a:bodyPr/>
          <a:lstStyle/>
          <a:p>
            <a:endParaRPr lang="id-ID"/>
          </a:p>
        </p:txBody>
      </p:sp>
      <p:sp>
        <p:nvSpPr>
          <p:cNvPr id="998777" name="Line 377"/>
          <p:cNvSpPr>
            <a:spLocks noChangeShapeType="1"/>
          </p:cNvSpPr>
          <p:nvPr/>
        </p:nvSpPr>
        <p:spPr bwMode="auto">
          <a:xfrm flipH="1" flipV="1">
            <a:off x="6427788" y="4364038"/>
            <a:ext cx="374650" cy="76200"/>
          </a:xfrm>
          <a:prstGeom prst="line">
            <a:avLst/>
          </a:prstGeom>
          <a:noFill/>
          <a:ln w="38100" cap="rnd">
            <a:solidFill>
              <a:schemeClr val="folHlink"/>
            </a:solidFill>
            <a:prstDash val="sysDot"/>
            <a:round/>
            <a:headEnd type="triangle" w="med" len="med"/>
            <a:tailEnd/>
          </a:ln>
          <a:extLst>
            <a:ext uri="{909E8E84-426E-40DD-AFC4-6F175D3DCCD1}">
              <a14:hiddenFill xmlns:a14="http://schemas.microsoft.com/office/drawing/2010/main">
                <a:noFill/>
              </a14:hiddenFill>
            </a:ext>
          </a:extLst>
        </p:spPr>
        <p:txBody>
          <a:bodyPr/>
          <a:lstStyle/>
          <a:p>
            <a:endParaRPr lang="id-ID"/>
          </a:p>
        </p:txBody>
      </p:sp>
      <p:sp>
        <p:nvSpPr>
          <p:cNvPr id="998779" name="Line 379"/>
          <p:cNvSpPr>
            <a:spLocks noChangeShapeType="1"/>
          </p:cNvSpPr>
          <p:nvPr/>
        </p:nvSpPr>
        <p:spPr bwMode="auto">
          <a:xfrm flipH="1" flipV="1">
            <a:off x="8051800" y="2352676"/>
            <a:ext cx="617538" cy="252413"/>
          </a:xfrm>
          <a:prstGeom prst="line">
            <a:avLst/>
          </a:prstGeom>
          <a:noFill/>
          <a:ln w="38100" cap="rnd">
            <a:solidFill>
              <a:schemeClr val="tx1"/>
            </a:solidFill>
            <a:prstDash val="sysDot"/>
            <a:round/>
            <a:headEnd type="triangle" w="med" len="med"/>
            <a:tailEnd/>
          </a:ln>
          <a:extLst>
            <a:ext uri="{909E8E84-426E-40DD-AFC4-6F175D3DCCD1}">
              <a14:hiddenFill xmlns:a14="http://schemas.microsoft.com/office/drawing/2010/main">
                <a:noFill/>
              </a14:hiddenFill>
            </a:ext>
          </a:extLst>
        </p:spPr>
        <p:txBody>
          <a:bodyPr/>
          <a:lstStyle/>
          <a:p>
            <a:endParaRPr lang="id-ID"/>
          </a:p>
        </p:txBody>
      </p:sp>
      <p:sp>
        <p:nvSpPr>
          <p:cNvPr id="998780" name="Line 380"/>
          <p:cNvSpPr>
            <a:spLocks noChangeShapeType="1"/>
          </p:cNvSpPr>
          <p:nvPr/>
        </p:nvSpPr>
        <p:spPr bwMode="auto">
          <a:xfrm flipH="1" flipV="1">
            <a:off x="9747250" y="2795589"/>
            <a:ext cx="496888" cy="79375"/>
          </a:xfrm>
          <a:prstGeom prst="line">
            <a:avLst/>
          </a:prstGeom>
          <a:noFill/>
          <a:ln w="38100" cap="rnd">
            <a:solidFill>
              <a:schemeClr val="tx1"/>
            </a:solidFill>
            <a:prstDash val="sysDot"/>
            <a:round/>
            <a:headEnd type="triangle" w="med" len="med"/>
            <a:tailEnd/>
          </a:ln>
          <a:extLst>
            <a:ext uri="{909E8E84-426E-40DD-AFC4-6F175D3DCCD1}">
              <a14:hiddenFill xmlns:a14="http://schemas.microsoft.com/office/drawing/2010/main">
                <a:noFill/>
              </a14:hiddenFill>
            </a:ext>
          </a:extLst>
        </p:spPr>
        <p:txBody>
          <a:bodyPr/>
          <a:lstStyle/>
          <a:p>
            <a:endParaRPr lang="id-ID"/>
          </a:p>
        </p:txBody>
      </p:sp>
      <p:sp>
        <p:nvSpPr>
          <p:cNvPr id="998784" name="Freeform 384"/>
          <p:cNvSpPr>
            <a:spLocks/>
          </p:cNvSpPr>
          <p:nvPr/>
        </p:nvSpPr>
        <p:spPr bwMode="auto">
          <a:xfrm>
            <a:off x="4748214" y="2589214"/>
            <a:ext cx="1133475" cy="1730375"/>
          </a:xfrm>
          <a:custGeom>
            <a:avLst/>
            <a:gdLst>
              <a:gd name="T0" fmla="*/ 0 w 714"/>
              <a:gd name="T1" fmla="*/ 0 h 807"/>
              <a:gd name="T2" fmla="*/ 728662 w 714"/>
              <a:gd name="T3" fmla="*/ 1730375 h 807"/>
              <a:gd name="T4" fmla="*/ 1133475 w 714"/>
              <a:gd name="T5" fmla="*/ 1588857 h 807"/>
              <a:gd name="T6" fmla="*/ 0 60000 65536"/>
              <a:gd name="T7" fmla="*/ 0 60000 65536"/>
              <a:gd name="T8" fmla="*/ 0 60000 65536"/>
              <a:gd name="T9" fmla="*/ 0 w 714"/>
              <a:gd name="T10" fmla="*/ 0 h 807"/>
              <a:gd name="T11" fmla="*/ 714 w 714"/>
              <a:gd name="T12" fmla="*/ 807 h 807"/>
            </a:gdLst>
            <a:ahLst/>
            <a:cxnLst>
              <a:cxn ang="T6">
                <a:pos x="T0" y="T1"/>
              </a:cxn>
              <a:cxn ang="T7">
                <a:pos x="T2" y="T3"/>
              </a:cxn>
              <a:cxn ang="T8">
                <a:pos x="T4" y="T5"/>
              </a:cxn>
            </a:cxnLst>
            <a:rect l="T9" t="T10" r="T11" b="T12"/>
            <a:pathLst>
              <a:path w="714" h="807">
                <a:moveTo>
                  <a:pt x="0" y="0"/>
                </a:moveTo>
                <a:lnTo>
                  <a:pt x="459" y="807"/>
                </a:lnTo>
                <a:lnTo>
                  <a:pt x="714" y="741"/>
                </a:lnTo>
              </a:path>
            </a:pathLst>
          </a:custGeom>
          <a:noFill/>
          <a:ln w="38100" cap="rnd">
            <a:solidFill>
              <a:schemeClr val="tx1"/>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998785" name="Freeform 385"/>
          <p:cNvSpPr>
            <a:spLocks/>
          </p:cNvSpPr>
          <p:nvPr/>
        </p:nvSpPr>
        <p:spPr bwMode="auto">
          <a:xfrm>
            <a:off x="6424614" y="2543175"/>
            <a:ext cx="1062037" cy="1765300"/>
          </a:xfrm>
          <a:custGeom>
            <a:avLst/>
            <a:gdLst>
              <a:gd name="T0" fmla="*/ 0 w 669"/>
              <a:gd name="T1" fmla="*/ 1663456 h 780"/>
              <a:gd name="T2" fmla="*/ 404812 w 669"/>
              <a:gd name="T3" fmla="*/ 1765300 h 780"/>
              <a:gd name="T4" fmla="*/ 1062037 w 669"/>
              <a:gd name="T5" fmla="*/ 0 h 780"/>
              <a:gd name="T6" fmla="*/ 0 60000 65536"/>
              <a:gd name="T7" fmla="*/ 0 60000 65536"/>
              <a:gd name="T8" fmla="*/ 0 60000 65536"/>
              <a:gd name="T9" fmla="*/ 0 w 669"/>
              <a:gd name="T10" fmla="*/ 0 h 780"/>
              <a:gd name="T11" fmla="*/ 669 w 669"/>
              <a:gd name="T12" fmla="*/ 780 h 780"/>
            </a:gdLst>
            <a:ahLst/>
            <a:cxnLst>
              <a:cxn ang="T6">
                <a:pos x="T0" y="T1"/>
              </a:cxn>
              <a:cxn ang="T7">
                <a:pos x="T2" y="T3"/>
              </a:cxn>
              <a:cxn ang="T8">
                <a:pos x="T4" y="T5"/>
              </a:cxn>
            </a:cxnLst>
            <a:rect l="T9" t="T10" r="T11" b="T12"/>
            <a:pathLst>
              <a:path w="669" h="780">
                <a:moveTo>
                  <a:pt x="0" y="735"/>
                </a:moveTo>
                <a:lnTo>
                  <a:pt x="255" y="780"/>
                </a:lnTo>
                <a:lnTo>
                  <a:pt x="669" y="0"/>
                </a:lnTo>
              </a:path>
            </a:pathLst>
          </a:custGeom>
          <a:noFill/>
          <a:ln w="38100" cap="rnd">
            <a:solidFill>
              <a:schemeClr val="tx1"/>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998790" name="Line 390"/>
          <p:cNvSpPr>
            <a:spLocks noChangeShapeType="1"/>
          </p:cNvSpPr>
          <p:nvPr/>
        </p:nvSpPr>
        <p:spPr bwMode="auto">
          <a:xfrm flipV="1">
            <a:off x="2552700" y="4660900"/>
            <a:ext cx="744538" cy="133350"/>
          </a:xfrm>
          <a:prstGeom prst="line">
            <a:avLst/>
          </a:prstGeom>
          <a:noFill/>
          <a:ln w="38100" cap="rnd">
            <a:solidFill>
              <a:srgbClr val="0000FF"/>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98791" name="Line 391"/>
          <p:cNvSpPr>
            <a:spLocks noChangeShapeType="1"/>
          </p:cNvSpPr>
          <p:nvPr/>
        </p:nvSpPr>
        <p:spPr bwMode="auto">
          <a:xfrm flipV="1">
            <a:off x="3687764" y="4271964"/>
            <a:ext cx="2276475" cy="407987"/>
          </a:xfrm>
          <a:prstGeom prst="line">
            <a:avLst/>
          </a:prstGeom>
          <a:noFill/>
          <a:ln w="38100" cap="rnd">
            <a:solidFill>
              <a:srgbClr val="0000FF"/>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98792" name="Line 392"/>
          <p:cNvSpPr>
            <a:spLocks noChangeShapeType="1"/>
          </p:cNvSpPr>
          <p:nvPr/>
        </p:nvSpPr>
        <p:spPr bwMode="auto">
          <a:xfrm flipH="1" flipV="1">
            <a:off x="5953126" y="2806701"/>
            <a:ext cx="17463" cy="1471613"/>
          </a:xfrm>
          <a:prstGeom prst="line">
            <a:avLst/>
          </a:prstGeom>
          <a:noFill/>
          <a:ln w="38100" cap="rnd">
            <a:solidFill>
              <a:srgbClr val="0000FF"/>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98793" name="Line 393"/>
          <p:cNvSpPr>
            <a:spLocks noChangeShapeType="1"/>
          </p:cNvSpPr>
          <p:nvPr/>
        </p:nvSpPr>
        <p:spPr bwMode="auto">
          <a:xfrm flipV="1">
            <a:off x="5964238" y="2767013"/>
            <a:ext cx="334962" cy="4762"/>
          </a:xfrm>
          <a:prstGeom prst="line">
            <a:avLst/>
          </a:prstGeom>
          <a:noFill/>
          <a:ln w="38100" cap="rnd">
            <a:solidFill>
              <a:srgbClr val="0000FF"/>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98794" name="Line 394"/>
          <p:cNvSpPr>
            <a:spLocks noChangeShapeType="1"/>
          </p:cNvSpPr>
          <p:nvPr/>
        </p:nvSpPr>
        <p:spPr bwMode="auto">
          <a:xfrm flipH="1" flipV="1">
            <a:off x="6289676" y="2836863"/>
            <a:ext cx="17463" cy="1471612"/>
          </a:xfrm>
          <a:prstGeom prst="line">
            <a:avLst/>
          </a:prstGeom>
          <a:noFill/>
          <a:ln w="38100" cap="rnd">
            <a:solidFill>
              <a:srgbClr val="0000FF"/>
            </a:solidFill>
            <a:prstDash val="sysDot"/>
            <a:round/>
            <a:headEnd type="triangle" w="med" len="med"/>
            <a:tailEnd/>
          </a:ln>
          <a:extLst>
            <a:ext uri="{909E8E84-426E-40DD-AFC4-6F175D3DCCD1}">
              <a14:hiddenFill xmlns:a14="http://schemas.microsoft.com/office/drawing/2010/main">
                <a:noFill/>
              </a14:hiddenFill>
            </a:ext>
          </a:extLst>
        </p:spPr>
        <p:txBody>
          <a:bodyPr/>
          <a:lstStyle/>
          <a:p>
            <a:endParaRPr lang="id-ID"/>
          </a:p>
        </p:txBody>
      </p:sp>
      <p:sp>
        <p:nvSpPr>
          <p:cNvPr id="998795" name="Line 395"/>
          <p:cNvSpPr>
            <a:spLocks noChangeShapeType="1"/>
          </p:cNvSpPr>
          <p:nvPr/>
        </p:nvSpPr>
        <p:spPr bwMode="auto">
          <a:xfrm flipH="1" flipV="1">
            <a:off x="6350000" y="4267200"/>
            <a:ext cx="2052638" cy="431800"/>
          </a:xfrm>
          <a:prstGeom prst="line">
            <a:avLst/>
          </a:prstGeom>
          <a:noFill/>
          <a:ln w="38100" cap="rnd">
            <a:solidFill>
              <a:srgbClr val="0000FF"/>
            </a:solidFill>
            <a:prstDash val="sysDot"/>
            <a:round/>
            <a:headEnd type="triangle" w="med" len="med"/>
            <a:tailEnd/>
          </a:ln>
          <a:extLst>
            <a:ext uri="{909E8E84-426E-40DD-AFC4-6F175D3DCCD1}">
              <a14:hiddenFill xmlns:a14="http://schemas.microsoft.com/office/drawing/2010/main">
                <a:noFill/>
              </a14:hiddenFill>
            </a:ext>
          </a:extLst>
        </p:spPr>
        <p:txBody>
          <a:bodyPr/>
          <a:lstStyle/>
          <a:p>
            <a:endParaRPr lang="id-ID"/>
          </a:p>
        </p:txBody>
      </p:sp>
      <p:sp>
        <p:nvSpPr>
          <p:cNvPr id="998797" name="Line 397"/>
          <p:cNvSpPr>
            <a:spLocks noChangeShapeType="1"/>
          </p:cNvSpPr>
          <p:nvPr/>
        </p:nvSpPr>
        <p:spPr bwMode="auto">
          <a:xfrm flipH="1" flipV="1">
            <a:off x="8812213" y="4681538"/>
            <a:ext cx="679450" cy="100012"/>
          </a:xfrm>
          <a:prstGeom prst="line">
            <a:avLst/>
          </a:prstGeom>
          <a:noFill/>
          <a:ln w="38100" cap="rnd">
            <a:solidFill>
              <a:srgbClr val="0000FF"/>
            </a:solidFill>
            <a:prstDash val="sysDot"/>
            <a:round/>
            <a:headEnd type="triangle" w="med" len="med"/>
            <a:tailEnd/>
          </a:ln>
          <a:extLst>
            <a:ext uri="{909E8E84-426E-40DD-AFC4-6F175D3DCCD1}">
              <a14:hiddenFill xmlns:a14="http://schemas.microsoft.com/office/drawing/2010/main">
                <a:noFill/>
              </a14:hiddenFill>
            </a:ext>
          </a:extLst>
        </p:spPr>
        <p:txBody>
          <a:bodyPr/>
          <a:lstStyle/>
          <a:p>
            <a:endParaRPr lang="id-ID"/>
          </a:p>
        </p:txBody>
      </p:sp>
      <p:sp>
        <p:nvSpPr>
          <p:cNvPr id="998798" name="Line 398"/>
          <p:cNvSpPr>
            <a:spLocks noChangeShapeType="1"/>
          </p:cNvSpPr>
          <p:nvPr/>
        </p:nvSpPr>
        <p:spPr bwMode="auto">
          <a:xfrm flipH="1" flipV="1">
            <a:off x="6070601" y="2917826"/>
            <a:ext cx="17463" cy="1376363"/>
          </a:xfrm>
          <a:prstGeom prst="line">
            <a:avLst/>
          </a:prstGeom>
          <a:noFill/>
          <a:ln w="38100" cap="rnd">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98799" name="Line 399"/>
          <p:cNvSpPr>
            <a:spLocks noChangeShapeType="1"/>
          </p:cNvSpPr>
          <p:nvPr/>
        </p:nvSpPr>
        <p:spPr bwMode="auto">
          <a:xfrm flipH="1" flipV="1">
            <a:off x="6188076" y="2935289"/>
            <a:ext cx="17463" cy="1347787"/>
          </a:xfrm>
          <a:prstGeom prst="line">
            <a:avLst/>
          </a:prstGeom>
          <a:noFill/>
          <a:ln w="38100" cap="rnd">
            <a:solidFill>
              <a:srgbClr val="FF0000"/>
            </a:solidFill>
            <a:prstDash val="sysDot"/>
            <a:round/>
            <a:headEnd type="triangle" w="med" len="med"/>
            <a:tailEnd/>
          </a:ln>
          <a:extLst>
            <a:ext uri="{909E8E84-426E-40DD-AFC4-6F175D3DCCD1}">
              <a14:hiddenFill xmlns:a14="http://schemas.microsoft.com/office/drawing/2010/main">
                <a:noFill/>
              </a14:hiddenFill>
            </a:ext>
          </a:extLst>
        </p:spPr>
        <p:txBody>
          <a:bodyPr/>
          <a:lstStyle/>
          <a:p>
            <a:endParaRPr lang="id-ID"/>
          </a:p>
        </p:txBody>
      </p:sp>
      <p:sp>
        <p:nvSpPr>
          <p:cNvPr id="998967" name="Text Box 567"/>
          <p:cNvSpPr txBox="1">
            <a:spLocks noChangeArrowheads="1"/>
          </p:cNvSpPr>
          <p:nvPr/>
        </p:nvSpPr>
        <p:spPr bwMode="auto">
          <a:xfrm>
            <a:off x="2905126" y="3581400"/>
            <a:ext cx="17139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a:latin typeface="Kristen ITC" panose="03050502040202030202" pitchFamily="66" charset="0"/>
              </a:rPr>
              <a:t>signaling path</a:t>
            </a:r>
          </a:p>
        </p:txBody>
      </p:sp>
      <p:sp>
        <p:nvSpPr>
          <p:cNvPr id="998968" name="Text Box 568"/>
          <p:cNvSpPr txBox="1">
            <a:spLocks noChangeArrowheads="1"/>
          </p:cNvSpPr>
          <p:nvPr/>
        </p:nvSpPr>
        <p:spPr bwMode="auto">
          <a:xfrm>
            <a:off x="5099050" y="3606800"/>
            <a:ext cx="15584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a:solidFill>
                  <a:srgbClr val="FF0066"/>
                </a:solidFill>
                <a:latin typeface="Kristen ITC" panose="03050502040202030202" pitchFamily="66" charset="0"/>
              </a:rPr>
              <a:t>speech path</a:t>
            </a:r>
          </a:p>
        </p:txBody>
      </p:sp>
      <p:sp>
        <p:nvSpPr>
          <p:cNvPr id="998969" name="Text Box 569"/>
          <p:cNvSpPr txBox="1">
            <a:spLocks noChangeArrowheads="1"/>
          </p:cNvSpPr>
          <p:nvPr/>
        </p:nvSpPr>
        <p:spPr bwMode="auto">
          <a:xfrm>
            <a:off x="5105401" y="3606800"/>
            <a:ext cx="21193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a:solidFill>
                  <a:srgbClr val="0000FF"/>
                </a:solidFill>
                <a:latin typeface="Kristen ITC" panose="03050502040202030202" pitchFamily="66" charset="0"/>
              </a:rPr>
              <a:t>speech path</a:t>
            </a:r>
          </a:p>
        </p:txBody>
      </p:sp>
      <p:sp>
        <p:nvSpPr>
          <p:cNvPr id="998970" name="Text Box 570"/>
          <p:cNvSpPr txBox="1">
            <a:spLocks noChangeArrowheads="1"/>
          </p:cNvSpPr>
          <p:nvPr/>
        </p:nvSpPr>
        <p:spPr bwMode="auto">
          <a:xfrm>
            <a:off x="5081589" y="4914900"/>
            <a:ext cx="17139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a:solidFill>
                  <a:srgbClr val="009900"/>
                </a:solidFill>
                <a:latin typeface="Kristen ITC" panose="03050502040202030202" pitchFamily="66" charset="0"/>
              </a:rPr>
              <a:t>signaling path</a:t>
            </a:r>
          </a:p>
        </p:txBody>
      </p:sp>
      <p:sp>
        <p:nvSpPr>
          <p:cNvPr id="998971" name="Text Box 571"/>
          <p:cNvSpPr txBox="1">
            <a:spLocks noChangeArrowheads="1"/>
          </p:cNvSpPr>
          <p:nvPr/>
        </p:nvSpPr>
        <p:spPr bwMode="auto">
          <a:xfrm>
            <a:off x="5089526" y="4914900"/>
            <a:ext cx="17139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a:solidFill>
                  <a:srgbClr val="CC0099"/>
                </a:solidFill>
                <a:latin typeface="Kristen ITC" panose="03050502040202030202" pitchFamily="66" charset="0"/>
              </a:rPr>
              <a:t>signaling path</a:t>
            </a:r>
          </a:p>
        </p:txBody>
      </p:sp>
      <p:sp>
        <p:nvSpPr>
          <p:cNvPr id="998972" name="Text Box 572"/>
          <p:cNvSpPr txBox="1">
            <a:spLocks noChangeArrowheads="1"/>
          </p:cNvSpPr>
          <p:nvPr/>
        </p:nvSpPr>
        <p:spPr bwMode="auto">
          <a:xfrm>
            <a:off x="5170489" y="4902200"/>
            <a:ext cx="19954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a:solidFill>
                  <a:srgbClr val="996633"/>
                </a:solidFill>
                <a:latin typeface="Kristen ITC" panose="03050502040202030202" pitchFamily="66" charset="0"/>
              </a:rPr>
              <a:t>speech path</a:t>
            </a:r>
          </a:p>
        </p:txBody>
      </p:sp>
      <p:sp>
        <p:nvSpPr>
          <p:cNvPr id="998975" name="Text Box 575"/>
          <p:cNvSpPr txBox="1">
            <a:spLocks noChangeArrowheads="1"/>
          </p:cNvSpPr>
          <p:nvPr/>
        </p:nvSpPr>
        <p:spPr bwMode="auto">
          <a:xfrm>
            <a:off x="1522412" y="1814513"/>
            <a:ext cx="17219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b="1">
                <a:solidFill>
                  <a:srgbClr val="FF0066"/>
                </a:solidFill>
                <a:latin typeface="Kristen ITC" panose="03050502040202030202" pitchFamily="66" charset="0"/>
              </a:rPr>
              <a:t>SCENARIO-I</a:t>
            </a:r>
          </a:p>
        </p:txBody>
      </p:sp>
      <p:sp>
        <p:nvSpPr>
          <p:cNvPr id="998978" name="Text Box 578"/>
          <p:cNvSpPr txBox="1">
            <a:spLocks noChangeArrowheads="1"/>
          </p:cNvSpPr>
          <p:nvPr/>
        </p:nvSpPr>
        <p:spPr bwMode="auto">
          <a:xfrm>
            <a:off x="1573214" y="3662363"/>
            <a:ext cx="18133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b="1">
                <a:solidFill>
                  <a:srgbClr val="0000FF"/>
                </a:solidFill>
                <a:latin typeface="Kristen ITC" panose="03050502040202030202" pitchFamily="66" charset="0"/>
              </a:rPr>
              <a:t>SCENARIO-II</a:t>
            </a:r>
          </a:p>
        </p:txBody>
      </p:sp>
      <p:sp>
        <p:nvSpPr>
          <p:cNvPr id="998981" name="Text Box 581"/>
          <p:cNvSpPr txBox="1">
            <a:spLocks noChangeArrowheads="1"/>
          </p:cNvSpPr>
          <p:nvPr/>
        </p:nvSpPr>
        <p:spPr bwMode="auto">
          <a:xfrm>
            <a:off x="1522413" y="5432425"/>
            <a:ext cx="19046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b="1">
                <a:solidFill>
                  <a:srgbClr val="FF33CC"/>
                </a:solidFill>
                <a:latin typeface="Kristen ITC" panose="03050502040202030202" pitchFamily="66" charset="0"/>
              </a:rPr>
              <a:t>SCENARIO-III</a:t>
            </a:r>
          </a:p>
        </p:txBody>
      </p:sp>
      <p:sp>
        <p:nvSpPr>
          <p:cNvPr id="998982" name="Text Box 582"/>
          <p:cNvSpPr txBox="1">
            <a:spLocks noChangeArrowheads="1"/>
          </p:cNvSpPr>
          <p:nvPr/>
        </p:nvSpPr>
        <p:spPr bwMode="auto">
          <a:xfrm>
            <a:off x="4524376" y="120651"/>
            <a:ext cx="3470275" cy="1006475"/>
          </a:xfrm>
          <a:prstGeom prst="rect">
            <a:avLst/>
          </a:prstGeom>
          <a:solidFill>
            <a:srgbClr val="CCFFCC"/>
          </a:solidFill>
          <a:ln w="9525">
            <a:noFill/>
            <a:miter lim="800000"/>
            <a:headEnd/>
            <a:tailEnd/>
          </a:ln>
          <a:effectLst/>
        </p:spPr>
        <p:txBody>
          <a:bodyPr wrap="none">
            <a:spAutoFit/>
          </a:bodyPr>
          <a:lstStyle/>
          <a:p>
            <a:pPr>
              <a:defRPr/>
            </a:pPr>
            <a:r>
              <a:rPr lang="en-US" sz="6000">
                <a:solidFill>
                  <a:srgbClr val="FF33CC"/>
                </a:solidFill>
                <a:effectLst>
                  <a:outerShdw blurRad="38100" dist="38100" dir="2700000" algn="tl">
                    <a:srgbClr val="000000"/>
                  </a:outerShdw>
                </a:effectLst>
                <a:latin typeface="Kristen ITC" pitchFamily="66" charset="0"/>
              </a:rPr>
              <a:t>overview</a:t>
            </a:r>
          </a:p>
        </p:txBody>
      </p:sp>
      <p:grpSp>
        <p:nvGrpSpPr>
          <p:cNvPr id="21" name="Group 905"/>
          <p:cNvGrpSpPr>
            <a:grpSpLocks/>
          </p:cNvGrpSpPr>
          <p:nvPr/>
        </p:nvGrpSpPr>
        <p:grpSpPr bwMode="auto">
          <a:xfrm>
            <a:off x="3802064" y="5630859"/>
            <a:ext cx="4600575" cy="739774"/>
            <a:chOff x="1435" y="3739"/>
            <a:chExt cx="2898" cy="466"/>
          </a:xfrm>
        </p:grpSpPr>
        <p:grpSp>
          <p:nvGrpSpPr>
            <p:cNvPr id="2304" name="Group 688"/>
            <p:cNvGrpSpPr>
              <a:grpSpLocks/>
            </p:cNvGrpSpPr>
            <p:nvPr/>
          </p:nvGrpSpPr>
          <p:grpSpPr bwMode="auto">
            <a:xfrm>
              <a:off x="1435" y="3750"/>
              <a:ext cx="569" cy="455"/>
              <a:chOff x="1951" y="2590"/>
              <a:chExt cx="569" cy="455"/>
            </a:xfrm>
          </p:grpSpPr>
          <p:sp>
            <p:nvSpPr>
              <p:cNvPr id="2309" name="Oval 689"/>
              <p:cNvSpPr>
                <a:spLocks noChangeArrowheads="1"/>
              </p:cNvSpPr>
              <p:nvPr/>
            </p:nvSpPr>
            <p:spPr bwMode="auto">
              <a:xfrm flipH="1">
                <a:off x="1951" y="2653"/>
                <a:ext cx="567" cy="327"/>
              </a:xfrm>
              <a:prstGeom prst="ellipse">
                <a:avLst/>
              </a:prstGeom>
              <a:gradFill rotWithShape="0">
                <a:gsLst>
                  <a:gs pos="0">
                    <a:srgbClr val="CCFFFF"/>
                  </a:gs>
                  <a:gs pos="100000">
                    <a:srgbClr val="5E7676"/>
                  </a:gs>
                </a:gsLst>
                <a:lin ang="2700000" scaled="1"/>
              </a:gradFill>
              <a:ln w="9525">
                <a:round/>
                <a:headEnd/>
                <a:tailEnd/>
              </a:ln>
              <a:scene3d>
                <a:camera prst="legacyObliqueTopRight">
                  <a:rot lat="16499995" lon="0" rev="0"/>
                </a:camera>
                <a:lightRig rig="legacyFlat2" dir="t"/>
              </a:scene3d>
              <a:sp3d extrusionH="23800" prstMaterial="legacyMatte">
                <a:bevelT w="13500" h="13500" prst="angle"/>
                <a:bevelB w="13500" h="13500" prst="angle"/>
                <a:extrusionClr>
                  <a:srgbClr val="CCFFFF"/>
                </a:extrusionClr>
                <a:contourClr>
                  <a:srgbClr val="CCFFFF"/>
                </a:contourClr>
              </a:sp3d>
            </p:spPr>
            <p:txBody>
              <a:bodyPr anchor="ctr">
                <a:spAutoFit/>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pic>
            <p:nvPicPr>
              <p:cNvPr id="2310" name="Picture 690" descr="profi4work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74" y="2749"/>
                <a:ext cx="22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9091" name="Text Box 691"/>
              <p:cNvSpPr txBox="1">
                <a:spLocks noChangeArrowheads="1"/>
              </p:cNvSpPr>
              <p:nvPr/>
            </p:nvSpPr>
            <p:spPr bwMode="auto">
              <a:xfrm>
                <a:off x="2042" y="2975"/>
                <a:ext cx="386" cy="70"/>
              </a:xfrm>
              <a:prstGeom prst="rect">
                <a:avLst/>
              </a:prstGeom>
              <a:noFill/>
              <a:ln w="9525">
                <a:noFill/>
                <a:miter lim="800000"/>
                <a:headEnd/>
                <a:tailEnd/>
              </a:ln>
              <a:effectLst/>
            </p:spPr>
            <p:txBody>
              <a:bodyPr lIns="0" tIns="0" rIns="0" bIns="0">
                <a:spAutoFit/>
              </a:bodyPr>
              <a:lstStyle/>
              <a:p>
                <a:pPr algn="ctr">
                  <a:lnSpc>
                    <a:spcPct val="80000"/>
                  </a:lnSpc>
                  <a:defRPr/>
                </a:pPr>
                <a:r>
                  <a:rPr lang="en-US" sz="900" b="1">
                    <a:solidFill>
                      <a:srgbClr val="FF0000"/>
                    </a:solidFill>
                    <a:effectLst>
                      <a:outerShdw blurRad="38100" dist="38100" dir="2700000" algn="tl">
                        <a:srgbClr val="C0C0C0"/>
                      </a:outerShdw>
                    </a:effectLst>
                  </a:rPr>
                  <a:t>SIP  Phone</a:t>
                </a:r>
                <a:endParaRPr lang="en-GB" sz="900" b="1">
                  <a:solidFill>
                    <a:srgbClr val="FF0000"/>
                  </a:solidFill>
                  <a:effectLst>
                    <a:outerShdw blurRad="38100" dist="38100" dir="2700000" algn="tl">
                      <a:srgbClr val="C0C0C0"/>
                    </a:outerShdw>
                  </a:effectLst>
                </a:endParaRPr>
              </a:p>
            </p:txBody>
          </p:sp>
          <p:graphicFrame>
            <p:nvGraphicFramePr>
              <p:cNvPr id="2060" name="Object 12"/>
              <p:cNvGraphicFramePr>
                <a:graphicFrameLocks noChangeAspect="1"/>
              </p:cNvGraphicFramePr>
              <p:nvPr/>
            </p:nvGraphicFramePr>
            <p:xfrm>
              <a:off x="2201" y="2590"/>
              <a:ext cx="319" cy="285"/>
            </p:xfrm>
            <a:graphic>
              <a:graphicData uri="http://schemas.openxmlformats.org/presentationml/2006/ole">
                <mc:AlternateContent xmlns:mc="http://schemas.openxmlformats.org/markup-compatibility/2006">
                  <mc:Choice xmlns:v="urn:schemas-microsoft-com:vml" Requires="v">
                    <p:oleObj spid="_x0000_s3219" name="Visio" r:id="rId6" imgW="568495" imgH="554983" progId="Visio.Drawing.11">
                      <p:embed/>
                    </p:oleObj>
                  </mc:Choice>
                  <mc:Fallback>
                    <p:oleObj name="Visio" r:id="rId6" imgW="568495" imgH="554983" progId="Visio.Drawing.11">
                      <p:embed/>
                      <p:pic>
                        <p:nvPicPr>
                          <p:cNvPr id="206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1" y="2590"/>
                            <a:ext cx="319"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305" name="Group 693"/>
            <p:cNvGrpSpPr>
              <a:grpSpLocks/>
            </p:cNvGrpSpPr>
            <p:nvPr/>
          </p:nvGrpSpPr>
          <p:grpSpPr bwMode="auto">
            <a:xfrm>
              <a:off x="3766" y="3739"/>
              <a:ext cx="567" cy="424"/>
              <a:chOff x="3403" y="2592"/>
              <a:chExt cx="567" cy="424"/>
            </a:xfrm>
          </p:grpSpPr>
          <p:sp>
            <p:nvSpPr>
              <p:cNvPr id="2306" name="Oval 694"/>
              <p:cNvSpPr>
                <a:spLocks noChangeArrowheads="1"/>
              </p:cNvSpPr>
              <p:nvPr/>
            </p:nvSpPr>
            <p:spPr bwMode="auto">
              <a:xfrm flipH="1">
                <a:off x="3403" y="2646"/>
                <a:ext cx="567" cy="327"/>
              </a:xfrm>
              <a:prstGeom prst="ellipse">
                <a:avLst/>
              </a:prstGeom>
              <a:gradFill rotWithShape="0">
                <a:gsLst>
                  <a:gs pos="0">
                    <a:srgbClr val="CCFFFF"/>
                  </a:gs>
                  <a:gs pos="100000">
                    <a:srgbClr val="5E7676"/>
                  </a:gs>
                </a:gsLst>
                <a:lin ang="2700000" scaled="1"/>
              </a:gradFill>
              <a:ln w="9525">
                <a:round/>
                <a:headEnd/>
                <a:tailEnd/>
              </a:ln>
              <a:scene3d>
                <a:camera prst="legacyObliqueTopRight">
                  <a:rot lat="16499995" lon="0" rev="0"/>
                </a:camera>
                <a:lightRig rig="legacyFlat2" dir="t"/>
              </a:scene3d>
              <a:sp3d extrusionH="23800" prstMaterial="legacyMatte">
                <a:bevelT w="13500" h="13500" prst="angle"/>
                <a:bevelB w="13500" h="13500" prst="angle"/>
                <a:extrusionClr>
                  <a:srgbClr val="CCFFFF"/>
                </a:extrusionClr>
                <a:contourClr>
                  <a:srgbClr val="CCFFFF"/>
                </a:contourClr>
              </a:sp3d>
            </p:spPr>
            <p:txBody>
              <a:bodyPr anchor="ctr">
                <a:spAutoFit/>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pic>
            <p:nvPicPr>
              <p:cNvPr id="2307" name="Picture 695" descr="profi4workmed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8" y="2723"/>
                <a:ext cx="24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9096" name="Text Box 696"/>
              <p:cNvSpPr txBox="1">
                <a:spLocks noChangeArrowheads="1"/>
              </p:cNvSpPr>
              <p:nvPr/>
            </p:nvSpPr>
            <p:spPr bwMode="auto">
              <a:xfrm>
                <a:off x="3493" y="2946"/>
                <a:ext cx="386" cy="70"/>
              </a:xfrm>
              <a:prstGeom prst="rect">
                <a:avLst/>
              </a:prstGeom>
              <a:noFill/>
              <a:ln w="9525">
                <a:noFill/>
                <a:miter lim="800000"/>
                <a:headEnd/>
                <a:tailEnd/>
              </a:ln>
              <a:effectLst/>
            </p:spPr>
            <p:txBody>
              <a:bodyPr lIns="0" tIns="0" rIns="0" bIns="0">
                <a:spAutoFit/>
              </a:bodyPr>
              <a:lstStyle/>
              <a:p>
                <a:pPr algn="ctr">
                  <a:lnSpc>
                    <a:spcPct val="80000"/>
                  </a:lnSpc>
                  <a:defRPr/>
                </a:pPr>
                <a:r>
                  <a:rPr lang="en-US" sz="900" b="1">
                    <a:solidFill>
                      <a:srgbClr val="FF0000"/>
                    </a:solidFill>
                    <a:effectLst>
                      <a:outerShdw blurRad="38100" dist="38100" dir="2700000" algn="tl">
                        <a:srgbClr val="C0C0C0"/>
                      </a:outerShdw>
                    </a:effectLst>
                  </a:rPr>
                  <a:t>SIP  Phone</a:t>
                </a:r>
                <a:endParaRPr lang="en-GB" sz="900" b="1">
                  <a:solidFill>
                    <a:srgbClr val="FF0000"/>
                  </a:solidFill>
                  <a:effectLst>
                    <a:outerShdw blurRad="38100" dist="38100" dir="2700000" algn="tl">
                      <a:srgbClr val="C0C0C0"/>
                    </a:outerShdw>
                  </a:effectLst>
                </a:endParaRPr>
              </a:p>
            </p:txBody>
          </p:sp>
          <p:graphicFrame>
            <p:nvGraphicFramePr>
              <p:cNvPr id="2059" name="Object 11"/>
              <p:cNvGraphicFramePr>
                <a:graphicFrameLocks noChangeAspect="1"/>
              </p:cNvGraphicFramePr>
              <p:nvPr/>
            </p:nvGraphicFramePr>
            <p:xfrm>
              <a:off x="3403" y="2592"/>
              <a:ext cx="319" cy="285"/>
            </p:xfrm>
            <a:graphic>
              <a:graphicData uri="http://schemas.openxmlformats.org/presentationml/2006/ole">
                <mc:AlternateContent xmlns:mc="http://schemas.openxmlformats.org/markup-compatibility/2006">
                  <mc:Choice xmlns:v="urn:schemas-microsoft-com:vml" Requires="v">
                    <p:oleObj spid="_x0000_s3220" name="Visio" r:id="rId9" imgW="568495" imgH="554983" progId="Visio.Drawing.11">
                      <p:embed/>
                    </p:oleObj>
                  </mc:Choice>
                  <mc:Fallback>
                    <p:oleObj name="Visio" r:id="rId9" imgW="568495" imgH="554983" progId="Visio.Drawing.11">
                      <p:embed/>
                      <p:pic>
                        <p:nvPicPr>
                          <p:cNvPr id="2059"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3" y="2592"/>
                            <a:ext cx="319"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999304" name="Line 904"/>
          <p:cNvSpPr>
            <a:spLocks noChangeShapeType="1"/>
          </p:cNvSpPr>
          <p:nvPr/>
        </p:nvSpPr>
        <p:spPr bwMode="auto">
          <a:xfrm>
            <a:off x="1524000" y="3559175"/>
            <a:ext cx="9144000" cy="0"/>
          </a:xfrm>
          <a:prstGeom prst="line">
            <a:avLst/>
          </a:prstGeom>
          <a:noFill/>
          <a:ln w="3175">
            <a:solidFill>
              <a:schemeClr val="tx1"/>
            </a:solidFill>
            <a:prstDash val="lgDashDotDot"/>
            <a:round/>
            <a:headEnd/>
            <a:tailEnd/>
          </a:ln>
          <a:extLst>
            <a:ext uri="{909E8E84-426E-40DD-AFC4-6F175D3DCCD1}">
              <a14:hiddenFill xmlns:a14="http://schemas.microsoft.com/office/drawing/2010/main">
                <a:noFill/>
              </a14:hiddenFill>
            </a:ext>
          </a:extLst>
        </p:spPr>
        <p:txBody>
          <a:bodyPr/>
          <a:lstStyle/>
          <a:p>
            <a:endParaRPr lang="id-ID"/>
          </a:p>
        </p:txBody>
      </p:sp>
      <p:sp>
        <p:nvSpPr>
          <p:cNvPr id="999306" name="Freeform 906"/>
          <p:cNvSpPr>
            <a:spLocks/>
          </p:cNvSpPr>
          <p:nvPr/>
        </p:nvSpPr>
        <p:spPr bwMode="auto">
          <a:xfrm>
            <a:off x="1993900" y="2882900"/>
            <a:ext cx="8216900" cy="1587500"/>
          </a:xfrm>
          <a:custGeom>
            <a:avLst/>
            <a:gdLst>
              <a:gd name="T0" fmla="*/ 0 w 5176"/>
              <a:gd name="T1" fmla="*/ 127000 h 1000"/>
              <a:gd name="T2" fmla="*/ 419100 w 5176"/>
              <a:gd name="T3" fmla="*/ 76200 h 1000"/>
              <a:gd name="T4" fmla="*/ 1409700 w 5176"/>
              <a:gd name="T5" fmla="*/ 25400 h 1000"/>
              <a:gd name="T6" fmla="*/ 2298700 w 5176"/>
              <a:gd name="T7" fmla="*/ 342900 h 1000"/>
              <a:gd name="T8" fmla="*/ 2705100 w 5176"/>
              <a:gd name="T9" fmla="*/ 330200 h 1000"/>
              <a:gd name="T10" fmla="*/ 3238500 w 5176"/>
              <a:gd name="T11" fmla="*/ 1587500 h 1000"/>
              <a:gd name="T12" fmla="*/ 4953000 w 5176"/>
              <a:gd name="T13" fmla="*/ 1574800 h 1000"/>
              <a:gd name="T14" fmla="*/ 5499099 w 5176"/>
              <a:gd name="T15" fmla="*/ 317500 h 1000"/>
              <a:gd name="T16" fmla="*/ 5930899 w 5176"/>
              <a:gd name="T17" fmla="*/ 317500 h 1000"/>
              <a:gd name="T18" fmla="*/ 6718301 w 5176"/>
              <a:gd name="T19" fmla="*/ 0 h 1000"/>
              <a:gd name="T20" fmla="*/ 8216900 w 5176"/>
              <a:gd name="T21" fmla="*/ 63500 h 1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76"/>
              <a:gd name="T34" fmla="*/ 0 h 1000"/>
              <a:gd name="T35" fmla="*/ 5176 w 5176"/>
              <a:gd name="T36" fmla="*/ 1000 h 10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76" h="1000">
                <a:moveTo>
                  <a:pt x="0" y="80"/>
                </a:moveTo>
                <a:lnTo>
                  <a:pt x="264" y="48"/>
                </a:lnTo>
                <a:lnTo>
                  <a:pt x="888" y="16"/>
                </a:lnTo>
                <a:lnTo>
                  <a:pt x="1448" y="216"/>
                </a:lnTo>
                <a:lnTo>
                  <a:pt x="1704" y="208"/>
                </a:lnTo>
                <a:lnTo>
                  <a:pt x="2040" y="1000"/>
                </a:lnTo>
                <a:lnTo>
                  <a:pt x="3120" y="992"/>
                </a:lnTo>
                <a:lnTo>
                  <a:pt x="3464" y="200"/>
                </a:lnTo>
                <a:lnTo>
                  <a:pt x="3736" y="200"/>
                </a:lnTo>
                <a:lnTo>
                  <a:pt x="4232" y="0"/>
                </a:lnTo>
                <a:lnTo>
                  <a:pt x="5176" y="40"/>
                </a:lnTo>
              </a:path>
            </a:pathLst>
          </a:custGeom>
          <a:noFill/>
          <a:ln w="28575">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999307" name="Line 907"/>
          <p:cNvSpPr>
            <a:spLocks noChangeShapeType="1"/>
          </p:cNvSpPr>
          <p:nvPr/>
        </p:nvSpPr>
        <p:spPr bwMode="auto">
          <a:xfrm>
            <a:off x="1500188" y="5389563"/>
            <a:ext cx="9144001" cy="0"/>
          </a:xfrm>
          <a:prstGeom prst="line">
            <a:avLst/>
          </a:prstGeom>
          <a:noFill/>
          <a:ln w="3175">
            <a:solidFill>
              <a:schemeClr val="tx1"/>
            </a:solidFill>
            <a:prstDash val="lgDashDotDot"/>
            <a:round/>
            <a:headEnd/>
            <a:tailEnd/>
          </a:ln>
          <a:extLst>
            <a:ext uri="{909E8E84-426E-40DD-AFC4-6F175D3DCCD1}">
              <a14:hiddenFill xmlns:a14="http://schemas.microsoft.com/office/drawing/2010/main">
                <a:noFill/>
              </a14:hiddenFill>
            </a:ext>
          </a:extLst>
        </p:spPr>
        <p:txBody>
          <a:bodyPr/>
          <a:lstStyle/>
          <a:p>
            <a:endParaRPr lang="id-ID"/>
          </a:p>
        </p:txBody>
      </p:sp>
      <p:sp>
        <p:nvSpPr>
          <p:cNvPr id="999308" name="Text Box 908"/>
          <p:cNvSpPr txBox="1">
            <a:spLocks noChangeArrowheads="1"/>
          </p:cNvSpPr>
          <p:nvPr/>
        </p:nvSpPr>
        <p:spPr bwMode="auto">
          <a:xfrm>
            <a:off x="4513264" y="122239"/>
            <a:ext cx="3470275" cy="1006475"/>
          </a:xfrm>
          <a:prstGeom prst="rect">
            <a:avLst/>
          </a:prstGeom>
          <a:solidFill>
            <a:srgbClr val="CCFFCC"/>
          </a:solidFill>
          <a:ln w="9525">
            <a:noFill/>
            <a:miter lim="800000"/>
            <a:headEnd/>
            <a:tailEnd/>
          </a:ln>
          <a:effectLst/>
        </p:spPr>
        <p:txBody>
          <a:bodyPr wrap="none">
            <a:spAutoFit/>
          </a:bodyPr>
          <a:lstStyle/>
          <a:p>
            <a:pPr>
              <a:defRPr/>
            </a:pPr>
            <a:r>
              <a:rPr lang="en-US" sz="6000">
                <a:solidFill>
                  <a:srgbClr val="FF33CC"/>
                </a:solidFill>
                <a:effectLst>
                  <a:outerShdw blurRad="38100" dist="38100" dir="2700000" algn="tl">
                    <a:srgbClr val="000000"/>
                  </a:outerShdw>
                </a:effectLst>
                <a:latin typeface="Kristen ITC" pitchFamily="66" charset="0"/>
              </a:rPr>
              <a:t>overview</a:t>
            </a:r>
          </a:p>
        </p:txBody>
      </p:sp>
      <p:sp>
        <p:nvSpPr>
          <p:cNvPr id="999309" name="Text Box 909"/>
          <p:cNvSpPr txBox="1">
            <a:spLocks noChangeArrowheads="1"/>
          </p:cNvSpPr>
          <p:nvPr/>
        </p:nvSpPr>
        <p:spPr bwMode="auto">
          <a:xfrm>
            <a:off x="1524000" y="1816100"/>
            <a:ext cx="17219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b="1">
                <a:solidFill>
                  <a:srgbClr val="FF0066"/>
                </a:solidFill>
                <a:latin typeface="Kristen ITC" panose="03050502040202030202" pitchFamily="66" charset="0"/>
              </a:rPr>
              <a:t>SCENARIO-I</a:t>
            </a:r>
          </a:p>
        </p:txBody>
      </p:sp>
      <p:sp>
        <p:nvSpPr>
          <p:cNvPr id="999310" name="Text Box 910"/>
          <p:cNvSpPr txBox="1">
            <a:spLocks noChangeArrowheads="1"/>
          </p:cNvSpPr>
          <p:nvPr/>
        </p:nvSpPr>
        <p:spPr bwMode="auto">
          <a:xfrm>
            <a:off x="1574801" y="3663950"/>
            <a:ext cx="18133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b="1">
                <a:solidFill>
                  <a:srgbClr val="0000FF"/>
                </a:solidFill>
                <a:latin typeface="Kristen ITC" panose="03050502040202030202" pitchFamily="66" charset="0"/>
              </a:rPr>
              <a:t>SCENARIO-II</a:t>
            </a:r>
          </a:p>
        </p:txBody>
      </p:sp>
      <p:sp>
        <p:nvSpPr>
          <p:cNvPr id="999311" name="Text Box 911"/>
          <p:cNvSpPr txBox="1">
            <a:spLocks noChangeArrowheads="1"/>
          </p:cNvSpPr>
          <p:nvPr/>
        </p:nvSpPr>
        <p:spPr bwMode="auto">
          <a:xfrm>
            <a:off x="1524001" y="5434013"/>
            <a:ext cx="19046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b="1">
                <a:solidFill>
                  <a:srgbClr val="FF33CC"/>
                </a:solidFill>
                <a:latin typeface="Kristen ITC" panose="03050502040202030202" pitchFamily="66" charset="0"/>
              </a:rPr>
              <a:t>SCENARIO-III</a:t>
            </a:r>
          </a:p>
        </p:txBody>
      </p:sp>
      <p:sp>
        <p:nvSpPr>
          <p:cNvPr id="999312" name="Freeform 912"/>
          <p:cNvSpPr>
            <a:spLocks/>
          </p:cNvSpPr>
          <p:nvPr/>
        </p:nvSpPr>
        <p:spPr bwMode="auto">
          <a:xfrm>
            <a:off x="1995488" y="2884488"/>
            <a:ext cx="8216900" cy="1587500"/>
          </a:xfrm>
          <a:custGeom>
            <a:avLst/>
            <a:gdLst>
              <a:gd name="T0" fmla="*/ 0 w 5176"/>
              <a:gd name="T1" fmla="*/ 127000 h 1000"/>
              <a:gd name="T2" fmla="*/ 419100 w 5176"/>
              <a:gd name="T3" fmla="*/ 76200 h 1000"/>
              <a:gd name="T4" fmla="*/ 1409700 w 5176"/>
              <a:gd name="T5" fmla="*/ 25400 h 1000"/>
              <a:gd name="T6" fmla="*/ 2298700 w 5176"/>
              <a:gd name="T7" fmla="*/ 342900 h 1000"/>
              <a:gd name="T8" fmla="*/ 2705100 w 5176"/>
              <a:gd name="T9" fmla="*/ 330200 h 1000"/>
              <a:gd name="T10" fmla="*/ 3238500 w 5176"/>
              <a:gd name="T11" fmla="*/ 1587500 h 1000"/>
              <a:gd name="T12" fmla="*/ 4953000 w 5176"/>
              <a:gd name="T13" fmla="*/ 1574800 h 1000"/>
              <a:gd name="T14" fmla="*/ 5499099 w 5176"/>
              <a:gd name="T15" fmla="*/ 317500 h 1000"/>
              <a:gd name="T16" fmla="*/ 5930899 w 5176"/>
              <a:gd name="T17" fmla="*/ 317500 h 1000"/>
              <a:gd name="T18" fmla="*/ 6718301 w 5176"/>
              <a:gd name="T19" fmla="*/ 0 h 1000"/>
              <a:gd name="T20" fmla="*/ 8216900 w 5176"/>
              <a:gd name="T21" fmla="*/ 63500 h 1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76"/>
              <a:gd name="T34" fmla="*/ 0 h 1000"/>
              <a:gd name="T35" fmla="*/ 5176 w 5176"/>
              <a:gd name="T36" fmla="*/ 1000 h 10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76" h="1000">
                <a:moveTo>
                  <a:pt x="0" y="80"/>
                </a:moveTo>
                <a:lnTo>
                  <a:pt x="264" y="48"/>
                </a:lnTo>
                <a:lnTo>
                  <a:pt x="888" y="16"/>
                </a:lnTo>
                <a:lnTo>
                  <a:pt x="1448" y="216"/>
                </a:lnTo>
                <a:lnTo>
                  <a:pt x="1704" y="208"/>
                </a:lnTo>
                <a:lnTo>
                  <a:pt x="2040" y="1000"/>
                </a:lnTo>
                <a:lnTo>
                  <a:pt x="3120" y="992"/>
                </a:lnTo>
                <a:lnTo>
                  <a:pt x="3464" y="200"/>
                </a:lnTo>
                <a:lnTo>
                  <a:pt x="3736" y="200"/>
                </a:lnTo>
                <a:lnTo>
                  <a:pt x="4232" y="0"/>
                </a:lnTo>
                <a:lnTo>
                  <a:pt x="5176" y="40"/>
                </a:lnTo>
              </a:path>
            </a:pathLst>
          </a:custGeom>
          <a:noFill/>
          <a:ln w="28575">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nvGrpSpPr>
          <p:cNvPr id="24" name="Group 583"/>
          <p:cNvGrpSpPr>
            <a:grpSpLocks/>
          </p:cNvGrpSpPr>
          <p:nvPr/>
        </p:nvGrpSpPr>
        <p:grpSpPr bwMode="auto">
          <a:xfrm>
            <a:off x="1524001" y="1952625"/>
            <a:ext cx="9115425" cy="1504950"/>
            <a:chOff x="0" y="1918"/>
            <a:chExt cx="5742" cy="948"/>
          </a:xfrm>
        </p:grpSpPr>
        <p:grpSp>
          <p:nvGrpSpPr>
            <p:cNvPr id="2206" name="Group 584"/>
            <p:cNvGrpSpPr>
              <a:grpSpLocks/>
            </p:cNvGrpSpPr>
            <p:nvPr/>
          </p:nvGrpSpPr>
          <p:grpSpPr bwMode="auto">
            <a:xfrm>
              <a:off x="3739" y="1918"/>
              <a:ext cx="2003" cy="948"/>
              <a:chOff x="3739" y="886"/>
              <a:chExt cx="2003" cy="948"/>
            </a:xfrm>
          </p:grpSpPr>
          <p:grpSp>
            <p:nvGrpSpPr>
              <p:cNvPr id="2257" name="Group 585"/>
              <p:cNvGrpSpPr>
                <a:grpSpLocks/>
              </p:cNvGrpSpPr>
              <p:nvPr/>
            </p:nvGrpSpPr>
            <p:grpSpPr bwMode="auto">
              <a:xfrm>
                <a:off x="4498" y="1176"/>
                <a:ext cx="700" cy="397"/>
                <a:chOff x="4498" y="1176"/>
                <a:chExt cx="700" cy="397"/>
              </a:xfrm>
            </p:grpSpPr>
            <p:sp>
              <p:nvSpPr>
                <p:cNvPr id="998986" name="Freeform 586"/>
                <p:cNvSpPr>
                  <a:spLocks/>
                </p:cNvSpPr>
                <p:nvPr/>
              </p:nvSpPr>
              <p:spPr bwMode="auto">
                <a:xfrm rot="393171" flipH="1" flipV="1">
                  <a:off x="4498" y="1186"/>
                  <a:ext cx="656" cy="233"/>
                </a:xfrm>
                <a:custGeom>
                  <a:avLst/>
                  <a:gdLst/>
                  <a:ahLst/>
                  <a:cxnLst>
                    <a:cxn ang="0">
                      <a:pos x="315" y="589"/>
                    </a:cxn>
                    <a:cxn ang="0">
                      <a:pos x="19" y="805"/>
                    </a:cxn>
                    <a:cxn ang="0">
                      <a:pos x="203" y="1085"/>
                    </a:cxn>
                    <a:cxn ang="0">
                      <a:pos x="227" y="1173"/>
                    </a:cxn>
                    <a:cxn ang="0">
                      <a:pos x="315" y="1269"/>
                    </a:cxn>
                    <a:cxn ang="0">
                      <a:pos x="491" y="1365"/>
                    </a:cxn>
                    <a:cxn ang="0">
                      <a:pos x="723" y="1389"/>
                    </a:cxn>
                    <a:cxn ang="0">
                      <a:pos x="923" y="1349"/>
                    </a:cxn>
                    <a:cxn ang="0">
                      <a:pos x="1067" y="1461"/>
                    </a:cxn>
                    <a:cxn ang="0">
                      <a:pos x="1299" y="1565"/>
                    </a:cxn>
                    <a:cxn ang="0">
                      <a:pos x="1699" y="1605"/>
                    </a:cxn>
                    <a:cxn ang="0">
                      <a:pos x="2059" y="1549"/>
                    </a:cxn>
                    <a:cxn ang="0">
                      <a:pos x="2219" y="1429"/>
                    </a:cxn>
                    <a:cxn ang="0">
                      <a:pos x="2323" y="1525"/>
                    </a:cxn>
                    <a:cxn ang="0">
                      <a:pos x="2491" y="1525"/>
                    </a:cxn>
                    <a:cxn ang="0">
                      <a:pos x="2731" y="1381"/>
                    </a:cxn>
                    <a:cxn ang="0">
                      <a:pos x="2819" y="1085"/>
                    </a:cxn>
                    <a:cxn ang="0">
                      <a:pos x="2803" y="933"/>
                    </a:cxn>
                    <a:cxn ang="0">
                      <a:pos x="2923" y="797"/>
                    </a:cxn>
                    <a:cxn ang="0">
                      <a:pos x="2867" y="685"/>
                    </a:cxn>
                    <a:cxn ang="0">
                      <a:pos x="2699" y="597"/>
                    </a:cxn>
                    <a:cxn ang="0">
                      <a:pos x="2755" y="485"/>
                    </a:cxn>
                    <a:cxn ang="0">
                      <a:pos x="2739" y="333"/>
                    </a:cxn>
                    <a:cxn ang="0">
                      <a:pos x="2451" y="213"/>
                    </a:cxn>
                    <a:cxn ang="0">
                      <a:pos x="2195" y="229"/>
                    </a:cxn>
                    <a:cxn ang="0">
                      <a:pos x="2051" y="101"/>
                    </a:cxn>
                    <a:cxn ang="0">
                      <a:pos x="1651" y="5"/>
                    </a:cxn>
                    <a:cxn ang="0">
                      <a:pos x="1323" y="69"/>
                    </a:cxn>
                    <a:cxn ang="0">
                      <a:pos x="1075" y="229"/>
                    </a:cxn>
                    <a:cxn ang="0">
                      <a:pos x="931" y="165"/>
                    </a:cxn>
                    <a:cxn ang="0">
                      <a:pos x="659" y="93"/>
                    </a:cxn>
                    <a:cxn ang="0">
                      <a:pos x="467" y="237"/>
                    </a:cxn>
                    <a:cxn ang="0">
                      <a:pos x="403" y="373"/>
                    </a:cxn>
                    <a:cxn ang="0">
                      <a:pos x="315" y="589"/>
                    </a:cxn>
                  </a:cxnLst>
                  <a:rect l="0" t="0" r="r" b="b"/>
                  <a:pathLst>
                    <a:path w="2934" h="1608">
                      <a:moveTo>
                        <a:pt x="315" y="589"/>
                      </a:moveTo>
                      <a:cubicBezTo>
                        <a:pt x="251" y="661"/>
                        <a:pt x="38" y="722"/>
                        <a:pt x="19" y="805"/>
                      </a:cubicBezTo>
                      <a:cubicBezTo>
                        <a:pt x="0" y="888"/>
                        <a:pt x="168" y="1024"/>
                        <a:pt x="203" y="1085"/>
                      </a:cubicBezTo>
                      <a:cubicBezTo>
                        <a:pt x="238" y="1146"/>
                        <a:pt x="208" y="1142"/>
                        <a:pt x="227" y="1173"/>
                      </a:cubicBezTo>
                      <a:cubicBezTo>
                        <a:pt x="246" y="1204"/>
                        <a:pt x="271" y="1237"/>
                        <a:pt x="315" y="1269"/>
                      </a:cubicBezTo>
                      <a:cubicBezTo>
                        <a:pt x="359" y="1301"/>
                        <a:pt x="423" y="1345"/>
                        <a:pt x="491" y="1365"/>
                      </a:cubicBezTo>
                      <a:cubicBezTo>
                        <a:pt x="559" y="1385"/>
                        <a:pt x="651" y="1392"/>
                        <a:pt x="723" y="1389"/>
                      </a:cubicBezTo>
                      <a:cubicBezTo>
                        <a:pt x="795" y="1386"/>
                        <a:pt x="866" y="1337"/>
                        <a:pt x="923" y="1349"/>
                      </a:cubicBezTo>
                      <a:cubicBezTo>
                        <a:pt x="980" y="1361"/>
                        <a:pt x="1004" y="1425"/>
                        <a:pt x="1067" y="1461"/>
                      </a:cubicBezTo>
                      <a:cubicBezTo>
                        <a:pt x="1130" y="1497"/>
                        <a:pt x="1194" y="1541"/>
                        <a:pt x="1299" y="1565"/>
                      </a:cubicBezTo>
                      <a:cubicBezTo>
                        <a:pt x="1404" y="1589"/>
                        <a:pt x="1572" y="1608"/>
                        <a:pt x="1699" y="1605"/>
                      </a:cubicBezTo>
                      <a:cubicBezTo>
                        <a:pt x="1826" y="1602"/>
                        <a:pt x="1972" y="1578"/>
                        <a:pt x="2059" y="1549"/>
                      </a:cubicBezTo>
                      <a:cubicBezTo>
                        <a:pt x="2146" y="1520"/>
                        <a:pt x="2175" y="1433"/>
                        <a:pt x="2219" y="1429"/>
                      </a:cubicBezTo>
                      <a:cubicBezTo>
                        <a:pt x="2263" y="1425"/>
                        <a:pt x="2278" y="1509"/>
                        <a:pt x="2323" y="1525"/>
                      </a:cubicBezTo>
                      <a:cubicBezTo>
                        <a:pt x="2368" y="1541"/>
                        <a:pt x="2423" y="1549"/>
                        <a:pt x="2491" y="1525"/>
                      </a:cubicBezTo>
                      <a:cubicBezTo>
                        <a:pt x="2559" y="1501"/>
                        <a:pt x="2676" y="1454"/>
                        <a:pt x="2731" y="1381"/>
                      </a:cubicBezTo>
                      <a:cubicBezTo>
                        <a:pt x="2786" y="1308"/>
                        <a:pt x="2807" y="1160"/>
                        <a:pt x="2819" y="1085"/>
                      </a:cubicBezTo>
                      <a:cubicBezTo>
                        <a:pt x="2831" y="1010"/>
                        <a:pt x="2786" y="981"/>
                        <a:pt x="2803" y="933"/>
                      </a:cubicBezTo>
                      <a:cubicBezTo>
                        <a:pt x="2820" y="885"/>
                        <a:pt x="2912" y="838"/>
                        <a:pt x="2923" y="797"/>
                      </a:cubicBezTo>
                      <a:cubicBezTo>
                        <a:pt x="2934" y="756"/>
                        <a:pt x="2904" y="718"/>
                        <a:pt x="2867" y="685"/>
                      </a:cubicBezTo>
                      <a:cubicBezTo>
                        <a:pt x="2830" y="652"/>
                        <a:pt x="2718" y="630"/>
                        <a:pt x="2699" y="597"/>
                      </a:cubicBezTo>
                      <a:cubicBezTo>
                        <a:pt x="2680" y="564"/>
                        <a:pt x="2748" y="529"/>
                        <a:pt x="2755" y="485"/>
                      </a:cubicBezTo>
                      <a:cubicBezTo>
                        <a:pt x="2762" y="441"/>
                        <a:pt x="2790" y="378"/>
                        <a:pt x="2739" y="333"/>
                      </a:cubicBezTo>
                      <a:cubicBezTo>
                        <a:pt x="2688" y="288"/>
                        <a:pt x="2542" y="230"/>
                        <a:pt x="2451" y="213"/>
                      </a:cubicBezTo>
                      <a:cubicBezTo>
                        <a:pt x="2360" y="196"/>
                        <a:pt x="2262" y="248"/>
                        <a:pt x="2195" y="229"/>
                      </a:cubicBezTo>
                      <a:cubicBezTo>
                        <a:pt x="2128" y="210"/>
                        <a:pt x="2142" y="138"/>
                        <a:pt x="2051" y="101"/>
                      </a:cubicBezTo>
                      <a:cubicBezTo>
                        <a:pt x="1960" y="64"/>
                        <a:pt x="1772" y="10"/>
                        <a:pt x="1651" y="5"/>
                      </a:cubicBezTo>
                      <a:cubicBezTo>
                        <a:pt x="1530" y="0"/>
                        <a:pt x="1419" y="32"/>
                        <a:pt x="1323" y="69"/>
                      </a:cubicBezTo>
                      <a:cubicBezTo>
                        <a:pt x="1227" y="106"/>
                        <a:pt x="1140" y="213"/>
                        <a:pt x="1075" y="229"/>
                      </a:cubicBezTo>
                      <a:cubicBezTo>
                        <a:pt x="1010" y="245"/>
                        <a:pt x="1000" y="188"/>
                        <a:pt x="931" y="165"/>
                      </a:cubicBezTo>
                      <a:cubicBezTo>
                        <a:pt x="862" y="142"/>
                        <a:pt x="736" y="81"/>
                        <a:pt x="659" y="93"/>
                      </a:cubicBezTo>
                      <a:cubicBezTo>
                        <a:pt x="582" y="105"/>
                        <a:pt x="509" y="191"/>
                        <a:pt x="467" y="237"/>
                      </a:cubicBezTo>
                      <a:cubicBezTo>
                        <a:pt x="425" y="283"/>
                        <a:pt x="424" y="316"/>
                        <a:pt x="403" y="373"/>
                      </a:cubicBezTo>
                      <a:cubicBezTo>
                        <a:pt x="382" y="430"/>
                        <a:pt x="379" y="517"/>
                        <a:pt x="315" y="589"/>
                      </a:cubicBezTo>
                      <a:close/>
                    </a:path>
                  </a:pathLst>
                </a:custGeom>
                <a:gradFill rotWithShape="0">
                  <a:gsLst>
                    <a:gs pos="0">
                      <a:schemeClr val="bg2"/>
                    </a:gs>
                    <a:gs pos="100000">
                      <a:schemeClr val="bg2">
                        <a:gamma/>
                        <a:tint val="47451"/>
                        <a:invGamma/>
                      </a:schemeClr>
                    </a:gs>
                  </a:gsLst>
                  <a:lin ang="2700000" scaled="1"/>
                </a:gradFill>
                <a:ln w="9525" cap="flat" cmpd="sng">
                  <a:prstDash val="solid"/>
                  <a:round/>
                  <a:headEnd/>
                  <a:tailEnd/>
                </a:ln>
                <a:effectLst/>
                <a:scene3d>
                  <a:camera prst="legacyObliqueTopRight">
                    <a:rot lat="17400000" lon="0" rev="0"/>
                  </a:camera>
                  <a:lightRig rig="legacyFlat2" dir="t"/>
                </a:scene3d>
                <a:sp3d extrusionH="23800" prstMaterial="legacyMatte">
                  <a:bevelT w="13500" h="13500" prst="angle"/>
                  <a:bevelB w="13500" h="13500" prst="angle"/>
                  <a:extrusionClr>
                    <a:schemeClr val="bg2"/>
                  </a:extrusionClr>
                </a:sp3d>
              </p:spPr>
              <p:txBody>
                <a:bodyPr anchor="ctr">
                  <a:spAutoFit/>
                  <a:flatTx/>
                </a:bodyPr>
                <a:lstStyle/>
                <a:p>
                  <a:pPr>
                    <a:defRPr/>
                  </a:pPr>
                  <a:endParaRPr lang="en-US"/>
                </a:p>
              </p:txBody>
            </p:sp>
            <p:sp>
              <p:nvSpPr>
                <p:cNvPr id="2301" name="Text Box 587"/>
                <p:cNvSpPr txBox="1">
                  <a:spLocks noChangeArrowheads="1"/>
                </p:cNvSpPr>
                <p:nvPr/>
              </p:nvSpPr>
              <p:spPr bwMode="auto">
                <a:xfrm>
                  <a:off x="4565" y="1176"/>
                  <a:ext cx="56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512" rIns="36000" bIns="36512">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id-ID" sz="1200" b="1">
                      <a:solidFill>
                        <a:schemeClr val="bg1"/>
                      </a:solidFill>
                      <a:latin typeface="Arial Narrow" panose="020B0606020202030204" pitchFamily="34" charset="0"/>
                    </a:rPr>
                    <a:t>SS7 Network</a:t>
                  </a:r>
                </a:p>
              </p:txBody>
            </p:sp>
            <p:sp>
              <p:nvSpPr>
                <p:cNvPr id="2302" name="Freeform 588"/>
                <p:cNvSpPr>
                  <a:spLocks/>
                </p:cNvSpPr>
                <p:nvPr/>
              </p:nvSpPr>
              <p:spPr bwMode="auto">
                <a:xfrm rot="474068" flipH="1" flipV="1">
                  <a:off x="4519" y="1340"/>
                  <a:ext cx="679" cy="233"/>
                </a:xfrm>
                <a:custGeom>
                  <a:avLst/>
                  <a:gdLst>
                    <a:gd name="T0" fmla="*/ 73 w 2934"/>
                    <a:gd name="T1" fmla="*/ 154 h 1608"/>
                    <a:gd name="T2" fmla="*/ 4 w 2934"/>
                    <a:gd name="T3" fmla="*/ 210 h 1608"/>
                    <a:gd name="T4" fmla="*/ 47 w 2934"/>
                    <a:gd name="T5" fmla="*/ 283 h 1608"/>
                    <a:gd name="T6" fmla="*/ 53 w 2934"/>
                    <a:gd name="T7" fmla="*/ 306 h 1608"/>
                    <a:gd name="T8" fmla="*/ 73 w 2934"/>
                    <a:gd name="T9" fmla="*/ 331 h 1608"/>
                    <a:gd name="T10" fmla="*/ 114 w 2934"/>
                    <a:gd name="T11" fmla="*/ 357 h 1608"/>
                    <a:gd name="T12" fmla="*/ 167 w 2934"/>
                    <a:gd name="T13" fmla="*/ 363 h 1608"/>
                    <a:gd name="T14" fmla="*/ 214 w 2934"/>
                    <a:gd name="T15" fmla="*/ 352 h 1608"/>
                    <a:gd name="T16" fmla="*/ 247 w 2934"/>
                    <a:gd name="T17" fmla="*/ 382 h 1608"/>
                    <a:gd name="T18" fmla="*/ 301 w 2934"/>
                    <a:gd name="T19" fmla="*/ 409 h 1608"/>
                    <a:gd name="T20" fmla="*/ 393 w 2934"/>
                    <a:gd name="T21" fmla="*/ 419 h 1608"/>
                    <a:gd name="T22" fmla="*/ 477 w 2934"/>
                    <a:gd name="T23" fmla="*/ 405 h 1608"/>
                    <a:gd name="T24" fmla="*/ 514 w 2934"/>
                    <a:gd name="T25" fmla="*/ 373 h 1608"/>
                    <a:gd name="T26" fmla="*/ 538 w 2934"/>
                    <a:gd name="T27" fmla="*/ 398 h 1608"/>
                    <a:gd name="T28" fmla="*/ 576 w 2934"/>
                    <a:gd name="T29" fmla="*/ 398 h 1608"/>
                    <a:gd name="T30" fmla="*/ 632 w 2934"/>
                    <a:gd name="T31" fmla="*/ 361 h 1608"/>
                    <a:gd name="T32" fmla="*/ 652 w 2934"/>
                    <a:gd name="T33" fmla="*/ 283 h 1608"/>
                    <a:gd name="T34" fmla="*/ 649 w 2934"/>
                    <a:gd name="T35" fmla="*/ 244 h 1608"/>
                    <a:gd name="T36" fmla="*/ 676 w 2934"/>
                    <a:gd name="T37" fmla="*/ 208 h 1608"/>
                    <a:gd name="T38" fmla="*/ 663 w 2934"/>
                    <a:gd name="T39" fmla="*/ 179 h 1608"/>
                    <a:gd name="T40" fmla="*/ 625 w 2934"/>
                    <a:gd name="T41" fmla="*/ 156 h 1608"/>
                    <a:gd name="T42" fmla="*/ 638 w 2934"/>
                    <a:gd name="T43" fmla="*/ 127 h 1608"/>
                    <a:gd name="T44" fmla="*/ 634 w 2934"/>
                    <a:gd name="T45" fmla="*/ 87 h 1608"/>
                    <a:gd name="T46" fmla="*/ 567 w 2934"/>
                    <a:gd name="T47" fmla="*/ 56 h 1608"/>
                    <a:gd name="T48" fmla="*/ 508 w 2934"/>
                    <a:gd name="T49" fmla="*/ 60 h 1608"/>
                    <a:gd name="T50" fmla="*/ 475 w 2934"/>
                    <a:gd name="T51" fmla="*/ 26 h 1608"/>
                    <a:gd name="T52" fmla="*/ 382 w 2934"/>
                    <a:gd name="T53" fmla="*/ 1 h 1608"/>
                    <a:gd name="T54" fmla="*/ 306 w 2934"/>
                    <a:gd name="T55" fmla="*/ 18 h 1608"/>
                    <a:gd name="T56" fmla="*/ 249 w 2934"/>
                    <a:gd name="T57" fmla="*/ 60 h 1608"/>
                    <a:gd name="T58" fmla="*/ 215 w 2934"/>
                    <a:gd name="T59" fmla="*/ 43 h 1608"/>
                    <a:gd name="T60" fmla="*/ 153 w 2934"/>
                    <a:gd name="T61" fmla="*/ 24 h 1608"/>
                    <a:gd name="T62" fmla="*/ 108 w 2934"/>
                    <a:gd name="T63" fmla="*/ 62 h 1608"/>
                    <a:gd name="T64" fmla="*/ 93 w 2934"/>
                    <a:gd name="T65" fmla="*/ 97 h 1608"/>
                    <a:gd name="T66" fmla="*/ 73 w 2934"/>
                    <a:gd name="T67" fmla="*/ 154 h 16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934"/>
                    <a:gd name="T103" fmla="*/ 0 h 1608"/>
                    <a:gd name="T104" fmla="*/ 2934 w 2934"/>
                    <a:gd name="T105" fmla="*/ 1608 h 16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934" h="1608">
                      <a:moveTo>
                        <a:pt x="315" y="589"/>
                      </a:moveTo>
                      <a:cubicBezTo>
                        <a:pt x="251" y="661"/>
                        <a:pt x="38" y="722"/>
                        <a:pt x="19" y="805"/>
                      </a:cubicBezTo>
                      <a:cubicBezTo>
                        <a:pt x="0" y="888"/>
                        <a:pt x="168" y="1024"/>
                        <a:pt x="203" y="1085"/>
                      </a:cubicBezTo>
                      <a:cubicBezTo>
                        <a:pt x="238" y="1146"/>
                        <a:pt x="208" y="1142"/>
                        <a:pt x="227" y="1173"/>
                      </a:cubicBezTo>
                      <a:cubicBezTo>
                        <a:pt x="246" y="1204"/>
                        <a:pt x="271" y="1237"/>
                        <a:pt x="315" y="1269"/>
                      </a:cubicBezTo>
                      <a:cubicBezTo>
                        <a:pt x="359" y="1301"/>
                        <a:pt x="423" y="1345"/>
                        <a:pt x="491" y="1365"/>
                      </a:cubicBezTo>
                      <a:cubicBezTo>
                        <a:pt x="559" y="1385"/>
                        <a:pt x="651" y="1392"/>
                        <a:pt x="723" y="1389"/>
                      </a:cubicBezTo>
                      <a:cubicBezTo>
                        <a:pt x="795" y="1386"/>
                        <a:pt x="866" y="1337"/>
                        <a:pt x="923" y="1349"/>
                      </a:cubicBezTo>
                      <a:cubicBezTo>
                        <a:pt x="980" y="1361"/>
                        <a:pt x="1004" y="1425"/>
                        <a:pt x="1067" y="1461"/>
                      </a:cubicBezTo>
                      <a:cubicBezTo>
                        <a:pt x="1130" y="1497"/>
                        <a:pt x="1194" y="1541"/>
                        <a:pt x="1299" y="1565"/>
                      </a:cubicBezTo>
                      <a:cubicBezTo>
                        <a:pt x="1404" y="1589"/>
                        <a:pt x="1572" y="1608"/>
                        <a:pt x="1699" y="1605"/>
                      </a:cubicBezTo>
                      <a:cubicBezTo>
                        <a:pt x="1826" y="1602"/>
                        <a:pt x="1972" y="1578"/>
                        <a:pt x="2059" y="1549"/>
                      </a:cubicBezTo>
                      <a:cubicBezTo>
                        <a:pt x="2146" y="1520"/>
                        <a:pt x="2175" y="1433"/>
                        <a:pt x="2219" y="1429"/>
                      </a:cubicBezTo>
                      <a:cubicBezTo>
                        <a:pt x="2263" y="1425"/>
                        <a:pt x="2278" y="1509"/>
                        <a:pt x="2323" y="1525"/>
                      </a:cubicBezTo>
                      <a:cubicBezTo>
                        <a:pt x="2368" y="1541"/>
                        <a:pt x="2423" y="1549"/>
                        <a:pt x="2491" y="1525"/>
                      </a:cubicBezTo>
                      <a:cubicBezTo>
                        <a:pt x="2559" y="1501"/>
                        <a:pt x="2676" y="1454"/>
                        <a:pt x="2731" y="1381"/>
                      </a:cubicBezTo>
                      <a:cubicBezTo>
                        <a:pt x="2786" y="1308"/>
                        <a:pt x="2807" y="1160"/>
                        <a:pt x="2819" y="1085"/>
                      </a:cubicBezTo>
                      <a:cubicBezTo>
                        <a:pt x="2831" y="1010"/>
                        <a:pt x="2786" y="981"/>
                        <a:pt x="2803" y="933"/>
                      </a:cubicBezTo>
                      <a:cubicBezTo>
                        <a:pt x="2820" y="885"/>
                        <a:pt x="2912" y="838"/>
                        <a:pt x="2923" y="797"/>
                      </a:cubicBezTo>
                      <a:cubicBezTo>
                        <a:pt x="2934" y="756"/>
                        <a:pt x="2904" y="718"/>
                        <a:pt x="2867" y="685"/>
                      </a:cubicBezTo>
                      <a:cubicBezTo>
                        <a:pt x="2830" y="652"/>
                        <a:pt x="2718" y="630"/>
                        <a:pt x="2699" y="597"/>
                      </a:cubicBezTo>
                      <a:cubicBezTo>
                        <a:pt x="2680" y="564"/>
                        <a:pt x="2748" y="529"/>
                        <a:pt x="2755" y="485"/>
                      </a:cubicBezTo>
                      <a:cubicBezTo>
                        <a:pt x="2762" y="441"/>
                        <a:pt x="2790" y="378"/>
                        <a:pt x="2739" y="333"/>
                      </a:cubicBezTo>
                      <a:cubicBezTo>
                        <a:pt x="2688" y="288"/>
                        <a:pt x="2542" y="230"/>
                        <a:pt x="2451" y="213"/>
                      </a:cubicBezTo>
                      <a:cubicBezTo>
                        <a:pt x="2360" y="196"/>
                        <a:pt x="2262" y="248"/>
                        <a:pt x="2195" y="229"/>
                      </a:cubicBezTo>
                      <a:cubicBezTo>
                        <a:pt x="2128" y="210"/>
                        <a:pt x="2142" y="138"/>
                        <a:pt x="2051" y="101"/>
                      </a:cubicBezTo>
                      <a:cubicBezTo>
                        <a:pt x="1960" y="64"/>
                        <a:pt x="1772" y="10"/>
                        <a:pt x="1651" y="5"/>
                      </a:cubicBezTo>
                      <a:cubicBezTo>
                        <a:pt x="1530" y="0"/>
                        <a:pt x="1419" y="32"/>
                        <a:pt x="1323" y="69"/>
                      </a:cubicBezTo>
                      <a:cubicBezTo>
                        <a:pt x="1227" y="106"/>
                        <a:pt x="1140" y="213"/>
                        <a:pt x="1075" y="229"/>
                      </a:cubicBezTo>
                      <a:cubicBezTo>
                        <a:pt x="1010" y="245"/>
                        <a:pt x="1000" y="188"/>
                        <a:pt x="931" y="165"/>
                      </a:cubicBezTo>
                      <a:cubicBezTo>
                        <a:pt x="862" y="142"/>
                        <a:pt x="736" y="81"/>
                        <a:pt x="659" y="93"/>
                      </a:cubicBezTo>
                      <a:cubicBezTo>
                        <a:pt x="582" y="105"/>
                        <a:pt x="509" y="191"/>
                        <a:pt x="467" y="237"/>
                      </a:cubicBezTo>
                      <a:cubicBezTo>
                        <a:pt x="425" y="283"/>
                        <a:pt x="424" y="316"/>
                        <a:pt x="403" y="373"/>
                      </a:cubicBezTo>
                      <a:cubicBezTo>
                        <a:pt x="382" y="430"/>
                        <a:pt x="379" y="517"/>
                        <a:pt x="315" y="589"/>
                      </a:cubicBezTo>
                      <a:close/>
                    </a:path>
                  </a:pathLst>
                </a:custGeom>
                <a:gradFill rotWithShape="0">
                  <a:gsLst>
                    <a:gs pos="0">
                      <a:srgbClr val="99CCFF"/>
                    </a:gs>
                    <a:gs pos="100000">
                      <a:srgbClr val="475E76"/>
                    </a:gs>
                  </a:gsLst>
                  <a:lin ang="2700000" scaled="1"/>
                </a:gradFill>
                <a:ln w="9525">
                  <a:miter lim="800000"/>
                  <a:headEnd/>
                  <a:tailEnd/>
                </a:ln>
                <a:scene3d>
                  <a:camera prst="legacyObliqueTopRight">
                    <a:rot lat="17400000" lon="0" rev="0"/>
                  </a:camera>
                  <a:lightRig rig="legacyFlat2" dir="t"/>
                </a:scene3d>
                <a:sp3d extrusionH="23800" prstMaterial="legacyMatte">
                  <a:bevelT w="13500" h="13500" prst="angle"/>
                  <a:bevelB w="13500" h="13500" prst="angle"/>
                  <a:extrusionClr>
                    <a:srgbClr val="99CCFF"/>
                  </a:extrusionClr>
                  <a:contourClr>
                    <a:srgbClr val="99CCFF"/>
                  </a:contourClr>
                </a:sp3d>
              </p:spPr>
              <p:txBody>
                <a:bodyPr anchor="ctr">
                  <a:spAutoFit/>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303" name="Text Box 589"/>
                <p:cNvSpPr txBox="1">
                  <a:spLocks noChangeArrowheads="1"/>
                </p:cNvSpPr>
                <p:nvPr/>
              </p:nvSpPr>
              <p:spPr bwMode="auto">
                <a:xfrm>
                  <a:off x="4678" y="1382"/>
                  <a:ext cx="351"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id-ID" sz="1200" b="1">
                      <a:solidFill>
                        <a:schemeClr val="bg1"/>
                      </a:solidFill>
                    </a:rPr>
                    <a:t>PSTN</a:t>
                  </a:r>
                </a:p>
              </p:txBody>
            </p:sp>
          </p:grpSp>
          <p:grpSp>
            <p:nvGrpSpPr>
              <p:cNvPr id="2258" name="Group 590"/>
              <p:cNvGrpSpPr>
                <a:grpSpLocks/>
              </p:cNvGrpSpPr>
              <p:nvPr/>
            </p:nvGrpSpPr>
            <p:grpSpPr bwMode="auto">
              <a:xfrm>
                <a:off x="5469" y="1222"/>
                <a:ext cx="273" cy="571"/>
                <a:chOff x="5180" y="1006"/>
                <a:chExt cx="273" cy="571"/>
              </a:xfrm>
            </p:grpSpPr>
            <p:grpSp>
              <p:nvGrpSpPr>
                <p:cNvPr id="2298" name="Group 591"/>
                <p:cNvGrpSpPr>
                  <a:grpSpLocks/>
                </p:cNvGrpSpPr>
                <p:nvPr/>
              </p:nvGrpSpPr>
              <p:grpSpPr bwMode="auto">
                <a:xfrm>
                  <a:off x="5180" y="1006"/>
                  <a:ext cx="254" cy="412"/>
                  <a:chOff x="4762" y="1616"/>
                  <a:chExt cx="254" cy="412"/>
                </a:xfrm>
              </p:grpSpPr>
              <p:graphicFrame>
                <p:nvGraphicFramePr>
                  <p:cNvPr id="2057" name="Object 9"/>
                  <p:cNvGraphicFramePr>
                    <a:graphicFrameLocks noChangeAspect="1"/>
                  </p:cNvGraphicFramePr>
                  <p:nvPr/>
                </p:nvGraphicFramePr>
                <p:xfrm>
                  <a:off x="4762" y="1616"/>
                  <a:ext cx="254" cy="208"/>
                </p:xfrm>
                <a:graphic>
                  <a:graphicData uri="http://schemas.openxmlformats.org/presentationml/2006/ole">
                    <mc:AlternateContent xmlns:mc="http://schemas.openxmlformats.org/markup-compatibility/2006">
                      <mc:Choice xmlns:v="urn:schemas-microsoft-com:vml" Requires="v">
                        <p:oleObj spid="_x0000_s3221" name="Visio" r:id="rId10" imgW="403022" imgH="330669" progId="Visio.Drawing.11">
                          <p:embed/>
                        </p:oleObj>
                      </mc:Choice>
                      <mc:Fallback>
                        <p:oleObj name="Visio" r:id="rId10" imgW="403022" imgH="330669" progId="Visio.Drawing.11">
                          <p:embed/>
                          <p:pic>
                            <p:nvPicPr>
                              <p:cNvPr id="2057"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62" y="1616"/>
                                <a:ext cx="254"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8" name="Object 10"/>
                  <p:cNvGraphicFramePr>
                    <a:graphicFrameLocks noChangeAspect="1"/>
                  </p:cNvGraphicFramePr>
                  <p:nvPr/>
                </p:nvGraphicFramePr>
                <p:xfrm>
                  <a:off x="4762" y="1820"/>
                  <a:ext cx="254" cy="208"/>
                </p:xfrm>
                <a:graphic>
                  <a:graphicData uri="http://schemas.openxmlformats.org/presentationml/2006/ole">
                    <mc:AlternateContent xmlns:mc="http://schemas.openxmlformats.org/markup-compatibility/2006">
                      <mc:Choice xmlns:v="urn:schemas-microsoft-com:vml" Requires="v">
                        <p:oleObj spid="_x0000_s3222" name="Visio" r:id="rId12" imgW="403022" imgH="330669" progId="Visio.Drawing.11">
                          <p:embed/>
                        </p:oleObj>
                      </mc:Choice>
                      <mc:Fallback>
                        <p:oleObj name="Visio" r:id="rId12" imgW="403022" imgH="330669" progId="Visio.Drawing.11">
                          <p:embed/>
                          <p:pic>
                            <p:nvPicPr>
                              <p:cNvPr id="2058"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62" y="1820"/>
                                <a:ext cx="254"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2056" name="Object 8"/>
                <p:cNvGraphicFramePr>
                  <a:graphicFrameLocks noChangeAspect="1"/>
                </p:cNvGraphicFramePr>
                <p:nvPr/>
              </p:nvGraphicFramePr>
              <p:xfrm>
                <a:off x="5180" y="1006"/>
                <a:ext cx="253" cy="208"/>
              </p:xfrm>
              <a:graphic>
                <a:graphicData uri="http://schemas.openxmlformats.org/presentationml/2006/ole">
                  <mc:AlternateContent xmlns:mc="http://schemas.openxmlformats.org/markup-compatibility/2006">
                    <mc:Choice xmlns:v="urn:schemas-microsoft-com:vml" Requires="v">
                      <p:oleObj spid="_x0000_s3223" name="Visio" r:id="rId13" imgW="401132" imgH="330669" progId="Visio.Drawing.11">
                        <p:embed/>
                      </p:oleObj>
                    </mc:Choice>
                    <mc:Fallback>
                      <p:oleObj name="Visio" r:id="rId13" imgW="401132" imgH="330669" progId="Visio.Drawing.11">
                        <p:embed/>
                        <p:pic>
                          <p:nvPicPr>
                            <p:cNvPr id="2056"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80" y="1006"/>
                              <a:ext cx="253"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98995" name="Text Box 595"/>
                <p:cNvSpPr txBox="1">
                  <a:spLocks noChangeArrowheads="1"/>
                </p:cNvSpPr>
                <p:nvPr/>
              </p:nvSpPr>
              <p:spPr bwMode="auto">
                <a:xfrm>
                  <a:off x="5180" y="1437"/>
                  <a:ext cx="273" cy="140"/>
                </a:xfrm>
                <a:prstGeom prst="rect">
                  <a:avLst/>
                </a:prstGeom>
                <a:noFill/>
                <a:ln w="9525">
                  <a:noFill/>
                  <a:miter lim="800000"/>
                  <a:headEnd/>
                  <a:tailEnd/>
                </a:ln>
                <a:effectLst/>
              </p:spPr>
              <p:txBody>
                <a:bodyPr lIns="0" tIns="0" rIns="0" bIns="0">
                  <a:spAutoFit/>
                </a:bodyPr>
                <a:lstStyle/>
                <a:p>
                  <a:pPr algn="ctr">
                    <a:lnSpc>
                      <a:spcPct val="80000"/>
                    </a:lnSpc>
                    <a:defRPr/>
                  </a:pPr>
                  <a:r>
                    <a:rPr lang="en-US" sz="900">
                      <a:effectLst>
                        <a:outerShdw blurRad="38100" dist="38100" dir="2700000" algn="tl">
                          <a:srgbClr val="C0C0C0"/>
                        </a:outerShdw>
                      </a:effectLst>
                    </a:rPr>
                    <a:t>Analog Phone</a:t>
                  </a:r>
                  <a:endParaRPr lang="en-GB" sz="900">
                    <a:effectLst>
                      <a:outerShdw blurRad="38100" dist="38100" dir="2700000" algn="tl">
                        <a:srgbClr val="C0C0C0"/>
                      </a:outerShdw>
                    </a:effectLst>
                  </a:endParaRPr>
                </a:p>
              </p:txBody>
            </p:sp>
          </p:grpSp>
          <p:grpSp>
            <p:nvGrpSpPr>
              <p:cNvPr id="2259" name="Group 596"/>
              <p:cNvGrpSpPr>
                <a:grpSpLocks/>
              </p:cNvGrpSpPr>
              <p:nvPr/>
            </p:nvGrpSpPr>
            <p:grpSpPr bwMode="auto">
              <a:xfrm>
                <a:off x="3739" y="886"/>
                <a:ext cx="373" cy="948"/>
                <a:chOff x="3739" y="886"/>
                <a:chExt cx="373" cy="948"/>
              </a:xfrm>
            </p:grpSpPr>
            <p:grpSp>
              <p:nvGrpSpPr>
                <p:cNvPr id="2260" name="Group 597"/>
                <p:cNvGrpSpPr>
                  <a:grpSpLocks/>
                </p:cNvGrpSpPr>
                <p:nvPr/>
              </p:nvGrpSpPr>
              <p:grpSpPr bwMode="auto">
                <a:xfrm>
                  <a:off x="3749" y="886"/>
                  <a:ext cx="363" cy="369"/>
                  <a:chOff x="3749" y="916"/>
                  <a:chExt cx="363" cy="369"/>
                </a:xfrm>
              </p:grpSpPr>
              <p:grpSp>
                <p:nvGrpSpPr>
                  <p:cNvPr id="2279" name="Group 598"/>
                  <p:cNvGrpSpPr>
                    <a:grpSpLocks noChangeAspect="1"/>
                  </p:cNvGrpSpPr>
                  <p:nvPr/>
                </p:nvGrpSpPr>
                <p:grpSpPr bwMode="auto">
                  <a:xfrm>
                    <a:off x="3749" y="1029"/>
                    <a:ext cx="363" cy="256"/>
                    <a:chOff x="4148" y="1903"/>
                    <a:chExt cx="562" cy="395"/>
                  </a:xfrm>
                </p:grpSpPr>
                <p:sp>
                  <p:nvSpPr>
                    <p:cNvPr id="2281" name="Freeform 599"/>
                    <p:cNvSpPr>
                      <a:spLocks noChangeAspect="1"/>
                    </p:cNvSpPr>
                    <p:nvPr/>
                  </p:nvSpPr>
                  <p:spPr bwMode="auto">
                    <a:xfrm>
                      <a:off x="4148" y="1989"/>
                      <a:ext cx="426" cy="309"/>
                    </a:xfrm>
                    <a:custGeom>
                      <a:avLst/>
                      <a:gdLst>
                        <a:gd name="T0" fmla="*/ 0 w 1038"/>
                        <a:gd name="T1" fmla="*/ 309 h 753"/>
                        <a:gd name="T2" fmla="*/ 426 w 1038"/>
                        <a:gd name="T3" fmla="*/ 309 h 753"/>
                        <a:gd name="T4" fmla="*/ 358 w 1038"/>
                        <a:gd name="T5" fmla="*/ 0 h 753"/>
                        <a:gd name="T6" fmla="*/ 138 w 1038"/>
                        <a:gd name="T7" fmla="*/ 0 h 753"/>
                        <a:gd name="T8" fmla="*/ 0 w 1038"/>
                        <a:gd name="T9" fmla="*/ 309 h 753"/>
                        <a:gd name="T10" fmla="*/ 0 60000 65536"/>
                        <a:gd name="T11" fmla="*/ 0 60000 65536"/>
                        <a:gd name="T12" fmla="*/ 0 60000 65536"/>
                        <a:gd name="T13" fmla="*/ 0 60000 65536"/>
                        <a:gd name="T14" fmla="*/ 0 60000 65536"/>
                        <a:gd name="T15" fmla="*/ 0 w 1038"/>
                        <a:gd name="T16" fmla="*/ 0 h 753"/>
                        <a:gd name="T17" fmla="*/ 1038 w 1038"/>
                        <a:gd name="T18" fmla="*/ 753 h 753"/>
                      </a:gdLst>
                      <a:ahLst/>
                      <a:cxnLst>
                        <a:cxn ang="T10">
                          <a:pos x="T0" y="T1"/>
                        </a:cxn>
                        <a:cxn ang="T11">
                          <a:pos x="T2" y="T3"/>
                        </a:cxn>
                        <a:cxn ang="T12">
                          <a:pos x="T4" y="T5"/>
                        </a:cxn>
                        <a:cxn ang="T13">
                          <a:pos x="T6" y="T7"/>
                        </a:cxn>
                        <a:cxn ang="T14">
                          <a:pos x="T8" y="T9"/>
                        </a:cxn>
                      </a:cxnLst>
                      <a:rect l="T15" t="T16" r="T17" b="T18"/>
                      <a:pathLst>
                        <a:path w="1038" h="753">
                          <a:moveTo>
                            <a:pt x="0" y="753"/>
                          </a:moveTo>
                          <a:lnTo>
                            <a:pt x="1038" y="753"/>
                          </a:lnTo>
                          <a:lnTo>
                            <a:pt x="872" y="0"/>
                          </a:lnTo>
                          <a:lnTo>
                            <a:pt x="336" y="0"/>
                          </a:lnTo>
                          <a:lnTo>
                            <a:pt x="0" y="753"/>
                          </a:lnTo>
                          <a:close/>
                        </a:path>
                      </a:pathLst>
                    </a:custGeom>
                    <a:solidFill>
                      <a:srgbClr val="F04500"/>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282" name="Freeform 600"/>
                    <p:cNvSpPr>
                      <a:spLocks noChangeAspect="1"/>
                    </p:cNvSpPr>
                    <p:nvPr/>
                  </p:nvSpPr>
                  <p:spPr bwMode="auto">
                    <a:xfrm>
                      <a:off x="4505" y="1903"/>
                      <a:ext cx="205" cy="395"/>
                    </a:xfrm>
                    <a:custGeom>
                      <a:avLst/>
                      <a:gdLst>
                        <a:gd name="T0" fmla="*/ 69 w 814"/>
                        <a:gd name="T1" fmla="*/ 395 h 1569"/>
                        <a:gd name="T2" fmla="*/ 205 w 814"/>
                        <a:gd name="T3" fmla="*/ 208 h 1569"/>
                        <a:gd name="T4" fmla="*/ 72 w 814"/>
                        <a:gd name="T5" fmla="*/ 0 h 1569"/>
                        <a:gd name="T6" fmla="*/ 0 w 814"/>
                        <a:gd name="T7" fmla="*/ 87 h 1569"/>
                        <a:gd name="T8" fmla="*/ 69 w 814"/>
                        <a:gd name="T9" fmla="*/ 395 h 1569"/>
                        <a:gd name="T10" fmla="*/ 0 60000 65536"/>
                        <a:gd name="T11" fmla="*/ 0 60000 65536"/>
                        <a:gd name="T12" fmla="*/ 0 60000 65536"/>
                        <a:gd name="T13" fmla="*/ 0 60000 65536"/>
                        <a:gd name="T14" fmla="*/ 0 60000 65536"/>
                        <a:gd name="T15" fmla="*/ 0 w 814"/>
                        <a:gd name="T16" fmla="*/ 0 h 1569"/>
                        <a:gd name="T17" fmla="*/ 814 w 814"/>
                        <a:gd name="T18" fmla="*/ 1569 h 1569"/>
                      </a:gdLst>
                      <a:ahLst/>
                      <a:cxnLst>
                        <a:cxn ang="T10">
                          <a:pos x="T0" y="T1"/>
                        </a:cxn>
                        <a:cxn ang="T11">
                          <a:pos x="T2" y="T3"/>
                        </a:cxn>
                        <a:cxn ang="T12">
                          <a:pos x="T4" y="T5"/>
                        </a:cxn>
                        <a:cxn ang="T13">
                          <a:pos x="T6" y="T7"/>
                        </a:cxn>
                        <a:cxn ang="T14">
                          <a:pos x="T8" y="T9"/>
                        </a:cxn>
                      </a:cxnLst>
                      <a:rect l="T15" t="T16" r="T17" b="T18"/>
                      <a:pathLst>
                        <a:path w="814" h="1569">
                          <a:moveTo>
                            <a:pt x="274" y="1569"/>
                          </a:moveTo>
                          <a:lnTo>
                            <a:pt x="814" y="826"/>
                          </a:lnTo>
                          <a:lnTo>
                            <a:pt x="285" y="0"/>
                          </a:lnTo>
                          <a:lnTo>
                            <a:pt x="0" y="345"/>
                          </a:lnTo>
                          <a:lnTo>
                            <a:pt x="274" y="1569"/>
                          </a:lnTo>
                          <a:close/>
                        </a:path>
                      </a:pathLst>
                    </a:custGeom>
                    <a:solidFill>
                      <a:srgbClr val="FF6223"/>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283" name="AutoShape 601"/>
                    <p:cNvSpPr>
                      <a:spLocks noChangeAspect="1" noChangeArrowheads="1"/>
                    </p:cNvSpPr>
                    <p:nvPr/>
                  </p:nvSpPr>
                  <p:spPr bwMode="auto">
                    <a:xfrm>
                      <a:off x="4286" y="1906"/>
                      <a:ext cx="291" cy="84"/>
                    </a:xfrm>
                    <a:prstGeom prst="parallelogram">
                      <a:avLst>
                        <a:gd name="adj" fmla="val 86607"/>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nvGrpSpPr>
                    <p:cNvPr id="2284" name="Group 602"/>
                    <p:cNvGrpSpPr>
                      <a:grpSpLocks noChangeAspect="1"/>
                    </p:cNvGrpSpPr>
                    <p:nvPr/>
                  </p:nvGrpSpPr>
                  <p:grpSpPr bwMode="auto">
                    <a:xfrm>
                      <a:off x="4290" y="2022"/>
                      <a:ext cx="188" cy="238"/>
                      <a:chOff x="2994" y="1758"/>
                      <a:chExt cx="188" cy="238"/>
                    </a:xfrm>
                  </p:grpSpPr>
                  <p:grpSp>
                    <p:nvGrpSpPr>
                      <p:cNvPr id="2285" name="Group 603"/>
                      <p:cNvGrpSpPr>
                        <a:grpSpLocks noChangeAspect="1"/>
                      </p:cNvGrpSpPr>
                      <p:nvPr/>
                    </p:nvGrpSpPr>
                    <p:grpSpPr bwMode="auto">
                      <a:xfrm>
                        <a:off x="2994" y="1758"/>
                        <a:ext cx="153" cy="204"/>
                        <a:chOff x="1755" y="2541"/>
                        <a:chExt cx="374" cy="498"/>
                      </a:xfrm>
                    </p:grpSpPr>
                    <p:grpSp>
                      <p:nvGrpSpPr>
                        <p:cNvPr id="2292" name="Group 604"/>
                        <p:cNvGrpSpPr>
                          <a:grpSpLocks noChangeAspect="1"/>
                        </p:cNvGrpSpPr>
                        <p:nvPr/>
                      </p:nvGrpSpPr>
                      <p:grpSpPr bwMode="auto">
                        <a:xfrm>
                          <a:off x="1755" y="2541"/>
                          <a:ext cx="362" cy="479"/>
                          <a:chOff x="1767" y="2560"/>
                          <a:chExt cx="362" cy="479"/>
                        </a:xfrm>
                      </p:grpSpPr>
                      <p:sp>
                        <p:nvSpPr>
                          <p:cNvPr id="2296" name="AutoShape 605"/>
                          <p:cNvSpPr>
                            <a:spLocks noChangeAspect="1" noChangeArrowheads="1"/>
                          </p:cNvSpPr>
                          <p:nvPr/>
                        </p:nvSpPr>
                        <p:spPr bwMode="auto">
                          <a:xfrm rot="2896230">
                            <a:off x="1834" y="2559"/>
                            <a:ext cx="91" cy="93"/>
                          </a:xfrm>
                          <a:prstGeom prst="rtTriangle">
                            <a:avLst/>
                          </a:prstGeom>
                          <a:solidFill>
                            <a:schemeClr val="bg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297" name="Freeform 606"/>
                          <p:cNvSpPr>
                            <a:spLocks noChangeAspect="1"/>
                          </p:cNvSpPr>
                          <p:nvPr/>
                        </p:nvSpPr>
                        <p:spPr bwMode="auto">
                          <a:xfrm>
                            <a:off x="1767" y="2608"/>
                            <a:ext cx="362" cy="431"/>
                          </a:xfrm>
                          <a:custGeom>
                            <a:avLst/>
                            <a:gdLst>
                              <a:gd name="T0" fmla="*/ 0 w 362"/>
                              <a:gd name="T1" fmla="*/ 431 h 431"/>
                              <a:gd name="T2" fmla="*/ 334 w 362"/>
                              <a:gd name="T3" fmla="*/ 45 h 431"/>
                              <a:gd name="T4" fmla="*/ 362 w 362"/>
                              <a:gd name="T5" fmla="*/ 11 h 431"/>
                              <a:gd name="T6" fmla="*/ 300 w 362"/>
                              <a:gd name="T7" fmla="*/ 8 h 431"/>
                              <a:gd name="T8" fmla="*/ 78 w 362"/>
                              <a:gd name="T9" fmla="*/ 0 h 431"/>
                              <a:gd name="T10" fmla="*/ 0 60000 65536"/>
                              <a:gd name="T11" fmla="*/ 0 60000 65536"/>
                              <a:gd name="T12" fmla="*/ 0 60000 65536"/>
                              <a:gd name="T13" fmla="*/ 0 60000 65536"/>
                              <a:gd name="T14" fmla="*/ 0 60000 65536"/>
                              <a:gd name="T15" fmla="*/ 0 w 362"/>
                              <a:gd name="T16" fmla="*/ 0 h 431"/>
                              <a:gd name="T17" fmla="*/ 362 w 362"/>
                              <a:gd name="T18" fmla="*/ 431 h 431"/>
                            </a:gdLst>
                            <a:ahLst/>
                            <a:cxnLst>
                              <a:cxn ang="T10">
                                <a:pos x="T0" y="T1"/>
                              </a:cxn>
                              <a:cxn ang="T11">
                                <a:pos x="T2" y="T3"/>
                              </a:cxn>
                              <a:cxn ang="T12">
                                <a:pos x="T4" y="T5"/>
                              </a:cxn>
                              <a:cxn ang="T13">
                                <a:pos x="T6" y="T7"/>
                              </a:cxn>
                              <a:cxn ang="T14">
                                <a:pos x="T8" y="T9"/>
                              </a:cxn>
                            </a:cxnLst>
                            <a:rect l="T15" t="T16" r="T17" b="T18"/>
                            <a:pathLst>
                              <a:path w="362" h="431">
                                <a:moveTo>
                                  <a:pt x="0" y="431"/>
                                </a:moveTo>
                                <a:lnTo>
                                  <a:pt x="334" y="45"/>
                                </a:lnTo>
                                <a:lnTo>
                                  <a:pt x="362" y="11"/>
                                </a:lnTo>
                                <a:lnTo>
                                  <a:pt x="300" y="8"/>
                                </a:lnTo>
                                <a:lnTo>
                                  <a:pt x="78"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nvGrpSpPr>
                        <p:cNvPr id="2293" name="Group 607"/>
                        <p:cNvGrpSpPr>
                          <a:grpSpLocks noChangeAspect="1"/>
                        </p:cNvGrpSpPr>
                        <p:nvPr/>
                      </p:nvGrpSpPr>
                      <p:grpSpPr bwMode="auto">
                        <a:xfrm>
                          <a:off x="1767" y="2560"/>
                          <a:ext cx="362" cy="479"/>
                          <a:chOff x="1767" y="2560"/>
                          <a:chExt cx="362" cy="479"/>
                        </a:xfrm>
                      </p:grpSpPr>
                      <p:sp>
                        <p:nvSpPr>
                          <p:cNvPr id="2294" name="AutoShape 608"/>
                          <p:cNvSpPr>
                            <a:spLocks noChangeAspect="1" noChangeArrowheads="1"/>
                          </p:cNvSpPr>
                          <p:nvPr/>
                        </p:nvSpPr>
                        <p:spPr bwMode="auto">
                          <a:xfrm rot="2896230">
                            <a:off x="1834" y="2559"/>
                            <a:ext cx="91" cy="93"/>
                          </a:xfrm>
                          <a:prstGeom prst="rtTriangle">
                            <a:avLst/>
                          </a:prstGeom>
                          <a:solidFill>
                            <a:schemeClr val="bg1"/>
                          </a:solidFill>
                          <a:ln w="2857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295" name="Freeform 609"/>
                          <p:cNvSpPr>
                            <a:spLocks noChangeAspect="1"/>
                          </p:cNvSpPr>
                          <p:nvPr/>
                        </p:nvSpPr>
                        <p:spPr bwMode="auto">
                          <a:xfrm>
                            <a:off x="1767" y="2608"/>
                            <a:ext cx="362" cy="431"/>
                          </a:xfrm>
                          <a:custGeom>
                            <a:avLst/>
                            <a:gdLst>
                              <a:gd name="T0" fmla="*/ 0 w 362"/>
                              <a:gd name="T1" fmla="*/ 431 h 431"/>
                              <a:gd name="T2" fmla="*/ 334 w 362"/>
                              <a:gd name="T3" fmla="*/ 45 h 431"/>
                              <a:gd name="T4" fmla="*/ 362 w 362"/>
                              <a:gd name="T5" fmla="*/ 11 h 431"/>
                              <a:gd name="T6" fmla="*/ 300 w 362"/>
                              <a:gd name="T7" fmla="*/ 8 h 431"/>
                              <a:gd name="T8" fmla="*/ 78 w 362"/>
                              <a:gd name="T9" fmla="*/ 0 h 431"/>
                              <a:gd name="T10" fmla="*/ 0 60000 65536"/>
                              <a:gd name="T11" fmla="*/ 0 60000 65536"/>
                              <a:gd name="T12" fmla="*/ 0 60000 65536"/>
                              <a:gd name="T13" fmla="*/ 0 60000 65536"/>
                              <a:gd name="T14" fmla="*/ 0 60000 65536"/>
                              <a:gd name="T15" fmla="*/ 0 w 362"/>
                              <a:gd name="T16" fmla="*/ 0 h 431"/>
                              <a:gd name="T17" fmla="*/ 362 w 362"/>
                              <a:gd name="T18" fmla="*/ 431 h 431"/>
                            </a:gdLst>
                            <a:ahLst/>
                            <a:cxnLst>
                              <a:cxn ang="T10">
                                <a:pos x="T0" y="T1"/>
                              </a:cxn>
                              <a:cxn ang="T11">
                                <a:pos x="T2" y="T3"/>
                              </a:cxn>
                              <a:cxn ang="T12">
                                <a:pos x="T4" y="T5"/>
                              </a:cxn>
                              <a:cxn ang="T13">
                                <a:pos x="T6" y="T7"/>
                              </a:cxn>
                              <a:cxn ang="T14">
                                <a:pos x="T8" y="T9"/>
                              </a:cxn>
                            </a:cxnLst>
                            <a:rect l="T15" t="T16" r="T17" b="T18"/>
                            <a:pathLst>
                              <a:path w="362" h="431">
                                <a:moveTo>
                                  <a:pt x="0" y="431"/>
                                </a:moveTo>
                                <a:lnTo>
                                  <a:pt x="334" y="45"/>
                                </a:lnTo>
                                <a:lnTo>
                                  <a:pt x="362" y="11"/>
                                </a:lnTo>
                                <a:lnTo>
                                  <a:pt x="300" y="8"/>
                                </a:lnTo>
                                <a:lnTo>
                                  <a:pt x="78" y="0"/>
                                </a:lnTo>
                              </a:path>
                            </a:pathLst>
                          </a:cu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grpSp>
                    <p:nvGrpSpPr>
                      <p:cNvPr id="2286" name="Group 610"/>
                      <p:cNvGrpSpPr>
                        <a:grpSpLocks noChangeAspect="1"/>
                      </p:cNvGrpSpPr>
                      <p:nvPr/>
                    </p:nvGrpSpPr>
                    <p:grpSpPr bwMode="auto">
                      <a:xfrm flipH="1" flipV="1">
                        <a:off x="3027" y="1794"/>
                        <a:ext cx="148" cy="196"/>
                        <a:chOff x="1767" y="2560"/>
                        <a:chExt cx="362" cy="479"/>
                      </a:xfrm>
                    </p:grpSpPr>
                    <p:sp>
                      <p:nvSpPr>
                        <p:cNvPr id="2290" name="AutoShape 611"/>
                        <p:cNvSpPr>
                          <a:spLocks noChangeAspect="1" noChangeArrowheads="1"/>
                        </p:cNvSpPr>
                        <p:nvPr/>
                      </p:nvSpPr>
                      <p:spPr bwMode="auto">
                        <a:xfrm rot="2896230">
                          <a:off x="1834" y="2559"/>
                          <a:ext cx="91" cy="93"/>
                        </a:xfrm>
                        <a:prstGeom prst="rtTriangle">
                          <a:avLst/>
                        </a:prstGeom>
                        <a:solidFill>
                          <a:schemeClr val="bg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291" name="Freeform 612"/>
                        <p:cNvSpPr>
                          <a:spLocks noChangeAspect="1"/>
                        </p:cNvSpPr>
                        <p:nvPr/>
                      </p:nvSpPr>
                      <p:spPr bwMode="auto">
                        <a:xfrm>
                          <a:off x="1767" y="2608"/>
                          <a:ext cx="362" cy="431"/>
                        </a:xfrm>
                        <a:custGeom>
                          <a:avLst/>
                          <a:gdLst>
                            <a:gd name="T0" fmla="*/ 0 w 362"/>
                            <a:gd name="T1" fmla="*/ 431 h 431"/>
                            <a:gd name="T2" fmla="*/ 334 w 362"/>
                            <a:gd name="T3" fmla="*/ 45 h 431"/>
                            <a:gd name="T4" fmla="*/ 362 w 362"/>
                            <a:gd name="T5" fmla="*/ 11 h 431"/>
                            <a:gd name="T6" fmla="*/ 300 w 362"/>
                            <a:gd name="T7" fmla="*/ 8 h 431"/>
                            <a:gd name="T8" fmla="*/ 78 w 362"/>
                            <a:gd name="T9" fmla="*/ 0 h 431"/>
                            <a:gd name="T10" fmla="*/ 0 60000 65536"/>
                            <a:gd name="T11" fmla="*/ 0 60000 65536"/>
                            <a:gd name="T12" fmla="*/ 0 60000 65536"/>
                            <a:gd name="T13" fmla="*/ 0 60000 65536"/>
                            <a:gd name="T14" fmla="*/ 0 60000 65536"/>
                            <a:gd name="T15" fmla="*/ 0 w 362"/>
                            <a:gd name="T16" fmla="*/ 0 h 431"/>
                            <a:gd name="T17" fmla="*/ 362 w 362"/>
                            <a:gd name="T18" fmla="*/ 431 h 431"/>
                          </a:gdLst>
                          <a:ahLst/>
                          <a:cxnLst>
                            <a:cxn ang="T10">
                              <a:pos x="T0" y="T1"/>
                            </a:cxn>
                            <a:cxn ang="T11">
                              <a:pos x="T2" y="T3"/>
                            </a:cxn>
                            <a:cxn ang="T12">
                              <a:pos x="T4" y="T5"/>
                            </a:cxn>
                            <a:cxn ang="T13">
                              <a:pos x="T6" y="T7"/>
                            </a:cxn>
                            <a:cxn ang="T14">
                              <a:pos x="T8" y="T9"/>
                            </a:cxn>
                          </a:cxnLst>
                          <a:rect l="T15" t="T16" r="T17" b="T18"/>
                          <a:pathLst>
                            <a:path w="362" h="431">
                              <a:moveTo>
                                <a:pt x="0" y="431"/>
                              </a:moveTo>
                              <a:lnTo>
                                <a:pt x="334" y="45"/>
                              </a:lnTo>
                              <a:lnTo>
                                <a:pt x="362" y="11"/>
                              </a:lnTo>
                              <a:lnTo>
                                <a:pt x="300" y="8"/>
                              </a:lnTo>
                              <a:lnTo>
                                <a:pt x="78"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nvGrpSpPr>
                      <p:cNvPr id="2287" name="Group 613"/>
                      <p:cNvGrpSpPr>
                        <a:grpSpLocks noChangeAspect="1"/>
                      </p:cNvGrpSpPr>
                      <p:nvPr/>
                    </p:nvGrpSpPr>
                    <p:grpSpPr bwMode="auto">
                      <a:xfrm flipH="1" flipV="1">
                        <a:off x="3034" y="1800"/>
                        <a:ext cx="148" cy="196"/>
                        <a:chOff x="1767" y="2560"/>
                        <a:chExt cx="362" cy="479"/>
                      </a:xfrm>
                    </p:grpSpPr>
                    <p:sp>
                      <p:nvSpPr>
                        <p:cNvPr id="2288" name="AutoShape 614"/>
                        <p:cNvSpPr>
                          <a:spLocks noChangeAspect="1" noChangeArrowheads="1"/>
                        </p:cNvSpPr>
                        <p:nvPr/>
                      </p:nvSpPr>
                      <p:spPr bwMode="auto">
                        <a:xfrm rot="2896230">
                          <a:off x="1834" y="2559"/>
                          <a:ext cx="91" cy="93"/>
                        </a:xfrm>
                        <a:prstGeom prst="rtTriangle">
                          <a:avLst/>
                        </a:prstGeom>
                        <a:solidFill>
                          <a:schemeClr val="bg1"/>
                        </a:solidFill>
                        <a:ln w="2857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289" name="Freeform 615"/>
                        <p:cNvSpPr>
                          <a:spLocks noChangeAspect="1"/>
                        </p:cNvSpPr>
                        <p:nvPr/>
                      </p:nvSpPr>
                      <p:spPr bwMode="auto">
                        <a:xfrm>
                          <a:off x="1767" y="2608"/>
                          <a:ext cx="362" cy="431"/>
                        </a:xfrm>
                        <a:custGeom>
                          <a:avLst/>
                          <a:gdLst>
                            <a:gd name="T0" fmla="*/ 0 w 362"/>
                            <a:gd name="T1" fmla="*/ 431 h 431"/>
                            <a:gd name="T2" fmla="*/ 334 w 362"/>
                            <a:gd name="T3" fmla="*/ 45 h 431"/>
                            <a:gd name="T4" fmla="*/ 362 w 362"/>
                            <a:gd name="T5" fmla="*/ 11 h 431"/>
                            <a:gd name="T6" fmla="*/ 300 w 362"/>
                            <a:gd name="T7" fmla="*/ 8 h 431"/>
                            <a:gd name="T8" fmla="*/ 78 w 362"/>
                            <a:gd name="T9" fmla="*/ 0 h 431"/>
                            <a:gd name="T10" fmla="*/ 0 60000 65536"/>
                            <a:gd name="T11" fmla="*/ 0 60000 65536"/>
                            <a:gd name="T12" fmla="*/ 0 60000 65536"/>
                            <a:gd name="T13" fmla="*/ 0 60000 65536"/>
                            <a:gd name="T14" fmla="*/ 0 60000 65536"/>
                            <a:gd name="T15" fmla="*/ 0 w 362"/>
                            <a:gd name="T16" fmla="*/ 0 h 431"/>
                            <a:gd name="T17" fmla="*/ 362 w 362"/>
                            <a:gd name="T18" fmla="*/ 431 h 431"/>
                          </a:gdLst>
                          <a:ahLst/>
                          <a:cxnLst>
                            <a:cxn ang="T10">
                              <a:pos x="T0" y="T1"/>
                            </a:cxn>
                            <a:cxn ang="T11">
                              <a:pos x="T2" y="T3"/>
                            </a:cxn>
                            <a:cxn ang="T12">
                              <a:pos x="T4" y="T5"/>
                            </a:cxn>
                            <a:cxn ang="T13">
                              <a:pos x="T6" y="T7"/>
                            </a:cxn>
                            <a:cxn ang="T14">
                              <a:pos x="T8" y="T9"/>
                            </a:cxn>
                          </a:cxnLst>
                          <a:rect l="T15" t="T16" r="T17" b="T18"/>
                          <a:pathLst>
                            <a:path w="362" h="431">
                              <a:moveTo>
                                <a:pt x="0" y="431"/>
                              </a:moveTo>
                              <a:lnTo>
                                <a:pt x="334" y="45"/>
                              </a:lnTo>
                              <a:lnTo>
                                <a:pt x="362" y="11"/>
                              </a:lnTo>
                              <a:lnTo>
                                <a:pt x="300" y="8"/>
                              </a:lnTo>
                              <a:lnTo>
                                <a:pt x="78" y="0"/>
                              </a:lnTo>
                            </a:path>
                          </a:pathLst>
                        </a:cu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grpSp>
              <p:sp>
                <p:nvSpPr>
                  <p:cNvPr id="999016" name="Text Box 616"/>
                  <p:cNvSpPr txBox="1">
                    <a:spLocks noChangeArrowheads="1"/>
                  </p:cNvSpPr>
                  <p:nvPr/>
                </p:nvSpPr>
                <p:spPr bwMode="auto">
                  <a:xfrm>
                    <a:off x="3758" y="916"/>
                    <a:ext cx="317" cy="140"/>
                  </a:xfrm>
                  <a:prstGeom prst="rect">
                    <a:avLst/>
                  </a:prstGeom>
                  <a:solidFill>
                    <a:srgbClr val="FFFF53"/>
                  </a:solidFill>
                  <a:ln w="9525">
                    <a:noFill/>
                    <a:miter lim="800000"/>
                    <a:headEnd/>
                    <a:tailEnd/>
                  </a:ln>
                  <a:effectLst>
                    <a:outerShdw dist="28398" dir="20006097" algn="ctr" rotWithShape="0">
                      <a:schemeClr val="bg2">
                        <a:alpha val="50000"/>
                      </a:schemeClr>
                    </a:outerShdw>
                  </a:effectLst>
                </p:spPr>
                <p:txBody>
                  <a:bodyPr lIns="0" tIns="0" rIns="0" bIns="0">
                    <a:spAutoFit/>
                  </a:bodyPr>
                  <a:lstStyle/>
                  <a:p>
                    <a:pPr algn="ctr">
                      <a:lnSpc>
                        <a:spcPct val="80000"/>
                      </a:lnSpc>
                      <a:defRPr/>
                    </a:pPr>
                    <a:r>
                      <a:rPr lang="en-US" sz="900">
                        <a:effectLst>
                          <a:outerShdw blurRad="38100" dist="38100" dir="2700000" algn="tl">
                            <a:srgbClr val="FFFFFF"/>
                          </a:outerShdw>
                        </a:effectLst>
                      </a:rPr>
                      <a:t>Signaling Gateway</a:t>
                    </a:r>
                    <a:endParaRPr lang="en-GB" sz="900">
                      <a:effectLst>
                        <a:outerShdw blurRad="38100" dist="38100" dir="2700000" algn="tl">
                          <a:srgbClr val="FFFFFF"/>
                        </a:outerShdw>
                      </a:effectLst>
                    </a:endParaRPr>
                  </a:p>
                </p:txBody>
              </p:sp>
            </p:grpSp>
            <p:grpSp>
              <p:nvGrpSpPr>
                <p:cNvPr id="2261" name="Group 617"/>
                <p:cNvGrpSpPr>
                  <a:grpSpLocks/>
                </p:cNvGrpSpPr>
                <p:nvPr/>
              </p:nvGrpSpPr>
              <p:grpSpPr bwMode="auto">
                <a:xfrm>
                  <a:off x="3739" y="1403"/>
                  <a:ext cx="295" cy="431"/>
                  <a:chOff x="3763" y="1415"/>
                  <a:chExt cx="295" cy="431"/>
                </a:xfrm>
              </p:grpSpPr>
              <p:grpSp>
                <p:nvGrpSpPr>
                  <p:cNvPr id="2262" name="Group 618"/>
                  <p:cNvGrpSpPr>
                    <a:grpSpLocks noChangeAspect="1"/>
                  </p:cNvGrpSpPr>
                  <p:nvPr/>
                </p:nvGrpSpPr>
                <p:grpSpPr bwMode="auto">
                  <a:xfrm flipH="1">
                    <a:off x="3787" y="1554"/>
                    <a:ext cx="269" cy="292"/>
                    <a:chOff x="3456" y="623"/>
                    <a:chExt cx="432" cy="429"/>
                  </a:xfrm>
                </p:grpSpPr>
                <p:sp>
                  <p:nvSpPr>
                    <p:cNvPr id="2264" name="Rectangle 619"/>
                    <p:cNvSpPr>
                      <a:spLocks noChangeAspect="1" noChangeArrowheads="1"/>
                    </p:cNvSpPr>
                    <p:nvPr/>
                  </p:nvSpPr>
                  <p:spPr bwMode="auto">
                    <a:xfrm>
                      <a:off x="3456" y="680"/>
                      <a:ext cx="369" cy="372"/>
                    </a:xfrm>
                    <a:prstGeom prst="rect">
                      <a:avLst/>
                    </a:prstGeom>
                    <a:solidFill>
                      <a:srgbClr val="F045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265" name="Freeform 620"/>
                    <p:cNvSpPr>
                      <a:spLocks noChangeAspect="1"/>
                    </p:cNvSpPr>
                    <p:nvPr/>
                  </p:nvSpPr>
                  <p:spPr bwMode="auto">
                    <a:xfrm>
                      <a:off x="3456" y="623"/>
                      <a:ext cx="432" cy="57"/>
                    </a:xfrm>
                    <a:custGeom>
                      <a:avLst/>
                      <a:gdLst>
                        <a:gd name="T0" fmla="*/ 0 w 3264"/>
                        <a:gd name="T1" fmla="*/ 57 h 432"/>
                        <a:gd name="T2" fmla="*/ 57 w 3264"/>
                        <a:gd name="T3" fmla="*/ 0 h 432"/>
                        <a:gd name="T4" fmla="*/ 432 w 3264"/>
                        <a:gd name="T5" fmla="*/ 0 h 432"/>
                        <a:gd name="T6" fmla="*/ 368 w 3264"/>
                        <a:gd name="T7" fmla="*/ 57 h 432"/>
                        <a:gd name="T8" fmla="*/ 0 w 3264"/>
                        <a:gd name="T9" fmla="*/ 57 h 432"/>
                        <a:gd name="T10" fmla="*/ 0 60000 65536"/>
                        <a:gd name="T11" fmla="*/ 0 60000 65536"/>
                        <a:gd name="T12" fmla="*/ 0 60000 65536"/>
                        <a:gd name="T13" fmla="*/ 0 60000 65536"/>
                        <a:gd name="T14" fmla="*/ 0 60000 65536"/>
                        <a:gd name="T15" fmla="*/ 0 w 3264"/>
                        <a:gd name="T16" fmla="*/ 0 h 432"/>
                        <a:gd name="T17" fmla="*/ 3264 w 3264"/>
                        <a:gd name="T18" fmla="*/ 432 h 432"/>
                      </a:gdLst>
                      <a:ahLst/>
                      <a:cxnLst>
                        <a:cxn ang="T10">
                          <a:pos x="T0" y="T1"/>
                        </a:cxn>
                        <a:cxn ang="T11">
                          <a:pos x="T2" y="T3"/>
                        </a:cxn>
                        <a:cxn ang="T12">
                          <a:pos x="T4" y="T5"/>
                        </a:cxn>
                        <a:cxn ang="T13">
                          <a:pos x="T6" y="T7"/>
                        </a:cxn>
                        <a:cxn ang="T14">
                          <a:pos x="T8" y="T9"/>
                        </a:cxn>
                      </a:cxnLst>
                      <a:rect l="T15" t="T16" r="T17" b="T18"/>
                      <a:pathLst>
                        <a:path w="3264" h="432">
                          <a:moveTo>
                            <a:pt x="0" y="432"/>
                          </a:moveTo>
                          <a:lnTo>
                            <a:pt x="432" y="0"/>
                          </a:lnTo>
                          <a:lnTo>
                            <a:pt x="3264" y="0"/>
                          </a:lnTo>
                          <a:lnTo>
                            <a:pt x="2784" y="432"/>
                          </a:lnTo>
                          <a:lnTo>
                            <a:pt x="0" y="432"/>
                          </a:lnTo>
                          <a:close/>
                        </a:path>
                      </a:pathLst>
                    </a:custGeom>
                    <a:solidFill>
                      <a:srgbClr val="B23300"/>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266" name="Freeform 621"/>
                    <p:cNvSpPr>
                      <a:spLocks noChangeAspect="1"/>
                    </p:cNvSpPr>
                    <p:nvPr/>
                  </p:nvSpPr>
                  <p:spPr bwMode="auto">
                    <a:xfrm>
                      <a:off x="3825" y="623"/>
                      <a:ext cx="63" cy="426"/>
                    </a:xfrm>
                    <a:custGeom>
                      <a:avLst/>
                      <a:gdLst>
                        <a:gd name="T0" fmla="*/ 0 w 480"/>
                        <a:gd name="T1" fmla="*/ 57 h 3216"/>
                        <a:gd name="T2" fmla="*/ 63 w 480"/>
                        <a:gd name="T3" fmla="*/ 0 h 3216"/>
                        <a:gd name="T4" fmla="*/ 63 w 480"/>
                        <a:gd name="T5" fmla="*/ 369 h 3216"/>
                        <a:gd name="T6" fmla="*/ 0 w 480"/>
                        <a:gd name="T7" fmla="*/ 426 h 3216"/>
                        <a:gd name="T8" fmla="*/ 0 w 480"/>
                        <a:gd name="T9" fmla="*/ 57 h 3216"/>
                        <a:gd name="T10" fmla="*/ 0 60000 65536"/>
                        <a:gd name="T11" fmla="*/ 0 60000 65536"/>
                        <a:gd name="T12" fmla="*/ 0 60000 65536"/>
                        <a:gd name="T13" fmla="*/ 0 60000 65536"/>
                        <a:gd name="T14" fmla="*/ 0 60000 65536"/>
                        <a:gd name="T15" fmla="*/ 0 w 480"/>
                        <a:gd name="T16" fmla="*/ 0 h 3216"/>
                        <a:gd name="T17" fmla="*/ 480 w 480"/>
                        <a:gd name="T18" fmla="*/ 3216 h 3216"/>
                      </a:gdLst>
                      <a:ahLst/>
                      <a:cxnLst>
                        <a:cxn ang="T10">
                          <a:pos x="T0" y="T1"/>
                        </a:cxn>
                        <a:cxn ang="T11">
                          <a:pos x="T2" y="T3"/>
                        </a:cxn>
                        <a:cxn ang="T12">
                          <a:pos x="T4" y="T5"/>
                        </a:cxn>
                        <a:cxn ang="T13">
                          <a:pos x="T6" y="T7"/>
                        </a:cxn>
                        <a:cxn ang="T14">
                          <a:pos x="T8" y="T9"/>
                        </a:cxn>
                      </a:cxnLst>
                      <a:rect l="T15" t="T16" r="T17" b="T18"/>
                      <a:pathLst>
                        <a:path w="480" h="3216">
                          <a:moveTo>
                            <a:pt x="0" y="432"/>
                          </a:moveTo>
                          <a:lnTo>
                            <a:pt x="480" y="0"/>
                          </a:lnTo>
                          <a:lnTo>
                            <a:pt x="480" y="2784"/>
                          </a:lnTo>
                          <a:lnTo>
                            <a:pt x="0" y="3216"/>
                          </a:lnTo>
                          <a:lnTo>
                            <a:pt x="0" y="432"/>
                          </a:lnTo>
                          <a:close/>
                        </a:path>
                      </a:pathLst>
                    </a:custGeom>
                    <a:solidFill>
                      <a:srgbClr val="FF6223"/>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nvGrpSpPr>
                    <p:cNvPr id="2267" name="Group 622"/>
                    <p:cNvGrpSpPr>
                      <a:grpSpLocks noChangeAspect="1"/>
                    </p:cNvGrpSpPr>
                    <p:nvPr/>
                  </p:nvGrpSpPr>
                  <p:grpSpPr bwMode="auto">
                    <a:xfrm>
                      <a:off x="3461" y="693"/>
                      <a:ext cx="358" cy="346"/>
                      <a:chOff x="2484" y="1225"/>
                      <a:chExt cx="2830" cy="2729"/>
                    </a:xfrm>
                  </p:grpSpPr>
                  <p:grpSp>
                    <p:nvGrpSpPr>
                      <p:cNvPr id="2271" name="Group 623"/>
                      <p:cNvGrpSpPr>
                        <a:grpSpLocks noChangeAspect="1"/>
                      </p:cNvGrpSpPr>
                      <p:nvPr/>
                    </p:nvGrpSpPr>
                    <p:grpSpPr bwMode="auto">
                      <a:xfrm>
                        <a:off x="2484" y="1225"/>
                        <a:ext cx="2750" cy="2666"/>
                        <a:chOff x="2564" y="1288"/>
                        <a:chExt cx="2750" cy="2666"/>
                      </a:xfrm>
                    </p:grpSpPr>
                    <p:sp>
                      <p:nvSpPr>
                        <p:cNvPr id="2276" name="AutoShape 624"/>
                        <p:cNvSpPr>
                          <a:spLocks noChangeAspect="1" noChangeArrowheads="1"/>
                        </p:cNvSpPr>
                        <p:nvPr/>
                      </p:nvSpPr>
                      <p:spPr bwMode="auto">
                        <a:xfrm>
                          <a:off x="2908" y="1572"/>
                          <a:ext cx="2097" cy="2097"/>
                        </a:xfrm>
                        <a:custGeom>
                          <a:avLst/>
                          <a:gdLst>
                            <a:gd name="T0" fmla="*/ 102 w 21600"/>
                            <a:gd name="T1" fmla="*/ 0 h 21600"/>
                            <a:gd name="T2" fmla="*/ 30 w 21600"/>
                            <a:gd name="T3" fmla="*/ 30 h 21600"/>
                            <a:gd name="T4" fmla="*/ 0 w 21600"/>
                            <a:gd name="T5" fmla="*/ 102 h 21600"/>
                            <a:gd name="T6" fmla="*/ 30 w 21600"/>
                            <a:gd name="T7" fmla="*/ 174 h 21600"/>
                            <a:gd name="T8" fmla="*/ 102 w 21600"/>
                            <a:gd name="T9" fmla="*/ 204 h 21600"/>
                            <a:gd name="T10" fmla="*/ 174 w 21600"/>
                            <a:gd name="T11" fmla="*/ 174 h 21600"/>
                            <a:gd name="T12" fmla="*/ 204 w 21600"/>
                            <a:gd name="T13" fmla="*/ 102 h 21600"/>
                            <a:gd name="T14" fmla="*/ 174 w 21600"/>
                            <a:gd name="T15" fmla="*/ 30 h 21600"/>
                            <a:gd name="T16" fmla="*/ 0 60000 65536"/>
                            <a:gd name="T17" fmla="*/ 0 60000 65536"/>
                            <a:gd name="T18" fmla="*/ 0 60000 65536"/>
                            <a:gd name="T19" fmla="*/ 0 60000 65536"/>
                            <a:gd name="T20" fmla="*/ 0 60000 65536"/>
                            <a:gd name="T21" fmla="*/ 0 60000 65536"/>
                            <a:gd name="T22" fmla="*/ 0 60000 65536"/>
                            <a:gd name="T23" fmla="*/ 0 60000 65536"/>
                            <a:gd name="T24" fmla="*/ 3162 w 21600"/>
                            <a:gd name="T25" fmla="*/ 3162 h 21600"/>
                            <a:gd name="T26" fmla="*/ 18438 w 21600"/>
                            <a:gd name="T27" fmla="*/ 1843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699" y="10800"/>
                              </a:moveTo>
                              <a:cubicBezTo>
                                <a:pt x="2699" y="15274"/>
                                <a:pt x="6326" y="18901"/>
                                <a:pt x="10800" y="18901"/>
                              </a:cubicBezTo>
                              <a:cubicBezTo>
                                <a:pt x="15274" y="18901"/>
                                <a:pt x="18901" y="15274"/>
                                <a:pt x="18901" y="10800"/>
                              </a:cubicBezTo>
                              <a:cubicBezTo>
                                <a:pt x="18901" y="6326"/>
                                <a:pt x="15274" y="2699"/>
                                <a:pt x="10800" y="2699"/>
                              </a:cubicBezTo>
                              <a:cubicBezTo>
                                <a:pt x="6326" y="2699"/>
                                <a:pt x="2699" y="6326"/>
                                <a:pt x="2699" y="108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277" name="AutoShape 625"/>
                        <p:cNvSpPr>
                          <a:spLocks noChangeAspect="1" noChangeArrowheads="1"/>
                        </p:cNvSpPr>
                        <p:nvPr/>
                      </p:nvSpPr>
                      <p:spPr bwMode="auto">
                        <a:xfrm>
                          <a:off x="3926" y="1288"/>
                          <a:ext cx="1388" cy="828"/>
                        </a:xfrm>
                        <a:prstGeom prst="rightArrow">
                          <a:avLst>
                            <a:gd name="adj1" fmla="val 31398"/>
                            <a:gd name="adj2" fmla="val 4106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278" name="AutoShape 626"/>
                        <p:cNvSpPr>
                          <a:spLocks noChangeAspect="1" noChangeArrowheads="1"/>
                        </p:cNvSpPr>
                        <p:nvPr/>
                      </p:nvSpPr>
                      <p:spPr bwMode="auto">
                        <a:xfrm flipH="1">
                          <a:off x="2564" y="3126"/>
                          <a:ext cx="1388" cy="828"/>
                        </a:xfrm>
                        <a:prstGeom prst="rightArrow">
                          <a:avLst>
                            <a:gd name="adj1" fmla="val 31398"/>
                            <a:gd name="adj2" fmla="val 4106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nvGrpSpPr>
                      <p:cNvPr id="2272" name="Group 627"/>
                      <p:cNvGrpSpPr>
                        <a:grpSpLocks noChangeAspect="1"/>
                      </p:cNvGrpSpPr>
                      <p:nvPr/>
                    </p:nvGrpSpPr>
                    <p:grpSpPr bwMode="auto">
                      <a:xfrm>
                        <a:off x="2564" y="1288"/>
                        <a:ext cx="2750" cy="2666"/>
                        <a:chOff x="2564" y="1288"/>
                        <a:chExt cx="2750" cy="2666"/>
                      </a:xfrm>
                    </p:grpSpPr>
                    <p:sp>
                      <p:nvSpPr>
                        <p:cNvPr id="2273" name="AutoShape 628"/>
                        <p:cNvSpPr>
                          <a:spLocks noChangeAspect="1" noChangeArrowheads="1"/>
                        </p:cNvSpPr>
                        <p:nvPr/>
                      </p:nvSpPr>
                      <p:spPr bwMode="auto">
                        <a:xfrm>
                          <a:off x="2908" y="1572"/>
                          <a:ext cx="2097" cy="2097"/>
                        </a:xfrm>
                        <a:custGeom>
                          <a:avLst/>
                          <a:gdLst>
                            <a:gd name="T0" fmla="*/ 102 w 21600"/>
                            <a:gd name="T1" fmla="*/ 0 h 21600"/>
                            <a:gd name="T2" fmla="*/ 30 w 21600"/>
                            <a:gd name="T3" fmla="*/ 30 h 21600"/>
                            <a:gd name="T4" fmla="*/ 0 w 21600"/>
                            <a:gd name="T5" fmla="*/ 102 h 21600"/>
                            <a:gd name="T6" fmla="*/ 30 w 21600"/>
                            <a:gd name="T7" fmla="*/ 174 h 21600"/>
                            <a:gd name="T8" fmla="*/ 102 w 21600"/>
                            <a:gd name="T9" fmla="*/ 204 h 21600"/>
                            <a:gd name="T10" fmla="*/ 174 w 21600"/>
                            <a:gd name="T11" fmla="*/ 174 h 21600"/>
                            <a:gd name="T12" fmla="*/ 204 w 21600"/>
                            <a:gd name="T13" fmla="*/ 102 h 21600"/>
                            <a:gd name="T14" fmla="*/ 174 w 21600"/>
                            <a:gd name="T15" fmla="*/ 30 h 21600"/>
                            <a:gd name="T16" fmla="*/ 0 60000 65536"/>
                            <a:gd name="T17" fmla="*/ 0 60000 65536"/>
                            <a:gd name="T18" fmla="*/ 0 60000 65536"/>
                            <a:gd name="T19" fmla="*/ 0 60000 65536"/>
                            <a:gd name="T20" fmla="*/ 0 60000 65536"/>
                            <a:gd name="T21" fmla="*/ 0 60000 65536"/>
                            <a:gd name="T22" fmla="*/ 0 60000 65536"/>
                            <a:gd name="T23" fmla="*/ 0 60000 65536"/>
                            <a:gd name="T24" fmla="*/ 3162 w 21600"/>
                            <a:gd name="T25" fmla="*/ 3162 h 21600"/>
                            <a:gd name="T26" fmla="*/ 18438 w 21600"/>
                            <a:gd name="T27" fmla="*/ 1843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699" y="10800"/>
                              </a:moveTo>
                              <a:cubicBezTo>
                                <a:pt x="2699" y="15274"/>
                                <a:pt x="6326" y="18901"/>
                                <a:pt x="10800" y="18901"/>
                              </a:cubicBezTo>
                              <a:cubicBezTo>
                                <a:pt x="15274" y="18901"/>
                                <a:pt x="18901" y="15274"/>
                                <a:pt x="18901" y="10800"/>
                              </a:cubicBezTo>
                              <a:cubicBezTo>
                                <a:pt x="18901" y="6326"/>
                                <a:pt x="15274" y="2699"/>
                                <a:pt x="10800" y="2699"/>
                              </a:cubicBezTo>
                              <a:cubicBezTo>
                                <a:pt x="6326" y="2699"/>
                                <a:pt x="2699" y="6326"/>
                                <a:pt x="2699" y="1080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274" name="AutoShape 629"/>
                        <p:cNvSpPr>
                          <a:spLocks noChangeAspect="1" noChangeArrowheads="1"/>
                        </p:cNvSpPr>
                        <p:nvPr/>
                      </p:nvSpPr>
                      <p:spPr bwMode="auto">
                        <a:xfrm>
                          <a:off x="3926" y="1288"/>
                          <a:ext cx="1388" cy="828"/>
                        </a:xfrm>
                        <a:prstGeom prst="rightArrow">
                          <a:avLst>
                            <a:gd name="adj1" fmla="val 31398"/>
                            <a:gd name="adj2" fmla="val 4106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275" name="AutoShape 630"/>
                        <p:cNvSpPr>
                          <a:spLocks noChangeAspect="1" noChangeArrowheads="1"/>
                        </p:cNvSpPr>
                        <p:nvPr/>
                      </p:nvSpPr>
                      <p:spPr bwMode="auto">
                        <a:xfrm flipH="1">
                          <a:off x="2564" y="3126"/>
                          <a:ext cx="1388" cy="828"/>
                        </a:xfrm>
                        <a:prstGeom prst="rightArrow">
                          <a:avLst>
                            <a:gd name="adj1" fmla="val 31398"/>
                            <a:gd name="adj2" fmla="val 4106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grpSp>
                  <p:nvGrpSpPr>
                    <p:cNvPr id="2268" name="Group 631"/>
                    <p:cNvGrpSpPr>
                      <a:grpSpLocks noChangeAspect="1"/>
                    </p:cNvGrpSpPr>
                    <p:nvPr/>
                  </p:nvGrpSpPr>
                  <p:grpSpPr bwMode="auto">
                    <a:xfrm>
                      <a:off x="3564" y="789"/>
                      <a:ext cx="143" cy="154"/>
                      <a:chOff x="3272" y="2007"/>
                      <a:chExt cx="1077" cy="1164"/>
                    </a:xfrm>
                  </p:grpSpPr>
                  <p:sp>
                    <p:nvSpPr>
                      <p:cNvPr id="2269" name="Freeform 632"/>
                      <p:cNvSpPr>
                        <a:spLocks noChangeAspect="1"/>
                      </p:cNvSpPr>
                      <p:nvPr/>
                    </p:nvSpPr>
                    <p:spPr bwMode="auto">
                      <a:xfrm>
                        <a:off x="3272" y="2007"/>
                        <a:ext cx="991" cy="1101"/>
                      </a:xfrm>
                      <a:custGeom>
                        <a:avLst/>
                        <a:gdLst>
                          <a:gd name="T0" fmla="*/ 236 w 991"/>
                          <a:gd name="T1" fmla="*/ 1090 h 1101"/>
                          <a:gd name="T2" fmla="*/ 305 w 991"/>
                          <a:gd name="T3" fmla="*/ 364 h 1101"/>
                          <a:gd name="T4" fmla="*/ 756 w 991"/>
                          <a:gd name="T5" fmla="*/ 27 h 1101"/>
                          <a:gd name="T6" fmla="*/ 985 w 991"/>
                          <a:gd name="T7" fmla="*/ 199 h 1101"/>
                          <a:gd name="T8" fmla="*/ 716 w 991"/>
                          <a:gd name="T9" fmla="*/ 484 h 1101"/>
                          <a:gd name="T10" fmla="*/ 573 w 991"/>
                          <a:gd name="T11" fmla="*/ 319 h 1101"/>
                          <a:gd name="T12" fmla="*/ 299 w 991"/>
                          <a:gd name="T13" fmla="*/ 719 h 1101"/>
                          <a:gd name="T14" fmla="*/ 459 w 991"/>
                          <a:gd name="T15" fmla="*/ 810 h 1101"/>
                          <a:gd name="T16" fmla="*/ 236 w 991"/>
                          <a:gd name="T17" fmla="*/ 1090 h 1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91"/>
                          <a:gd name="T28" fmla="*/ 0 h 1101"/>
                          <a:gd name="T29" fmla="*/ 991 w 991"/>
                          <a:gd name="T30" fmla="*/ 1101 h 11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91" h="1101">
                            <a:moveTo>
                              <a:pt x="236" y="1090"/>
                            </a:moveTo>
                            <a:cubicBezTo>
                              <a:pt x="0" y="874"/>
                              <a:pt x="218" y="541"/>
                              <a:pt x="305" y="364"/>
                            </a:cubicBezTo>
                            <a:cubicBezTo>
                              <a:pt x="392" y="187"/>
                              <a:pt x="643" y="54"/>
                              <a:pt x="756" y="27"/>
                            </a:cubicBezTo>
                            <a:cubicBezTo>
                              <a:pt x="869" y="0"/>
                              <a:pt x="991" y="107"/>
                              <a:pt x="985" y="199"/>
                            </a:cubicBezTo>
                            <a:cubicBezTo>
                              <a:pt x="978" y="275"/>
                              <a:pt x="785" y="464"/>
                              <a:pt x="716" y="484"/>
                            </a:cubicBezTo>
                            <a:cubicBezTo>
                              <a:pt x="647" y="504"/>
                              <a:pt x="648" y="347"/>
                              <a:pt x="573" y="319"/>
                            </a:cubicBezTo>
                            <a:cubicBezTo>
                              <a:pt x="497" y="297"/>
                              <a:pt x="356" y="553"/>
                              <a:pt x="299" y="719"/>
                            </a:cubicBezTo>
                            <a:cubicBezTo>
                              <a:pt x="345" y="816"/>
                              <a:pt x="413" y="719"/>
                              <a:pt x="459" y="810"/>
                            </a:cubicBezTo>
                            <a:cubicBezTo>
                              <a:pt x="449" y="872"/>
                              <a:pt x="362" y="1101"/>
                              <a:pt x="236" y="109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270" name="Freeform 633"/>
                      <p:cNvSpPr>
                        <a:spLocks noChangeAspect="1"/>
                      </p:cNvSpPr>
                      <p:nvPr/>
                    </p:nvSpPr>
                    <p:spPr bwMode="auto">
                      <a:xfrm>
                        <a:off x="3358" y="2070"/>
                        <a:ext cx="991" cy="1101"/>
                      </a:xfrm>
                      <a:custGeom>
                        <a:avLst/>
                        <a:gdLst>
                          <a:gd name="T0" fmla="*/ 236 w 991"/>
                          <a:gd name="T1" fmla="*/ 1090 h 1101"/>
                          <a:gd name="T2" fmla="*/ 305 w 991"/>
                          <a:gd name="T3" fmla="*/ 364 h 1101"/>
                          <a:gd name="T4" fmla="*/ 756 w 991"/>
                          <a:gd name="T5" fmla="*/ 27 h 1101"/>
                          <a:gd name="T6" fmla="*/ 985 w 991"/>
                          <a:gd name="T7" fmla="*/ 199 h 1101"/>
                          <a:gd name="T8" fmla="*/ 716 w 991"/>
                          <a:gd name="T9" fmla="*/ 484 h 1101"/>
                          <a:gd name="T10" fmla="*/ 573 w 991"/>
                          <a:gd name="T11" fmla="*/ 319 h 1101"/>
                          <a:gd name="T12" fmla="*/ 299 w 991"/>
                          <a:gd name="T13" fmla="*/ 719 h 1101"/>
                          <a:gd name="T14" fmla="*/ 459 w 991"/>
                          <a:gd name="T15" fmla="*/ 810 h 1101"/>
                          <a:gd name="T16" fmla="*/ 236 w 991"/>
                          <a:gd name="T17" fmla="*/ 1090 h 1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91"/>
                          <a:gd name="T28" fmla="*/ 0 h 1101"/>
                          <a:gd name="T29" fmla="*/ 991 w 991"/>
                          <a:gd name="T30" fmla="*/ 1101 h 11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91" h="1101">
                            <a:moveTo>
                              <a:pt x="236" y="1090"/>
                            </a:moveTo>
                            <a:cubicBezTo>
                              <a:pt x="0" y="874"/>
                              <a:pt x="218" y="541"/>
                              <a:pt x="305" y="364"/>
                            </a:cubicBezTo>
                            <a:cubicBezTo>
                              <a:pt x="392" y="187"/>
                              <a:pt x="643" y="54"/>
                              <a:pt x="756" y="27"/>
                            </a:cubicBezTo>
                            <a:cubicBezTo>
                              <a:pt x="869" y="0"/>
                              <a:pt x="991" y="107"/>
                              <a:pt x="985" y="199"/>
                            </a:cubicBezTo>
                            <a:cubicBezTo>
                              <a:pt x="978" y="275"/>
                              <a:pt x="785" y="464"/>
                              <a:pt x="716" y="484"/>
                            </a:cubicBezTo>
                            <a:cubicBezTo>
                              <a:pt x="647" y="504"/>
                              <a:pt x="648" y="347"/>
                              <a:pt x="573" y="319"/>
                            </a:cubicBezTo>
                            <a:cubicBezTo>
                              <a:pt x="497" y="297"/>
                              <a:pt x="356" y="553"/>
                              <a:pt x="299" y="719"/>
                            </a:cubicBezTo>
                            <a:cubicBezTo>
                              <a:pt x="345" y="816"/>
                              <a:pt x="413" y="719"/>
                              <a:pt x="459" y="810"/>
                            </a:cubicBezTo>
                            <a:cubicBezTo>
                              <a:pt x="449" y="872"/>
                              <a:pt x="362" y="1101"/>
                              <a:pt x="236" y="109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sp>
                <p:nvSpPr>
                  <p:cNvPr id="999034" name="Text Box 634"/>
                  <p:cNvSpPr txBox="1">
                    <a:spLocks noChangeArrowheads="1"/>
                  </p:cNvSpPr>
                  <p:nvPr/>
                </p:nvSpPr>
                <p:spPr bwMode="auto">
                  <a:xfrm>
                    <a:off x="3763" y="1415"/>
                    <a:ext cx="295" cy="140"/>
                  </a:xfrm>
                  <a:prstGeom prst="rect">
                    <a:avLst/>
                  </a:prstGeom>
                  <a:solidFill>
                    <a:srgbClr val="FFFF53"/>
                  </a:solidFill>
                  <a:ln w="9525">
                    <a:noFill/>
                    <a:miter lim="800000"/>
                    <a:headEnd/>
                    <a:tailEnd/>
                  </a:ln>
                  <a:effectLst>
                    <a:outerShdw dist="28398" dir="20006097" algn="ctr" rotWithShape="0">
                      <a:schemeClr val="bg2">
                        <a:alpha val="50000"/>
                      </a:schemeClr>
                    </a:outerShdw>
                  </a:effectLst>
                </p:spPr>
                <p:txBody>
                  <a:bodyPr lIns="0" tIns="0" rIns="0" bIns="0">
                    <a:spAutoFit/>
                  </a:bodyPr>
                  <a:lstStyle/>
                  <a:p>
                    <a:pPr algn="ctr">
                      <a:lnSpc>
                        <a:spcPct val="80000"/>
                      </a:lnSpc>
                      <a:defRPr/>
                    </a:pPr>
                    <a:r>
                      <a:rPr lang="en-US" sz="900">
                        <a:effectLst>
                          <a:outerShdw blurRad="38100" dist="38100" dir="2700000" algn="tl">
                            <a:srgbClr val="FFFFFF"/>
                          </a:outerShdw>
                        </a:effectLst>
                      </a:rPr>
                      <a:t>Trunk Gateway</a:t>
                    </a:r>
                    <a:endParaRPr lang="en-GB" sz="900">
                      <a:effectLst>
                        <a:outerShdw blurRad="38100" dist="38100" dir="2700000" algn="tl">
                          <a:srgbClr val="FFFFFF"/>
                        </a:outerShdw>
                      </a:effectLst>
                    </a:endParaRPr>
                  </a:p>
                </p:txBody>
              </p:sp>
            </p:grpSp>
          </p:grpSp>
        </p:grpSp>
        <p:grpSp>
          <p:nvGrpSpPr>
            <p:cNvPr id="2207" name="Group 635"/>
            <p:cNvGrpSpPr>
              <a:grpSpLocks/>
            </p:cNvGrpSpPr>
            <p:nvPr/>
          </p:nvGrpSpPr>
          <p:grpSpPr bwMode="auto">
            <a:xfrm>
              <a:off x="1664" y="1930"/>
              <a:ext cx="363" cy="931"/>
              <a:chOff x="1664" y="898"/>
              <a:chExt cx="363" cy="931"/>
            </a:xfrm>
          </p:grpSpPr>
          <p:grpSp>
            <p:nvGrpSpPr>
              <p:cNvPr id="2219" name="Group 636"/>
              <p:cNvGrpSpPr>
                <a:grpSpLocks/>
              </p:cNvGrpSpPr>
              <p:nvPr/>
            </p:nvGrpSpPr>
            <p:grpSpPr bwMode="auto">
              <a:xfrm>
                <a:off x="1664" y="898"/>
                <a:ext cx="363" cy="394"/>
                <a:chOff x="1693" y="682"/>
                <a:chExt cx="363" cy="394"/>
              </a:xfrm>
            </p:grpSpPr>
            <p:grpSp>
              <p:nvGrpSpPr>
                <p:cNvPr id="2238" name="Group 637"/>
                <p:cNvGrpSpPr>
                  <a:grpSpLocks/>
                </p:cNvGrpSpPr>
                <p:nvPr/>
              </p:nvGrpSpPr>
              <p:grpSpPr bwMode="auto">
                <a:xfrm>
                  <a:off x="1693" y="820"/>
                  <a:ext cx="363" cy="256"/>
                  <a:chOff x="1687" y="820"/>
                  <a:chExt cx="363" cy="256"/>
                </a:xfrm>
              </p:grpSpPr>
              <p:sp>
                <p:nvSpPr>
                  <p:cNvPr id="2240" name="Freeform 638"/>
                  <p:cNvSpPr>
                    <a:spLocks noChangeAspect="1"/>
                  </p:cNvSpPr>
                  <p:nvPr/>
                </p:nvSpPr>
                <p:spPr bwMode="auto">
                  <a:xfrm flipH="1">
                    <a:off x="1775" y="876"/>
                    <a:ext cx="275" cy="200"/>
                  </a:xfrm>
                  <a:custGeom>
                    <a:avLst/>
                    <a:gdLst>
                      <a:gd name="T0" fmla="*/ 0 w 1038"/>
                      <a:gd name="T1" fmla="*/ 200 h 753"/>
                      <a:gd name="T2" fmla="*/ 275 w 1038"/>
                      <a:gd name="T3" fmla="*/ 200 h 753"/>
                      <a:gd name="T4" fmla="*/ 231 w 1038"/>
                      <a:gd name="T5" fmla="*/ 0 h 753"/>
                      <a:gd name="T6" fmla="*/ 89 w 1038"/>
                      <a:gd name="T7" fmla="*/ 0 h 753"/>
                      <a:gd name="T8" fmla="*/ 0 w 1038"/>
                      <a:gd name="T9" fmla="*/ 200 h 753"/>
                      <a:gd name="T10" fmla="*/ 0 60000 65536"/>
                      <a:gd name="T11" fmla="*/ 0 60000 65536"/>
                      <a:gd name="T12" fmla="*/ 0 60000 65536"/>
                      <a:gd name="T13" fmla="*/ 0 60000 65536"/>
                      <a:gd name="T14" fmla="*/ 0 60000 65536"/>
                      <a:gd name="T15" fmla="*/ 0 w 1038"/>
                      <a:gd name="T16" fmla="*/ 0 h 753"/>
                      <a:gd name="T17" fmla="*/ 1038 w 1038"/>
                      <a:gd name="T18" fmla="*/ 753 h 753"/>
                    </a:gdLst>
                    <a:ahLst/>
                    <a:cxnLst>
                      <a:cxn ang="T10">
                        <a:pos x="T0" y="T1"/>
                      </a:cxn>
                      <a:cxn ang="T11">
                        <a:pos x="T2" y="T3"/>
                      </a:cxn>
                      <a:cxn ang="T12">
                        <a:pos x="T4" y="T5"/>
                      </a:cxn>
                      <a:cxn ang="T13">
                        <a:pos x="T6" y="T7"/>
                      </a:cxn>
                      <a:cxn ang="T14">
                        <a:pos x="T8" y="T9"/>
                      </a:cxn>
                    </a:cxnLst>
                    <a:rect l="T15" t="T16" r="T17" b="T18"/>
                    <a:pathLst>
                      <a:path w="1038" h="753">
                        <a:moveTo>
                          <a:pt x="0" y="753"/>
                        </a:moveTo>
                        <a:lnTo>
                          <a:pt x="1038" y="753"/>
                        </a:lnTo>
                        <a:lnTo>
                          <a:pt x="872" y="0"/>
                        </a:lnTo>
                        <a:lnTo>
                          <a:pt x="336" y="0"/>
                        </a:lnTo>
                        <a:lnTo>
                          <a:pt x="0" y="753"/>
                        </a:lnTo>
                        <a:close/>
                      </a:path>
                    </a:pathLst>
                  </a:custGeom>
                  <a:solidFill>
                    <a:srgbClr val="F04500"/>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241" name="Freeform 639"/>
                  <p:cNvSpPr>
                    <a:spLocks noChangeAspect="1"/>
                  </p:cNvSpPr>
                  <p:nvPr/>
                </p:nvSpPr>
                <p:spPr bwMode="auto">
                  <a:xfrm flipH="1">
                    <a:off x="1687" y="820"/>
                    <a:ext cx="132" cy="256"/>
                  </a:xfrm>
                  <a:custGeom>
                    <a:avLst/>
                    <a:gdLst>
                      <a:gd name="T0" fmla="*/ 44 w 814"/>
                      <a:gd name="T1" fmla="*/ 256 h 1569"/>
                      <a:gd name="T2" fmla="*/ 132 w 814"/>
                      <a:gd name="T3" fmla="*/ 135 h 1569"/>
                      <a:gd name="T4" fmla="*/ 46 w 814"/>
                      <a:gd name="T5" fmla="*/ 0 h 1569"/>
                      <a:gd name="T6" fmla="*/ 0 w 814"/>
                      <a:gd name="T7" fmla="*/ 56 h 1569"/>
                      <a:gd name="T8" fmla="*/ 44 w 814"/>
                      <a:gd name="T9" fmla="*/ 256 h 1569"/>
                      <a:gd name="T10" fmla="*/ 0 60000 65536"/>
                      <a:gd name="T11" fmla="*/ 0 60000 65536"/>
                      <a:gd name="T12" fmla="*/ 0 60000 65536"/>
                      <a:gd name="T13" fmla="*/ 0 60000 65536"/>
                      <a:gd name="T14" fmla="*/ 0 60000 65536"/>
                      <a:gd name="T15" fmla="*/ 0 w 814"/>
                      <a:gd name="T16" fmla="*/ 0 h 1569"/>
                      <a:gd name="T17" fmla="*/ 814 w 814"/>
                      <a:gd name="T18" fmla="*/ 1569 h 1569"/>
                    </a:gdLst>
                    <a:ahLst/>
                    <a:cxnLst>
                      <a:cxn ang="T10">
                        <a:pos x="T0" y="T1"/>
                      </a:cxn>
                      <a:cxn ang="T11">
                        <a:pos x="T2" y="T3"/>
                      </a:cxn>
                      <a:cxn ang="T12">
                        <a:pos x="T4" y="T5"/>
                      </a:cxn>
                      <a:cxn ang="T13">
                        <a:pos x="T6" y="T7"/>
                      </a:cxn>
                      <a:cxn ang="T14">
                        <a:pos x="T8" y="T9"/>
                      </a:cxn>
                    </a:cxnLst>
                    <a:rect l="T15" t="T16" r="T17" b="T18"/>
                    <a:pathLst>
                      <a:path w="814" h="1569">
                        <a:moveTo>
                          <a:pt x="274" y="1569"/>
                        </a:moveTo>
                        <a:lnTo>
                          <a:pt x="814" y="826"/>
                        </a:lnTo>
                        <a:lnTo>
                          <a:pt x="285" y="0"/>
                        </a:lnTo>
                        <a:lnTo>
                          <a:pt x="0" y="345"/>
                        </a:lnTo>
                        <a:lnTo>
                          <a:pt x="274" y="1569"/>
                        </a:lnTo>
                        <a:close/>
                      </a:path>
                    </a:pathLst>
                  </a:custGeom>
                  <a:solidFill>
                    <a:srgbClr val="FF6223"/>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242" name="AutoShape 640"/>
                  <p:cNvSpPr>
                    <a:spLocks noChangeAspect="1" noChangeArrowheads="1"/>
                  </p:cNvSpPr>
                  <p:nvPr/>
                </p:nvSpPr>
                <p:spPr bwMode="auto">
                  <a:xfrm flipH="1">
                    <a:off x="1773" y="822"/>
                    <a:ext cx="188" cy="54"/>
                  </a:xfrm>
                  <a:prstGeom prst="parallelogram">
                    <a:avLst>
                      <a:gd name="adj" fmla="val 87037"/>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nvGrpSpPr>
                  <p:cNvPr id="2243" name="Group 641"/>
                  <p:cNvGrpSpPr>
                    <a:grpSpLocks noChangeAspect="1"/>
                  </p:cNvGrpSpPr>
                  <p:nvPr/>
                </p:nvGrpSpPr>
                <p:grpSpPr bwMode="auto">
                  <a:xfrm flipH="1">
                    <a:off x="1837" y="897"/>
                    <a:ext cx="121" cy="154"/>
                    <a:chOff x="2994" y="1758"/>
                    <a:chExt cx="188" cy="238"/>
                  </a:xfrm>
                </p:grpSpPr>
                <p:grpSp>
                  <p:nvGrpSpPr>
                    <p:cNvPr id="2244" name="Group 642"/>
                    <p:cNvGrpSpPr>
                      <a:grpSpLocks noChangeAspect="1"/>
                    </p:cNvGrpSpPr>
                    <p:nvPr/>
                  </p:nvGrpSpPr>
                  <p:grpSpPr bwMode="auto">
                    <a:xfrm>
                      <a:off x="2994" y="1758"/>
                      <a:ext cx="153" cy="204"/>
                      <a:chOff x="1755" y="2541"/>
                      <a:chExt cx="374" cy="498"/>
                    </a:xfrm>
                  </p:grpSpPr>
                  <p:grpSp>
                    <p:nvGrpSpPr>
                      <p:cNvPr id="2251" name="Group 643"/>
                      <p:cNvGrpSpPr>
                        <a:grpSpLocks noChangeAspect="1"/>
                      </p:cNvGrpSpPr>
                      <p:nvPr/>
                    </p:nvGrpSpPr>
                    <p:grpSpPr bwMode="auto">
                      <a:xfrm>
                        <a:off x="1755" y="2541"/>
                        <a:ext cx="362" cy="479"/>
                        <a:chOff x="1767" y="2560"/>
                        <a:chExt cx="362" cy="479"/>
                      </a:xfrm>
                    </p:grpSpPr>
                    <p:sp>
                      <p:nvSpPr>
                        <p:cNvPr id="2255" name="AutoShape 644"/>
                        <p:cNvSpPr>
                          <a:spLocks noChangeAspect="1" noChangeArrowheads="1"/>
                        </p:cNvSpPr>
                        <p:nvPr/>
                      </p:nvSpPr>
                      <p:spPr bwMode="auto">
                        <a:xfrm rot="2896230">
                          <a:off x="1834" y="2559"/>
                          <a:ext cx="91" cy="93"/>
                        </a:xfrm>
                        <a:prstGeom prst="rtTriangle">
                          <a:avLst/>
                        </a:prstGeom>
                        <a:solidFill>
                          <a:schemeClr val="bg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256" name="Freeform 645"/>
                        <p:cNvSpPr>
                          <a:spLocks noChangeAspect="1"/>
                        </p:cNvSpPr>
                        <p:nvPr/>
                      </p:nvSpPr>
                      <p:spPr bwMode="auto">
                        <a:xfrm>
                          <a:off x="1767" y="2608"/>
                          <a:ext cx="362" cy="431"/>
                        </a:xfrm>
                        <a:custGeom>
                          <a:avLst/>
                          <a:gdLst>
                            <a:gd name="T0" fmla="*/ 0 w 362"/>
                            <a:gd name="T1" fmla="*/ 431 h 431"/>
                            <a:gd name="T2" fmla="*/ 334 w 362"/>
                            <a:gd name="T3" fmla="*/ 45 h 431"/>
                            <a:gd name="T4" fmla="*/ 362 w 362"/>
                            <a:gd name="T5" fmla="*/ 11 h 431"/>
                            <a:gd name="T6" fmla="*/ 300 w 362"/>
                            <a:gd name="T7" fmla="*/ 8 h 431"/>
                            <a:gd name="T8" fmla="*/ 78 w 362"/>
                            <a:gd name="T9" fmla="*/ 0 h 431"/>
                            <a:gd name="T10" fmla="*/ 0 60000 65536"/>
                            <a:gd name="T11" fmla="*/ 0 60000 65536"/>
                            <a:gd name="T12" fmla="*/ 0 60000 65536"/>
                            <a:gd name="T13" fmla="*/ 0 60000 65536"/>
                            <a:gd name="T14" fmla="*/ 0 60000 65536"/>
                            <a:gd name="T15" fmla="*/ 0 w 362"/>
                            <a:gd name="T16" fmla="*/ 0 h 431"/>
                            <a:gd name="T17" fmla="*/ 362 w 362"/>
                            <a:gd name="T18" fmla="*/ 431 h 431"/>
                          </a:gdLst>
                          <a:ahLst/>
                          <a:cxnLst>
                            <a:cxn ang="T10">
                              <a:pos x="T0" y="T1"/>
                            </a:cxn>
                            <a:cxn ang="T11">
                              <a:pos x="T2" y="T3"/>
                            </a:cxn>
                            <a:cxn ang="T12">
                              <a:pos x="T4" y="T5"/>
                            </a:cxn>
                            <a:cxn ang="T13">
                              <a:pos x="T6" y="T7"/>
                            </a:cxn>
                            <a:cxn ang="T14">
                              <a:pos x="T8" y="T9"/>
                            </a:cxn>
                          </a:cxnLst>
                          <a:rect l="T15" t="T16" r="T17" b="T18"/>
                          <a:pathLst>
                            <a:path w="362" h="431">
                              <a:moveTo>
                                <a:pt x="0" y="431"/>
                              </a:moveTo>
                              <a:lnTo>
                                <a:pt x="334" y="45"/>
                              </a:lnTo>
                              <a:lnTo>
                                <a:pt x="362" y="11"/>
                              </a:lnTo>
                              <a:lnTo>
                                <a:pt x="300" y="8"/>
                              </a:lnTo>
                              <a:lnTo>
                                <a:pt x="78"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nvGrpSpPr>
                      <p:cNvPr id="2252" name="Group 646"/>
                      <p:cNvGrpSpPr>
                        <a:grpSpLocks noChangeAspect="1"/>
                      </p:cNvGrpSpPr>
                      <p:nvPr/>
                    </p:nvGrpSpPr>
                    <p:grpSpPr bwMode="auto">
                      <a:xfrm>
                        <a:off x="1767" y="2560"/>
                        <a:ext cx="362" cy="479"/>
                        <a:chOff x="1767" y="2560"/>
                        <a:chExt cx="362" cy="479"/>
                      </a:xfrm>
                    </p:grpSpPr>
                    <p:sp>
                      <p:nvSpPr>
                        <p:cNvPr id="2253" name="AutoShape 647"/>
                        <p:cNvSpPr>
                          <a:spLocks noChangeAspect="1" noChangeArrowheads="1"/>
                        </p:cNvSpPr>
                        <p:nvPr/>
                      </p:nvSpPr>
                      <p:spPr bwMode="auto">
                        <a:xfrm rot="2896230">
                          <a:off x="1834" y="2559"/>
                          <a:ext cx="91" cy="93"/>
                        </a:xfrm>
                        <a:prstGeom prst="rtTriangle">
                          <a:avLst/>
                        </a:prstGeom>
                        <a:solidFill>
                          <a:schemeClr val="bg1"/>
                        </a:solidFill>
                        <a:ln w="2857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254" name="Freeform 648"/>
                        <p:cNvSpPr>
                          <a:spLocks noChangeAspect="1"/>
                        </p:cNvSpPr>
                        <p:nvPr/>
                      </p:nvSpPr>
                      <p:spPr bwMode="auto">
                        <a:xfrm>
                          <a:off x="1767" y="2608"/>
                          <a:ext cx="362" cy="431"/>
                        </a:xfrm>
                        <a:custGeom>
                          <a:avLst/>
                          <a:gdLst>
                            <a:gd name="T0" fmla="*/ 0 w 362"/>
                            <a:gd name="T1" fmla="*/ 431 h 431"/>
                            <a:gd name="T2" fmla="*/ 334 w 362"/>
                            <a:gd name="T3" fmla="*/ 45 h 431"/>
                            <a:gd name="T4" fmla="*/ 362 w 362"/>
                            <a:gd name="T5" fmla="*/ 11 h 431"/>
                            <a:gd name="T6" fmla="*/ 300 w 362"/>
                            <a:gd name="T7" fmla="*/ 8 h 431"/>
                            <a:gd name="T8" fmla="*/ 78 w 362"/>
                            <a:gd name="T9" fmla="*/ 0 h 431"/>
                            <a:gd name="T10" fmla="*/ 0 60000 65536"/>
                            <a:gd name="T11" fmla="*/ 0 60000 65536"/>
                            <a:gd name="T12" fmla="*/ 0 60000 65536"/>
                            <a:gd name="T13" fmla="*/ 0 60000 65536"/>
                            <a:gd name="T14" fmla="*/ 0 60000 65536"/>
                            <a:gd name="T15" fmla="*/ 0 w 362"/>
                            <a:gd name="T16" fmla="*/ 0 h 431"/>
                            <a:gd name="T17" fmla="*/ 362 w 362"/>
                            <a:gd name="T18" fmla="*/ 431 h 431"/>
                          </a:gdLst>
                          <a:ahLst/>
                          <a:cxnLst>
                            <a:cxn ang="T10">
                              <a:pos x="T0" y="T1"/>
                            </a:cxn>
                            <a:cxn ang="T11">
                              <a:pos x="T2" y="T3"/>
                            </a:cxn>
                            <a:cxn ang="T12">
                              <a:pos x="T4" y="T5"/>
                            </a:cxn>
                            <a:cxn ang="T13">
                              <a:pos x="T6" y="T7"/>
                            </a:cxn>
                            <a:cxn ang="T14">
                              <a:pos x="T8" y="T9"/>
                            </a:cxn>
                          </a:cxnLst>
                          <a:rect l="T15" t="T16" r="T17" b="T18"/>
                          <a:pathLst>
                            <a:path w="362" h="431">
                              <a:moveTo>
                                <a:pt x="0" y="431"/>
                              </a:moveTo>
                              <a:lnTo>
                                <a:pt x="334" y="45"/>
                              </a:lnTo>
                              <a:lnTo>
                                <a:pt x="362" y="11"/>
                              </a:lnTo>
                              <a:lnTo>
                                <a:pt x="300" y="8"/>
                              </a:lnTo>
                              <a:lnTo>
                                <a:pt x="78" y="0"/>
                              </a:lnTo>
                            </a:path>
                          </a:pathLst>
                        </a:cu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grpSp>
                  <p:nvGrpSpPr>
                    <p:cNvPr id="2245" name="Group 649"/>
                    <p:cNvGrpSpPr>
                      <a:grpSpLocks noChangeAspect="1"/>
                    </p:cNvGrpSpPr>
                    <p:nvPr/>
                  </p:nvGrpSpPr>
                  <p:grpSpPr bwMode="auto">
                    <a:xfrm flipH="1" flipV="1">
                      <a:off x="3027" y="1794"/>
                      <a:ext cx="148" cy="196"/>
                      <a:chOff x="1767" y="2560"/>
                      <a:chExt cx="362" cy="479"/>
                    </a:xfrm>
                  </p:grpSpPr>
                  <p:sp>
                    <p:nvSpPr>
                      <p:cNvPr id="2249" name="AutoShape 650"/>
                      <p:cNvSpPr>
                        <a:spLocks noChangeAspect="1" noChangeArrowheads="1"/>
                      </p:cNvSpPr>
                      <p:nvPr/>
                    </p:nvSpPr>
                    <p:spPr bwMode="auto">
                      <a:xfrm rot="2896230">
                        <a:off x="1834" y="2559"/>
                        <a:ext cx="91" cy="93"/>
                      </a:xfrm>
                      <a:prstGeom prst="rtTriangle">
                        <a:avLst/>
                      </a:prstGeom>
                      <a:solidFill>
                        <a:schemeClr val="bg1"/>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250" name="Freeform 651"/>
                      <p:cNvSpPr>
                        <a:spLocks noChangeAspect="1"/>
                      </p:cNvSpPr>
                      <p:nvPr/>
                    </p:nvSpPr>
                    <p:spPr bwMode="auto">
                      <a:xfrm>
                        <a:off x="1767" y="2608"/>
                        <a:ext cx="362" cy="431"/>
                      </a:xfrm>
                      <a:custGeom>
                        <a:avLst/>
                        <a:gdLst>
                          <a:gd name="T0" fmla="*/ 0 w 362"/>
                          <a:gd name="T1" fmla="*/ 431 h 431"/>
                          <a:gd name="T2" fmla="*/ 334 w 362"/>
                          <a:gd name="T3" fmla="*/ 45 h 431"/>
                          <a:gd name="T4" fmla="*/ 362 w 362"/>
                          <a:gd name="T5" fmla="*/ 11 h 431"/>
                          <a:gd name="T6" fmla="*/ 300 w 362"/>
                          <a:gd name="T7" fmla="*/ 8 h 431"/>
                          <a:gd name="T8" fmla="*/ 78 w 362"/>
                          <a:gd name="T9" fmla="*/ 0 h 431"/>
                          <a:gd name="T10" fmla="*/ 0 60000 65536"/>
                          <a:gd name="T11" fmla="*/ 0 60000 65536"/>
                          <a:gd name="T12" fmla="*/ 0 60000 65536"/>
                          <a:gd name="T13" fmla="*/ 0 60000 65536"/>
                          <a:gd name="T14" fmla="*/ 0 60000 65536"/>
                          <a:gd name="T15" fmla="*/ 0 w 362"/>
                          <a:gd name="T16" fmla="*/ 0 h 431"/>
                          <a:gd name="T17" fmla="*/ 362 w 362"/>
                          <a:gd name="T18" fmla="*/ 431 h 431"/>
                        </a:gdLst>
                        <a:ahLst/>
                        <a:cxnLst>
                          <a:cxn ang="T10">
                            <a:pos x="T0" y="T1"/>
                          </a:cxn>
                          <a:cxn ang="T11">
                            <a:pos x="T2" y="T3"/>
                          </a:cxn>
                          <a:cxn ang="T12">
                            <a:pos x="T4" y="T5"/>
                          </a:cxn>
                          <a:cxn ang="T13">
                            <a:pos x="T6" y="T7"/>
                          </a:cxn>
                          <a:cxn ang="T14">
                            <a:pos x="T8" y="T9"/>
                          </a:cxn>
                        </a:cxnLst>
                        <a:rect l="T15" t="T16" r="T17" b="T18"/>
                        <a:pathLst>
                          <a:path w="362" h="431">
                            <a:moveTo>
                              <a:pt x="0" y="431"/>
                            </a:moveTo>
                            <a:lnTo>
                              <a:pt x="334" y="45"/>
                            </a:lnTo>
                            <a:lnTo>
                              <a:pt x="362" y="11"/>
                            </a:lnTo>
                            <a:lnTo>
                              <a:pt x="300" y="8"/>
                            </a:lnTo>
                            <a:lnTo>
                              <a:pt x="78"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nvGrpSpPr>
                    <p:cNvPr id="2246" name="Group 652"/>
                    <p:cNvGrpSpPr>
                      <a:grpSpLocks noChangeAspect="1"/>
                    </p:cNvGrpSpPr>
                    <p:nvPr/>
                  </p:nvGrpSpPr>
                  <p:grpSpPr bwMode="auto">
                    <a:xfrm flipH="1" flipV="1">
                      <a:off x="3034" y="1800"/>
                      <a:ext cx="148" cy="196"/>
                      <a:chOff x="1767" y="2560"/>
                      <a:chExt cx="362" cy="479"/>
                    </a:xfrm>
                  </p:grpSpPr>
                  <p:sp>
                    <p:nvSpPr>
                      <p:cNvPr id="2247" name="AutoShape 653"/>
                      <p:cNvSpPr>
                        <a:spLocks noChangeAspect="1" noChangeArrowheads="1"/>
                      </p:cNvSpPr>
                      <p:nvPr/>
                    </p:nvSpPr>
                    <p:spPr bwMode="auto">
                      <a:xfrm rot="2896230">
                        <a:off x="1834" y="2559"/>
                        <a:ext cx="91" cy="93"/>
                      </a:xfrm>
                      <a:prstGeom prst="rtTriangle">
                        <a:avLst/>
                      </a:prstGeom>
                      <a:solidFill>
                        <a:schemeClr val="bg1"/>
                      </a:solidFill>
                      <a:ln w="2857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248" name="Freeform 654"/>
                      <p:cNvSpPr>
                        <a:spLocks noChangeAspect="1"/>
                      </p:cNvSpPr>
                      <p:nvPr/>
                    </p:nvSpPr>
                    <p:spPr bwMode="auto">
                      <a:xfrm>
                        <a:off x="1767" y="2608"/>
                        <a:ext cx="362" cy="431"/>
                      </a:xfrm>
                      <a:custGeom>
                        <a:avLst/>
                        <a:gdLst>
                          <a:gd name="T0" fmla="*/ 0 w 362"/>
                          <a:gd name="T1" fmla="*/ 431 h 431"/>
                          <a:gd name="T2" fmla="*/ 334 w 362"/>
                          <a:gd name="T3" fmla="*/ 45 h 431"/>
                          <a:gd name="T4" fmla="*/ 362 w 362"/>
                          <a:gd name="T5" fmla="*/ 11 h 431"/>
                          <a:gd name="T6" fmla="*/ 300 w 362"/>
                          <a:gd name="T7" fmla="*/ 8 h 431"/>
                          <a:gd name="T8" fmla="*/ 78 w 362"/>
                          <a:gd name="T9" fmla="*/ 0 h 431"/>
                          <a:gd name="T10" fmla="*/ 0 60000 65536"/>
                          <a:gd name="T11" fmla="*/ 0 60000 65536"/>
                          <a:gd name="T12" fmla="*/ 0 60000 65536"/>
                          <a:gd name="T13" fmla="*/ 0 60000 65536"/>
                          <a:gd name="T14" fmla="*/ 0 60000 65536"/>
                          <a:gd name="T15" fmla="*/ 0 w 362"/>
                          <a:gd name="T16" fmla="*/ 0 h 431"/>
                          <a:gd name="T17" fmla="*/ 362 w 362"/>
                          <a:gd name="T18" fmla="*/ 431 h 431"/>
                        </a:gdLst>
                        <a:ahLst/>
                        <a:cxnLst>
                          <a:cxn ang="T10">
                            <a:pos x="T0" y="T1"/>
                          </a:cxn>
                          <a:cxn ang="T11">
                            <a:pos x="T2" y="T3"/>
                          </a:cxn>
                          <a:cxn ang="T12">
                            <a:pos x="T4" y="T5"/>
                          </a:cxn>
                          <a:cxn ang="T13">
                            <a:pos x="T6" y="T7"/>
                          </a:cxn>
                          <a:cxn ang="T14">
                            <a:pos x="T8" y="T9"/>
                          </a:cxn>
                        </a:cxnLst>
                        <a:rect l="T15" t="T16" r="T17" b="T18"/>
                        <a:pathLst>
                          <a:path w="362" h="431">
                            <a:moveTo>
                              <a:pt x="0" y="431"/>
                            </a:moveTo>
                            <a:lnTo>
                              <a:pt x="334" y="45"/>
                            </a:lnTo>
                            <a:lnTo>
                              <a:pt x="362" y="11"/>
                            </a:lnTo>
                            <a:lnTo>
                              <a:pt x="300" y="8"/>
                            </a:lnTo>
                            <a:lnTo>
                              <a:pt x="78" y="0"/>
                            </a:lnTo>
                          </a:path>
                        </a:pathLst>
                      </a:cu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grpSp>
            <p:sp>
              <p:nvSpPr>
                <p:cNvPr id="999055" name="Text Box 655"/>
                <p:cNvSpPr txBox="1">
                  <a:spLocks noChangeArrowheads="1"/>
                </p:cNvSpPr>
                <p:nvPr/>
              </p:nvSpPr>
              <p:spPr bwMode="auto">
                <a:xfrm>
                  <a:off x="1700" y="682"/>
                  <a:ext cx="340" cy="140"/>
                </a:xfrm>
                <a:prstGeom prst="rect">
                  <a:avLst/>
                </a:prstGeom>
                <a:solidFill>
                  <a:srgbClr val="FFFF53"/>
                </a:solidFill>
                <a:ln w="9525">
                  <a:noFill/>
                  <a:miter lim="800000"/>
                  <a:headEnd/>
                  <a:tailEnd/>
                </a:ln>
                <a:effectLst>
                  <a:outerShdw dist="28398" dir="20006097" algn="ctr" rotWithShape="0">
                    <a:schemeClr val="bg2">
                      <a:alpha val="50000"/>
                    </a:schemeClr>
                  </a:outerShdw>
                </a:effectLst>
              </p:spPr>
              <p:txBody>
                <a:bodyPr lIns="0" tIns="0" rIns="0" bIns="0">
                  <a:spAutoFit/>
                </a:bodyPr>
                <a:lstStyle/>
                <a:p>
                  <a:pPr algn="ctr">
                    <a:lnSpc>
                      <a:spcPct val="80000"/>
                    </a:lnSpc>
                    <a:defRPr/>
                  </a:pPr>
                  <a:r>
                    <a:rPr lang="en-US" sz="900">
                      <a:effectLst>
                        <a:outerShdw blurRad="38100" dist="38100" dir="2700000" algn="tl">
                          <a:srgbClr val="FFFFFF"/>
                        </a:outerShdw>
                      </a:effectLst>
                    </a:rPr>
                    <a:t>Signaling Gateway</a:t>
                  </a:r>
                  <a:endParaRPr lang="en-GB" sz="900">
                    <a:effectLst>
                      <a:outerShdw blurRad="38100" dist="38100" dir="2700000" algn="tl">
                        <a:srgbClr val="FFFFFF"/>
                      </a:outerShdw>
                    </a:effectLst>
                  </a:endParaRPr>
                </a:p>
              </p:txBody>
            </p:sp>
          </p:grpSp>
          <p:grpSp>
            <p:nvGrpSpPr>
              <p:cNvPr id="2220" name="Group 656"/>
              <p:cNvGrpSpPr>
                <a:grpSpLocks/>
              </p:cNvGrpSpPr>
              <p:nvPr/>
            </p:nvGrpSpPr>
            <p:grpSpPr bwMode="auto">
              <a:xfrm>
                <a:off x="1723" y="1399"/>
                <a:ext cx="295" cy="430"/>
                <a:chOff x="1692" y="1183"/>
                <a:chExt cx="295" cy="430"/>
              </a:xfrm>
            </p:grpSpPr>
            <p:grpSp>
              <p:nvGrpSpPr>
                <p:cNvPr id="2221" name="Group 657"/>
                <p:cNvGrpSpPr>
                  <a:grpSpLocks noChangeAspect="1"/>
                </p:cNvGrpSpPr>
                <p:nvPr/>
              </p:nvGrpSpPr>
              <p:grpSpPr bwMode="auto">
                <a:xfrm>
                  <a:off x="1716" y="1321"/>
                  <a:ext cx="269" cy="292"/>
                  <a:chOff x="3456" y="623"/>
                  <a:chExt cx="432" cy="429"/>
                </a:xfrm>
              </p:grpSpPr>
              <p:sp>
                <p:nvSpPr>
                  <p:cNvPr id="2223" name="Rectangle 658"/>
                  <p:cNvSpPr>
                    <a:spLocks noChangeAspect="1" noChangeArrowheads="1"/>
                  </p:cNvSpPr>
                  <p:nvPr/>
                </p:nvSpPr>
                <p:spPr bwMode="auto">
                  <a:xfrm>
                    <a:off x="3456" y="680"/>
                    <a:ext cx="369" cy="372"/>
                  </a:xfrm>
                  <a:prstGeom prst="rect">
                    <a:avLst/>
                  </a:prstGeom>
                  <a:solidFill>
                    <a:srgbClr val="F045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224" name="Freeform 659"/>
                  <p:cNvSpPr>
                    <a:spLocks noChangeAspect="1"/>
                  </p:cNvSpPr>
                  <p:nvPr/>
                </p:nvSpPr>
                <p:spPr bwMode="auto">
                  <a:xfrm>
                    <a:off x="3456" y="623"/>
                    <a:ext cx="432" cy="57"/>
                  </a:xfrm>
                  <a:custGeom>
                    <a:avLst/>
                    <a:gdLst>
                      <a:gd name="T0" fmla="*/ 0 w 3264"/>
                      <a:gd name="T1" fmla="*/ 57 h 432"/>
                      <a:gd name="T2" fmla="*/ 57 w 3264"/>
                      <a:gd name="T3" fmla="*/ 0 h 432"/>
                      <a:gd name="T4" fmla="*/ 432 w 3264"/>
                      <a:gd name="T5" fmla="*/ 0 h 432"/>
                      <a:gd name="T6" fmla="*/ 368 w 3264"/>
                      <a:gd name="T7" fmla="*/ 57 h 432"/>
                      <a:gd name="T8" fmla="*/ 0 w 3264"/>
                      <a:gd name="T9" fmla="*/ 57 h 432"/>
                      <a:gd name="T10" fmla="*/ 0 60000 65536"/>
                      <a:gd name="T11" fmla="*/ 0 60000 65536"/>
                      <a:gd name="T12" fmla="*/ 0 60000 65536"/>
                      <a:gd name="T13" fmla="*/ 0 60000 65536"/>
                      <a:gd name="T14" fmla="*/ 0 60000 65536"/>
                      <a:gd name="T15" fmla="*/ 0 w 3264"/>
                      <a:gd name="T16" fmla="*/ 0 h 432"/>
                      <a:gd name="T17" fmla="*/ 3264 w 3264"/>
                      <a:gd name="T18" fmla="*/ 432 h 432"/>
                    </a:gdLst>
                    <a:ahLst/>
                    <a:cxnLst>
                      <a:cxn ang="T10">
                        <a:pos x="T0" y="T1"/>
                      </a:cxn>
                      <a:cxn ang="T11">
                        <a:pos x="T2" y="T3"/>
                      </a:cxn>
                      <a:cxn ang="T12">
                        <a:pos x="T4" y="T5"/>
                      </a:cxn>
                      <a:cxn ang="T13">
                        <a:pos x="T6" y="T7"/>
                      </a:cxn>
                      <a:cxn ang="T14">
                        <a:pos x="T8" y="T9"/>
                      </a:cxn>
                    </a:cxnLst>
                    <a:rect l="T15" t="T16" r="T17" b="T18"/>
                    <a:pathLst>
                      <a:path w="3264" h="432">
                        <a:moveTo>
                          <a:pt x="0" y="432"/>
                        </a:moveTo>
                        <a:lnTo>
                          <a:pt x="432" y="0"/>
                        </a:lnTo>
                        <a:lnTo>
                          <a:pt x="3264" y="0"/>
                        </a:lnTo>
                        <a:lnTo>
                          <a:pt x="2784" y="432"/>
                        </a:lnTo>
                        <a:lnTo>
                          <a:pt x="0" y="432"/>
                        </a:lnTo>
                        <a:close/>
                      </a:path>
                    </a:pathLst>
                  </a:custGeom>
                  <a:solidFill>
                    <a:srgbClr val="B23300"/>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225" name="Freeform 660"/>
                  <p:cNvSpPr>
                    <a:spLocks noChangeAspect="1"/>
                  </p:cNvSpPr>
                  <p:nvPr/>
                </p:nvSpPr>
                <p:spPr bwMode="auto">
                  <a:xfrm>
                    <a:off x="3825" y="623"/>
                    <a:ext cx="63" cy="426"/>
                  </a:xfrm>
                  <a:custGeom>
                    <a:avLst/>
                    <a:gdLst>
                      <a:gd name="T0" fmla="*/ 0 w 480"/>
                      <a:gd name="T1" fmla="*/ 57 h 3216"/>
                      <a:gd name="T2" fmla="*/ 63 w 480"/>
                      <a:gd name="T3" fmla="*/ 0 h 3216"/>
                      <a:gd name="T4" fmla="*/ 63 w 480"/>
                      <a:gd name="T5" fmla="*/ 369 h 3216"/>
                      <a:gd name="T6" fmla="*/ 0 w 480"/>
                      <a:gd name="T7" fmla="*/ 426 h 3216"/>
                      <a:gd name="T8" fmla="*/ 0 w 480"/>
                      <a:gd name="T9" fmla="*/ 57 h 3216"/>
                      <a:gd name="T10" fmla="*/ 0 60000 65536"/>
                      <a:gd name="T11" fmla="*/ 0 60000 65536"/>
                      <a:gd name="T12" fmla="*/ 0 60000 65536"/>
                      <a:gd name="T13" fmla="*/ 0 60000 65536"/>
                      <a:gd name="T14" fmla="*/ 0 60000 65536"/>
                      <a:gd name="T15" fmla="*/ 0 w 480"/>
                      <a:gd name="T16" fmla="*/ 0 h 3216"/>
                      <a:gd name="T17" fmla="*/ 480 w 480"/>
                      <a:gd name="T18" fmla="*/ 3216 h 3216"/>
                    </a:gdLst>
                    <a:ahLst/>
                    <a:cxnLst>
                      <a:cxn ang="T10">
                        <a:pos x="T0" y="T1"/>
                      </a:cxn>
                      <a:cxn ang="T11">
                        <a:pos x="T2" y="T3"/>
                      </a:cxn>
                      <a:cxn ang="T12">
                        <a:pos x="T4" y="T5"/>
                      </a:cxn>
                      <a:cxn ang="T13">
                        <a:pos x="T6" y="T7"/>
                      </a:cxn>
                      <a:cxn ang="T14">
                        <a:pos x="T8" y="T9"/>
                      </a:cxn>
                    </a:cxnLst>
                    <a:rect l="T15" t="T16" r="T17" b="T18"/>
                    <a:pathLst>
                      <a:path w="480" h="3216">
                        <a:moveTo>
                          <a:pt x="0" y="432"/>
                        </a:moveTo>
                        <a:lnTo>
                          <a:pt x="480" y="0"/>
                        </a:lnTo>
                        <a:lnTo>
                          <a:pt x="480" y="2784"/>
                        </a:lnTo>
                        <a:lnTo>
                          <a:pt x="0" y="3216"/>
                        </a:lnTo>
                        <a:lnTo>
                          <a:pt x="0" y="432"/>
                        </a:lnTo>
                        <a:close/>
                      </a:path>
                    </a:pathLst>
                  </a:custGeom>
                  <a:solidFill>
                    <a:srgbClr val="FF6223"/>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nvGrpSpPr>
                  <p:cNvPr id="2226" name="Group 661"/>
                  <p:cNvGrpSpPr>
                    <a:grpSpLocks noChangeAspect="1"/>
                  </p:cNvGrpSpPr>
                  <p:nvPr/>
                </p:nvGrpSpPr>
                <p:grpSpPr bwMode="auto">
                  <a:xfrm>
                    <a:off x="3461" y="693"/>
                    <a:ext cx="358" cy="346"/>
                    <a:chOff x="2484" y="1225"/>
                    <a:chExt cx="2830" cy="2729"/>
                  </a:xfrm>
                </p:grpSpPr>
                <p:grpSp>
                  <p:nvGrpSpPr>
                    <p:cNvPr id="2230" name="Group 662"/>
                    <p:cNvGrpSpPr>
                      <a:grpSpLocks noChangeAspect="1"/>
                    </p:cNvGrpSpPr>
                    <p:nvPr/>
                  </p:nvGrpSpPr>
                  <p:grpSpPr bwMode="auto">
                    <a:xfrm>
                      <a:off x="2484" y="1225"/>
                      <a:ext cx="2750" cy="2666"/>
                      <a:chOff x="2564" y="1288"/>
                      <a:chExt cx="2750" cy="2666"/>
                    </a:xfrm>
                  </p:grpSpPr>
                  <p:sp>
                    <p:nvSpPr>
                      <p:cNvPr id="2235" name="AutoShape 663"/>
                      <p:cNvSpPr>
                        <a:spLocks noChangeAspect="1" noChangeArrowheads="1"/>
                      </p:cNvSpPr>
                      <p:nvPr/>
                    </p:nvSpPr>
                    <p:spPr bwMode="auto">
                      <a:xfrm>
                        <a:off x="2908" y="1572"/>
                        <a:ext cx="2097" cy="2097"/>
                      </a:xfrm>
                      <a:custGeom>
                        <a:avLst/>
                        <a:gdLst>
                          <a:gd name="T0" fmla="*/ 102 w 21600"/>
                          <a:gd name="T1" fmla="*/ 0 h 21600"/>
                          <a:gd name="T2" fmla="*/ 30 w 21600"/>
                          <a:gd name="T3" fmla="*/ 30 h 21600"/>
                          <a:gd name="T4" fmla="*/ 0 w 21600"/>
                          <a:gd name="T5" fmla="*/ 102 h 21600"/>
                          <a:gd name="T6" fmla="*/ 30 w 21600"/>
                          <a:gd name="T7" fmla="*/ 174 h 21600"/>
                          <a:gd name="T8" fmla="*/ 102 w 21600"/>
                          <a:gd name="T9" fmla="*/ 204 h 21600"/>
                          <a:gd name="T10" fmla="*/ 174 w 21600"/>
                          <a:gd name="T11" fmla="*/ 174 h 21600"/>
                          <a:gd name="T12" fmla="*/ 204 w 21600"/>
                          <a:gd name="T13" fmla="*/ 102 h 21600"/>
                          <a:gd name="T14" fmla="*/ 174 w 21600"/>
                          <a:gd name="T15" fmla="*/ 30 h 21600"/>
                          <a:gd name="T16" fmla="*/ 0 60000 65536"/>
                          <a:gd name="T17" fmla="*/ 0 60000 65536"/>
                          <a:gd name="T18" fmla="*/ 0 60000 65536"/>
                          <a:gd name="T19" fmla="*/ 0 60000 65536"/>
                          <a:gd name="T20" fmla="*/ 0 60000 65536"/>
                          <a:gd name="T21" fmla="*/ 0 60000 65536"/>
                          <a:gd name="T22" fmla="*/ 0 60000 65536"/>
                          <a:gd name="T23" fmla="*/ 0 60000 65536"/>
                          <a:gd name="T24" fmla="*/ 3162 w 21600"/>
                          <a:gd name="T25" fmla="*/ 3162 h 21600"/>
                          <a:gd name="T26" fmla="*/ 18438 w 21600"/>
                          <a:gd name="T27" fmla="*/ 1843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699" y="10800"/>
                            </a:moveTo>
                            <a:cubicBezTo>
                              <a:pt x="2699" y="15274"/>
                              <a:pt x="6326" y="18901"/>
                              <a:pt x="10800" y="18901"/>
                            </a:cubicBezTo>
                            <a:cubicBezTo>
                              <a:pt x="15274" y="18901"/>
                              <a:pt x="18901" y="15274"/>
                              <a:pt x="18901" y="10800"/>
                            </a:cubicBezTo>
                            <a:cubicBezTo>
                              <a:pt x="18901" y="6326"/>
                              <a:pt x="15274" y="2699"/>
                              <a:pt x="10800" y="2699"/>
                            </a:cubicBezTo>
                            <a:cubicBezTo>
                              <a:pt x="6326" y="2699"/>
                              <a:pt x="2699" y="6326"/>
                              <a:pt x="2699" y="108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236" name="AutoShape 664"/>
                      <p:cNvSpPr>
                        <a:spLocks noChangeAspect="1" noChangeArrowheads="1"/>
                      </p:cNvSpPr>
                      <p:nvPr/>
                    </p:nvSpPr>
                    <p:spPr bwMode="auto">
                      <a:xfrm>
                        <a:off x="3926" y="1288"/>
                        <a:ext cx="1388" cy="828"/>
                      </a:xfrm>
                      <a:prstGeom prst="rightArrow">
                        <a:avLst>
                          <a:gd name="adj1" fmla="val 31398"/>
                          <a:gd name="adj2" fmla="val 4106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237" name="AutoShape 665"/>
                      <p:cNvSpPr>
                        <a:spLocks noChangeAspect="1" noChangeArrowheads="1"/>
                      </p:cNvSpPr>
                      <p:nvPr/>
                    </p:nvSpPr>
                    <p:spPr bwMode="auto">
                      <a:xfrm flipH="1">
                        <a:off x="2564" y="3126"/>
                        <a:ext cx="1388" cy="828"/>
                      </a:xfrm>
                      <a:prstGeom prst="rightArrow">
                        <a:avLst>
                          <a:gd name="adj1" fmla="val 31398"/>
                          <a:gd name="adj2" fmla="val 4106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nvGrpSpPr>
                    <p:cNvPr id="2231" name="Group 666"/>
                    <p:cNvGrpSpPr>
                      <a:grpSpLocks noChangeAspect="1"/>
                    </p:cNvGrpSpPr>
                    <p:nvPr/>
                  </p:nvGrpSpPr>
                  <p:grpSpPr bwMode="auto">
                    <a:xfrm>
                      <a:off x="2564" y="1288"/>
                      <a:ext cx="2750" cy="2666"/>
                      <a:chOff x="2564" y="1288"/>
                      <a:chExt cx="2750" cy="2666"/>
                    </a:xfrm>
                  </p:grpSpPr>
                  <p:sp>
                    <p:nvSpPr>
                      <p:cNvPr id="2232" name="AutoShape 667"/>
                      <p:cNvSpPr>
                        <a:spLocks noChangeAspect="1" noChangeArrowheads="1"/>
                      </p:cNvSpPr>
                      <p:nvPr/>
                    </p:nvSpPr>
                    <p:spPr bwMode="auto">
                      <a:xfrm>
                        <a:off x="2908" y="1572"/>
                        <a:ext cx="2097" cy="2097"/>
                      </a:xfrm>
                      <a:custGeom>
                        <a:avLst/>
                        <a:gdLst>
                          <a:gd name="T0" fmla="*/ 102 w 21600"/>
                          <a:gd name="T1" fmla="*/ 0 h 21600"/>
                          <a:gd name="T2" fmla="*/ 30 w 21600"/>
                          <a:gd name="T3" fmla="*/ 30 h 21600"/>
                          <a:gd name="T4" fmla="*/ 0 w 21600"/>
                          <a:gd name="T5" fmla="*/ 102 h 21600"/>
                          <a:gd name="T6" fmla="*/ 30 w 21600"/>
                          <a:gd name="T7" fmla="*/ 174 h 21600"/>
                          <a:gd name="T8" fmla="*/ 102 w 21600"/>
                          <a:gd name="T9" fmla="*/ 204 h 21600"/>
                          <a:gd name="T10" fmla="*/ 174 w 21600"/>
                          <a:gd name="T11" fmla="*/ 174 h 21600"/>
                          <a:gd name="T12" fmla="*/ 204 w 21600"/>
                          <a:gd name="T13" fmla="*/ 102 h 21600"/>
                          <a:gd name="T14" fmla="*/ 174 w 21600"/>
                          <a:gd name="T15" fmla="*/ 30 h 21600"/>
                          <a:gd name="T16" fmla="*/ 0 60000 65536"/>
                          <a:gd name="T17" fmla="*/ 0 60000 65536"/>
                          <a:gd name="T18" fmla="*/ 0 60000 65536"/>
                          <a:gd name="T19" fmla="*/ 0 60000 65536"/>
                          <a:gd name="T20" fmla="*/ 0 60000 65536"/>
                          <a:gd name="T21" fmla="*/ 0 60000 65536"/>
                          <a:gd name="T22" fmla="*/ 0 60000 65536"/>
                          <a:gd name="T23" fmla="*/ 0 60000 65536"/>
                          <a:gd name="T24" fmla="*/ 3162 w 21600"/>
                          <a:gd name="T25" fmla="*/ 3162 h 21600"/>
                          <a:gd name="T26" fmla="*/ 18438 w 21600"/>
                          <a:gd name="T27" fmla="*/ 1843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699" y="10800"/>
                            </a:moveTo>
                            <a:cubicBezTo>
                              <a:pt x="2699" y="15274"/>
                              <a:pt x="6326" y="18901"/>
                              <a:pt x="10800" y="18901"/>
                            </a:cubicBezTo>
                            <a:cubicBezTo>
                              <a:pt x="15274" y="18901"/>
                              <a:pt x="18901" y="15274"/>
                              <a:pt x="18901" y="10800"/>
                            </a:cubicBezTo>
                            <a:cubicBezTo>
                              <a:pt x="18901" y="6326"/>
                              <a:pt x="15274" y="2699"/>
                              <a:pt x="10800" y="2699"/>
                            </a:cubicBezTo>
                            <a:cubicBezTo>
                              <a:pt x="6326" y="2699"/>
                              <a:pt x="2699" y="6326"/>
                              <a:pt x="2699" y="1080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233" name="AutoShape 668"/>
                      <p:cNvSpPr>
                        <a:spLocks noChangeAspect="1" noChangeArrowheads="1"/>
                      </p:cNvSpPr>
                      <p:nvPr/>
                    </p:nvSpPr>
                    <p:spPr bwMode="auto">
                      <a:xfrm>
                        <a:off x="3926" y="1288"/>
                        <a:ext cx="1388" cy="828"/>
                      </a:xfrm>
                      <a:prstGeom prst="rightArrow">
                        <a:avLst>
                          <a:gd name="adj1" fmla="val 31398"/>
                          <a:gd name="adj2" fmla="val 4106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234" name="AutoShape 669"/>
                      <p:cNvSpPr>
                        <a:spLocks noChangeAspect="1" noChangeArrowheads="1"/>
                      </p:cNvSpPr>
                      <p:nvPr/>
                    </p:nvSpPr>
                    <p:spPr bwMode="auto">
                      <a:xfrm flipH="1">
                        <a:off x="2564" y="3126"/>
                        <a:ext cx="1388" cy="828"/>
                      </a:xfrm>
                      <a:prstGeom prst="rightArrow">
                        <a:avLst>
                          <a:gd name="adj1" fmla="val 31398"/>
                          <a:gd name="adj2" fmla="val 4106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grpSp>
                <p:nvGrpSpPr>
                  <p:cNvPr id="2227" name="Group 670"/>
                  <p:cNvGrpSpPr>
                    <a:grpSpLocks noChangeAspect="1"/>
                  </p:cNvGrpSpPr>
                  <p:nvPr/>
                </p:nvGrpSpPr>
                <p:grpSpPr bwMode="auto">
                  <a:xfrm>
                    <a:off x="3564" y="789"/>
                    <a:ext cx="143" cy="154"/>
                    <a:chOff x="3272" y="2007"/>
                    <a:chExt cx="1077" cy="1164"/>
                  </a:xfrm>
                </p:grpSpPr>
                <p:sp>
                  <p:nvSpPr>
                    <p:cNvPr id="2228" name="Freeform 671"/>
                    <p:cNvSpPr>
                      <a:spLocks noChangeAspect="1"/>
                    </p:cNvSpPr>
                    <p:nvPr/>
                  </p:nvSpPr>
                  <p:spPr bwMode="auto">
                    <a:xfrm>
                      <a:off x="3272" y="2007"/>
                      <a:ext cx="991" cy="1101"/>
                    </a:xfrm>
                    <a:custGeom>
                      <a:avLst/>
                      <a:gdLst>
                        <a:gd name="T0" fmla="*/ 236 w 991"/>
                        <a:gd name="T1" fmla="*/ 1090 h 1101"/>
                        <a:gd name="T2" fmla="*/ 305 w 991"/>
                        <a:gd name="T3" fmla="*/ 364 h 1101"/>
                        <a:gd name="T4" fmla="*/ 756 w 991"/>
                        <a:gd name="T5" fmla="*/ 27 h 1101"/>
                        <a:gd name="T6" fmla="*/ 985 w 991"/>
                        <a:gd name="T7" fmla="*/ 199 h 1101"/>
                        <a:gd name="T8" fmla="*/ 716 w 991"/>
                        <a:gd name="T9" fmla="*/ 484 h 1101"/>
                        <a:gd name="T10" fmla="*/ 573 w 991"/>
                        <a:gd name="T11" fmla="*/ 319 h 1101"/>
                        <a:gd name="T12" fmla="*/ 299 w 991"/>
                        <a:gd name="T13" fmla="*/ 719 h 1101"/>
                        <a:gd name="T14" fmla="*/ 459 w 991"/>
                        <a:gd name="T15" fmla="*/ 810 h 1101"/>
                        <a:gd name="T16" fmla="*/ 236 w 991"/>
                        <a:gd name="T17" fmla="*/ 1090 h 1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91"/>
                        <a:gd name="T28" fmla="*/ 0 h 1101"/>
                        <a:gd name="T29" fmla="*/ 991 w 991"/>
                        <a:gd name="T30" fmla="*/ 1101 h 11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91" h="1101">
                          <a:moveTo>
                            <a:pt x="236" y="1090"/>
                          </a:moveTo>
                          <a:cubicBezTo>
                            <a:pt x="0" y="874"/>
                            <a:pt x="218" y="541"/>
                            <a:pt x="305" y="364"/>
                          </a:cubicBezTo>
                          <a:cubicBezTo>
                            <a:pt x="392" y="187"/>
                            <a:pt x="643" y="54"/>
                            <a:pt x="756" y="27"/>
                          </a:cubicBezTo>
                          <a:cubicBezTo>
                            <a:pt x="869" y="0"/>
                            <a:pt x="991" y="107"/>
                            <a:pt x="985" y="199"/>
                          </a:cubicBezTo>
                          <a:cubicBezTo>
                            <a:pt x="978" y="275"/>
                            <a:pt x="785" y="464"/>
                            <a:pt x="716" y="484"/>
                          </a:cubicBezTo>
                          <a:cubicBezTo>
                            <a:pt x="647" y="504"/>
                            <a:pt x="648" y="347"/>
                            <a:pt x="573" y="319"/>
                          </a:cubicBezTo>
                          <a:cubicBezTo>
                            <a:pt x="497" y="297"/>
                            <a:pt x="356" y="553"/>
                            <a:pt x="299" y="719"/>
                          </a:cubicBezTo>
                          <a:cubicBezTo>
                            <a:pt x="345" y="816"/>
                            <a:pt x="413" y="719"/>
                            <a:pt x="459" y="810"/>
                          </a:cubicBezTo>
                          <a:cubicBezTo>
                            <a:pt x="449" y="872"/>
                            <a:pt x="362" y="1101"/>
                            <a:pt x="236" y="109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229" name="Freeform 672"/>
                    <p:cNvSpPr>
                      <a:spLocks noChangeAspect="1"/>
                    </p:cNvSpPr>
                    <p:nvPr/>
                  </p:nvSpPr>
                  <p:spPr bwMode="auto">
                    <a:xfrm>
                      <a:off x="3358" y="2070"/>
                      <a:ext cx="991" cy="1101"/>
                    </a:xfrm>
                    <a:custGeom>
                      <a:avLst/>
                      <a:gdLst>
                        <a:gd name="T0" fmla="*/ 236 w 991"/>
                        <a:gd name="T1" fmla="*/ 1090 h 1101"/>
                        <a:gd name="T2" fmla="*/ 305 w 991"/>
                        <a:gd name="T3" fmla="*/ 364 h 1101"/>
                        <a:gd name="T4" fmla="*/ 756 w 991"/>
                        <a:gd name="T5" fmla="*/ 27 h 1101"/>
                        <a:gd name="T6" fmla="*/ 985 w 991"/>
                        <a:gd name="T7" fmla="*/ 199 h 1101"/>
                        <a:gd name="T8" fmla="*/ 716 w 991"/>
                        <a:gd name="T9" fmla="*/ 484 h 1101"/>
                        <a:gd name="T10" fmla="*/ 573 w 991"/>
                        <a:gd name="T11" fmla="*/ 319 h 1101"/>
                        <a:gd name="T12" fmla="*/ 299 w 991"/>
                        <a:gd name="T13" fmla="*/ 719 h 1101"/>
                        <a:gd name="T14" fmla="*/ 459 w 991"/>
                        <a:gd name="T15" fmla="*/ 810 h 1101"/>
                        <a:gd name="T16" fmla="*/ 236 w 991"/>
                        <a:gd name="T17" fmla="*/ 1090 h 1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91"/>
                        <a:gd name="T28" fmla="*/ 0 h 1101"/>
                        <a:gd name="T29" fmla="*/ 991 w 991"/>
                        <a:gd name="T30" fmla="*/ 1101 h 11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91" h="1101">
                          <a:moveTo>
                            <a:pt x="236" y="1090"/>
                          </a:moveTo>
                          <a:cubicBezTo>
                            <a:pt x="0" y="874"/>
                            <a:pt x="218" y="541"/>
                            <a:pt x="305" y="364"/>
                          </a:cubicBezTo>
                          <a:cubicBezTo>
                            <a:pt x="392" y="187"/>
                            <a:pt x="643" y="54"/>
                            <a:pt x="756" y="27"/>
                          </a:cubicBezTo>
                          <a:cubicBezTo>
                            <a:pt x="869" y="0"/>
                            <a:pt x="991" y="107"/>
                            <a:pt x="985" y="199"/>
                          </a:cubicBezTo>
                          <a:cubicBezTo>
                            <a:pt x="978" y="275"/>
                            <a:pt x="785" y="464"/>
                            <a:pt x="716" y="484"/>
                          </a:cubicBezTo>
                          <a:cubicBezTo>
                            <a:pt x="647" y="504"/>
                            <a:pt x="648" y="347"/>
                            <a:pt x="573" y="319"/>
                          </a:cubicBezTo>
                          <a:cubicBezTo>
                            <a:pt x="497" y="297"/>
                            <a:pt x="356" y="553"/>
                            <a:pt x="299" y="719"/>
                          </a:cubicBezTo>
                          <a:cubicBezTo>
                            <a:pt x="345" y="816"/>
                            <a:pt x="413" y="719"/>
                            <a:pt x="459" y="810"/>
                          </a:cubicBezTo>
                          <a:cubicBezTo>
                            <a:pt x="449" y="872"/>
                            <a:pt x="362" y="1101"/>
                            <a:pt x="236" y="109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sp>
              <p:nvSpPr>
                <p:cNvPr id="999073" name="Text Box 673"/>
                <p:cNvSpPr txBox="1">
                  <a:spLocks noChangeArrowheads="1"/>
                </p:cNvSpPr>
                <p:nvPr/>
              </p:nvSpPr>
              <p:spPr bwMode="auto">
                <a:xfrm>
                  <a:off x="1692" y="1183"/>
                  <a:ext cx="295" cy="140"/>
                </a:xfrm>
                <a:prstGeom prst="rect">
                  <a:avLst/>
                </a:prstGeom>
                <a:solidFill>
                  <a:srgbClr val="FFFF53"/>
                </a:solidFill>
                <a:ln w="9525">
                  <a:noFill/>
                  <a:miter lim="800000"/>
                  <a:headEnd/>
                  <a:tailEnd/>
                </a:ln>
                <a:effectLst>
                  <a:outerShdw dist="28398" dir="20006097" algn="ctr" rotWithShape="0">
                    <a:schemeClr val="bg2">
                      <a:alpha val="50000"/>
                    </a:schemeClr>
                  </a:outerShdw>
                </a:effectLst>
              </p:spPr>
              <p:txBody>
                <a:bodyPr lIns="0" tIns="0" rIns="0" bIns="0">
                  <a:spAutoFit/>
                </a:bodyPr>
                <a:lstStyle/>
                <a:p>
                  <a:pPr algn="ctr">
                    <a:lnSpc>
                      <a:spcPct val="80000"/>
                    </a:lnSpc>
                    <a:defRPr/>
                  </a:pPr>
                  <a:r>
                    <a:rPr lang="en-US" sz="900">
                      <a:effectLst>
                        <a:outerShdw blurRad="38100" dist="38100" dir="2700000" algn="tl">
                          <a:srgbClr val="FFFFFF"/>
                        </a:outerShdw>
                      </a:effectLst>
                    </a:rPr>
                    <a:t>Trunk Gateway</a:t>
                  </a:r>
                  <a:endParaRPr lang="en-GB" sz="900">
                    <a:effectLst>
                      <a:outerShdw blurRad="38100" dist="38100" dir="2700000" algn="tl">
                        <a:srgbClr val="FFFFFF"/>
                      </a:outerShdw>
                    </a:effectLst>
                  </a:endParaRPr>
                </a:p>
              </p:txBody>
            </p:sp>
          </p:grpSp>
        </p:grpSp>
        <p:grpSp>
          <p:nvGrpSpPr>
            <p:cNvPr id="2208" name="Group 674"/>
            <p:cNvGrpSpPr>
              <a:grpSpLocks/>
            </p:cNvGrpSpPr>
            <p:nvPr/>
          </p:nvGrpSpPr>
          <p:grpSpPr bwMode="auto">
            <a:xfrm>
              <a:off x="0" y="2272"/>
              <a:ext cx="318" cy="592"/>
              <a:chOff x="485" y="1024"/>
              <a:chExt cx="318" cy="592"/>
            </a:xfrm>
          </p:grpSpPr>
          <p:grpSp>
            <p:nvGrpSpPr>
              <p:cNvPr id="2214" name="Group 675"/>
              <p:cNvGrpSpPr>
                <a:grpSpLocks/>
              </p:cNvGrpSpPr>
              <p:nvPr/>
            </p:nvGrpSpPr>
            <p:grpSpPr bwMode="auto">
              <a:xfrm>
                <a:off x="531" y="1024"/>
                <a:ext cx="227" cy="182"/>
                <a:chOff x="675" y="754"/>
                <a:chExt cx="912" cy="658"/>
              </a:xfrm>
            </p:grpSpPr>
            <p:pic>
              <p:nvPicPr>
                <p:cNvPr id="2218" name="Picture 676" descr="EuroSet805s"/>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71" y="754"/>
                  <a:ext cx="816" cy="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55" name="Object 7"/>
                <p:cNvGraphicFramePr>
                  <a:graphicFrameLocks noChangeAspect="1"/>
                </p:cNvGraphicFramePr>
                <p:nvPr/>
              </p:nvGraphicFramePr>
              <p:xfrm>
                <a:off x="675" y="1094"/>
                <a:ext cx="232" cy="318"/>
              </p:xfrm>
              <a:graphic>
                <a:graphicData uri="http://schemas.openxmlformats.org/presentationml/2006/ole">
                  <mc:AlternateContent xmlns:mc="http://schemas.openxmlformats.org/markup-compatibility/2006">
                    <mc:Choice xmlns:v="urn:schemas-microsoft-com:vml" Requires="v">
                      <p:oleObj spid="_x0000_s3224" name="Visio" r:id="rId16" imgW="631662" imgH="816009" progId="Visio.Drawing.11">
                        <p:embed/>
                      </p:oleObj>
                    </mc:Choice>
                    <mc:Fallback>
                      <p:oleObj name="Visio" r:id="rId16" imgW="631662" imgH="816009" progId="Visio.Drawing.11">
                        <p:embed/>
                        <p:pic>
                          <p:nvPicPr>
                            <p:cNvPr id="2055" name="Object 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5" y="1094"/>
                              <a:ext cx="232"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215" name="Group 678"/>
              <p:cNvGrpSpPr>
                <a:grpSpLocks/>
              </p:cNvGrpSpPr>
              <p:nvPr/>
            </p:nvGrpSpPr>
            <p:grpSpPr bwMode="auto">
              <a:xfrm>
                <a:off x="530" y="1251"/>
                <a:ext cx="227" cy="182"/>
                <a:chOff x="675" y="754"/>
                <a:chExt cx="912" cy="658"/>
              </a:xfrm>
            </p:grpSpPr>
            <p:pic>
              <p:nvPicPr>
                <p:cNvPr id="2217" name="Picture 679" descr="EuroSet805s"/>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71" y="754"/>
                  <a:ext cx="816" cy="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54" name="Object 6"/>
                <p:cNvGraphicFramePr>
                  <a:graphicFrameLocks noChangeAspect="1"/>
                </p:cNvGraphicFramePr>
                <p:nvPr/>
              </p:nvGraphicFramePr>
              <p:xfrm>
                <a:off x="675" y="1094"/>
                <a:ext cx="232" cy="318"/>
              </p:xfrm>
              <a:graphic>
                <a:graphicData uri="http://schemas.openxmlformats.org/presentationml/2006/ole">
                  <mc:AlternateContent xmlns:mc="http://schemas.openxmlformats.org/markup-compatibility/2006">
                    <mc:Choice xmlns:v="urn:schemas-microsoft-com:vml" Requires="v">
                      <p:oleObj spid="_x0000_s3225" name="Visio" r:id="rId18" imgW="631662" imgH="816009" progId="Visio.Drawing.11">
                        <p:embed/>
                      </p:oleObj>
                    </mc:Choice>
                    <mc:Fallback>
                      <p:oleObj name="Visio" r:id="rId18" imgW="631662" imgH="816009" progId="Visio.Drawing.11">
                        <p:embed/>
                        <p:pic>
                          <p:nvPicPr>
                            <p:cNvPr id="2054" name="Object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5" y="1094"/>
                              <a:ext cx="232"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99081" name="Text Box 681"/>
              <p:cNvSpPr txBox="1">
                <a:spLocks noChangeArrowheads="1"/>
              </p:cNvSpPr>
              <p:nvPr/>
            </p:nvSpPr>
            <p:spPr bwMode="auto">
              <a:xfrm>
                <a:off x="485" y="1476"/>
                <a:ext cx="318" cy="140"/>
              </a:xfrm>
              <a:prstGeom prst="rect">
                <a:avLst/>
              </a:prstGeom>
              <a:noFill/>
              <a:ln w="9525">
                <a:noFill/>
                <a:miter lim="800000"/>
                <a:headEnd/>
                <a:tailEnd/>
              </a:ln>
              <a:effectLst/>
            </p:spPr>
            <p:txBody>
              <a:bodyPr lIns="0" tIns="0" rIns="0" bIns="0">
                <a:spAutoFit/>
              </a:bodyPr>
              <a:lstStyle/>
              <a:p>
                <a:pPr algn="ctr">
                  <a:lnSpc>
                    <a:spcPct val="80000"/>
                  </a:lnSpc>
                  <a:defRPr/>
                </a:pPr>
                <a:r>
                  <a:rPr lang="en-US" sz="900">
                    <a:effectLst>
                      <a:outerShdw blurRad="38100" dist="38100" dir="2700000" algn="tl">
                        <a:srgbClr val="C0C0C0"/>
                      </a:outerShdw>
                    </a:effectLst>
                  </a:rPr>
                  <a:t>Analog Phone</a:t>
                </a:r>
                <a:endParaRPr lang="en-GB" sz="900">
                  <a:effectLst>
                    <a:outerShdw blurRad="38100" dist="38100" dir="2700000" algn="tl">
                      <a:srgbClr val="C0C0C0"/>
                    </a:outerShdw>
                  </a:effectLst>
                </a:endParaRPr>
              </a:p>
            </p:txBody>
          </p:sp>
        </p:grpSp>
        <p:grpSp>
          <p:nvGrpSpPr>
            <p:cNvPr id="2209" name="Group 682"/>
            <p:cNvGrpSpPr>
              <a:grpSpLocks/>
            </p:cNvGrpSpPr>
            <p:nvPr/>
          </p:nvGrpSpPr>
          <p:grpSpPr bwMode="auto">
            <a:xfrm>
              <a:off x="543" y="2238"/>
              <a:ext cx="687" cy="376"/>
              <a:chOff x="543" y="1206"/>
              <a:chExt cx="687" cy="376"/>
            </a:xfrm>
          </p:grpSpPr>
          <p:sp>
            <p:nvSpPr>
              <p:cNvPr id="999083" name="Freeform 683"/>
              <p:cNvSpPr>
                <a:spLocks/>
              </p:cNvSpPr>
              <p:nvPr/>
            </p:nvSpPr>
            <p:spPr bwMode="auto">
              <a:xfrm rot="393171">
                <a:off x="611" y="1206"/>
                <a:ext cx="589" cy="233"/>
              </a:xfrm>
              <a:custGeom>
                <a:avLst/>
                <a:gdLst/>
                <a:ahLst/>
                <a:cxnLst>
                  <a:cxn ang="0">
                    <a:pos x="315" y="589"/>
                  </a:cxn>
                  <a:cxn ang="0">
                    <a:pos x="19" y="805"/>
                  </a:cxn>
                  <a:cxn ang="0">
                    <a:pos x="203" y="1085"/>
                  </a:cxn>
                  <a:cxn ang="0">
                    <a:pos x="227" y="1173"/>
                  </a:cxn>
                  <a:cxn ang="0">
                    <a:pos x="315" y="1269"/>
                  </a:cxn>
                  <a:cxn ang="0">
                    <a:pos x="491" y="1365"/>
                  </a:cxn>
                  <a:cxn ang="0">
                    <a:pos x="723" y="1389"/>
                  </a:cxn>
                  <a:cxn ang="0">
                    <a:pos x="923" y="1349"/>
                  </a:cxn>
                  <a:cxn ang="0">
                    <a:pos x="1067" y="1461"/>
                  </a:cxn>
                  <a:cxn ang="0">
                    <a:pos x="1299" y="1565"/>
                  </a:cxn>
                  <a:cxn ang="0">
                    <a:pos x="1699" y="1605"/>
                  </a:cxn>
                  <a:cxn ang="0">
                    <a:pos x="2059" y="1549"/>
                  </a:cxn>
                  <a:cxn ang="0">
                    <a:pos x="2219" y="1429"/>
                  </a:cxn>
                  <a:cxn ang="0">
                    <a:pos x="2323" y="1525"/>
                  </a:cxn>
                  <a:cxn ang="0">
                    <a:pos x="2491" y="1525"/>
                  </a:cxn>
                  <a:cxn ang="0">
                    <a:pos x="2731" y="1381"/>
                  </a:cxn>
                  <a:cxn ang="0">
                    <a:pos x="2819" y="1085"/>
                  </a:cxn>
                  <a:cxn ang="0">
                    <a:pos x="2803" y="933"/>
                  </a:cxn>
                  <a:cxn ang="0">
                    <a:pos x="2923" y="797"/>
                  </a:cxn>
                  <a:cxn ang="0">
                    <a:pos x="2867" y="685"/>
                  </a:cxn>
                  <a:cxn ang="0">
                    <a:pos x="2699" y="597"/>
                  </a:cxn>
                  <a:cxn ang="0">
                    <a:pos x="2755" y="485"/>
                  </a:cxn>
                  <a:cxn ang="0">
                    <a:pos x="2739" y="333"/>
                  </a:cxn>
                  <a:cxn ang="0">
                    <a:pos x="2451" y="213"/>
                  </a:cxn>
                  <a:cxn ang="0">
                    <a:pos x="2195" y="229"/>
                  </a:cxn>
                  <a:cxn ang="0">
                    <a:pos x="2051" y="101"/>
                  </a:cxn>
                  <a:cxn ang="0">
                    <a:pos x="1651" y="5"/>
                  </a:cxn>
                  <a:cxn ang="0">
                    <a:pos x="1323" y="69"/>
                  </a:cxn>
                  <a:cxn ang="0">
                    <a:pos x="1075" y="229"/>
                  </a:cxn>
                  <a:cxn ang="0">
                    <a:pos x="931" y="165"/>
                  </a:cxn>
                  <a:cxn ang="0">
                    <a:pos x="659" y="93"/>
                  </a:cxn>
                  <a:cxn ang="0">
                    <a:pos x="467" y="237"/>
                  </a:cxn>
                  <a:cxn ang="0">
                    <a:pos x="403" y="373"/>
                  </a:cxn>
                  <a:cxn ang="0">
                    <a:pos x="315" y="589"/>
                  </a:cxn>
                </a:cxnLst>
                <a:rect l="0" t="0" r="r" b="b"/>
                <a:pathLst>
                  <a:path w="2934" h="1608">
                    <a:moveTo>
                      <a:pt x="315" y="589"/>
                    </a:moveTo>
                    <a:cubicBezTo>
                      <a:pt x="251" y="661"/>
                      <a:pt x="38" y="722"/>
                      <a:pt x="19" y="805"/>
                    </a:cubicBezTo>
                    <a:cubicBezTo>
                      <a:pt x="0" y="888"/>
                      <a:pt x="168" y="1024"/>
                      <a:pt x="203" y="1085"/>
                    </a:cubicBezTo>
                    <a:cubicBezTo>
                      <a:pt x="238" y="1146"/>
                      <a:pt x="208" y="1142"/>
                      <a:pt x="227" y="1173"/>
                    </a:cubicBezTo>
                    <a:cubicBezTo>
                      <a:pt x="246" y="1204"/>
                      <a:pt x="271" y="1237"/>
                      <a:pt x="315" y="1269"/>
                    </a:cubicBezTo>
                    <a:cubicBezTo>
                      <a:pt x="359" y="1301"/>
                      <a:pt x="423" y="1345"/>
                      <a:pt x="491" y="1365"/>
                    </a:cubicBezTo>
                    <a:cubicBezTo>
                      <a:pt x="559" y="1385"/>
                      <a:pt x="651" y="1392"/>
                      <a:pt x="723" y="1389"/>
                    </a:cubicBezTo>
                    <a:cubicBezTo>
                      <a:pt x="795" y="1386"/>
                      <a:pt x="866" y="1337"/>
                      <a:pt x="923" y="1349"/>
                    </a:cubicBezTo>
                    <a:cubicBezTo>
                      <a:pt x="980" y="1361"/>
                      <a:pt x="1004" y="1425"/>
                      <a:pt x="1067" y="1461"/>
                    </a:cubicBezTo>
                    <a:cubicBezTo>
                      <a:pt x="1130" y="1497"/>
                      <a:pt x="1194" y="1541"/>
                      <a:pt x="1299" y="1565"/>
                    </a:cubicBezTo>
                    <a:cubicBezTo>
                      <a:pt x="1404" y="1589"/>
                      <a:pt x="1572" y="1608"/>
                      <a:pt x="1699" y="1605"/>
                    </a:cubicBezTo>
                    <a:cubicBezTo>
                      <a:pt x="1826" y="1602"/>
                      <a:pt x="1972" y="1578"/>
                      <a:pt x="2059" y="1549"/>
                    </a:cubicBezTo>
                    <a:cubicBezTo>
                      <a:pt x="2146" y="1520"/>
                      <a:pt x="2175" y="1433"/>
                      <a:pt x="2219" y="1429"/>
                    </a:cubicBezTo>
                    <a:cubicBezTo>
                      <a:pt x="2263" y="1425"/>
                      <a:pt x="2278" y="1509"/>
                      <a:pt x="2323" y="1525"/>
                    </a:cubicBezTo>
                    <a:cubicBezTo>
                      <a:pt x="2368" y="1541"/>
                      <a:pt x="2423" y="1549"/>
                      <a:pt x="2491" y="1525"/>
                    </a:cubicBezTo>
                    <a:cubicBezTo>
                      <a:pt x="2559" y="1501"/>
                      <a:pt x="2676" y="1454"/>
                      <a:pt x="2731" y="1381"/>
                    </a:cubicBezTo>
                    <a:cubicBezTo>
                      <a:pt x="2786" y="1308"/>
                      <a:pt x="2807" y="1160"/>
                      <a:pt x="2819" y="1085"/>
                    </a:cubicBezTo>
                    <a:cubicBezTo>
                      <a:pt x="2831" y="1010"/>
                      <a:pt x="2786" y="981"/>
                      <a:pt x="2803" y="933"/>
                    </a:cubicBezTo>
                    <a:cubicBezTo>
                      <a:pt x="2820" y="885"/>
                      <a:pt x="2912" y="838"/>
                      <a:pt x="2923" y="797"/>
                    </a:cubicBezTo>
                    <a:cubicBezTo>
                      <a:pt x="2934" y="756"/>
                      <a:pt x="2904" y="718"/>
                      <a:pt x="2867" y="685"/>
                    </a:cubicBezTo>
                    <a:cubicBezTo>
                      <a:pt x="2830" y="652"/>
                      <a:pt x="2718" y="630"/>
                      <a:pt x="2699" y="597"/>
                    </a:cubicBezTo>
                    <a:cubicBezTo>
                      <a:pt x="2680" y="564"/>
                      <a:pt x="2748" y="529"/>
                      <a:pt x="2755" y="485"/>
                    </a:cubicBezTo>
                    <a:cubicBezTo>
                      <a:pt x="2762" y="441"/>
                      <a:pt x="2790" y="378"/>
                      <a:pt x="2739" y="333"/>
                    </a:cubicBezTo>
                    <a:cubicBezTo>
                      <a:pt x="2688" y="288"/>
                      <a:pt x="2542" y="230"/>
                      <a:pt x="2451" y="213"/>
                    </a:cubicBezTo>
                    <a:cubicBezTo>
                      <a:pt x="2360" y="196"/>
                      <a:pt x="2262" y="248"/>
                      <a:pt x="2195" y="229"/>
                    </a:cubicBezTo>
                    <a:cubicBezTo>
                      <a:pt x="2128" y="210"/>
                      <a:pt x="2142" y="138"/>
                      <a:pt x="2051" y="101"/>
                    </a:cubicBezTo>
                    <a:cubicBezTo>
                      <a:pt x="1960" y="64"/>
                      <a:pt x="1772" y="10"/>
                      <a:pt x="1651" y="5"/>
                    </a:cubicBezTo>
                    <a:cubicBezTo>
                      <a:pt x="1530" y="0"/>
                      <a:pt x="1419" y="32"/>
                      <a:pt x="1323" y="69"/>
                    </a:cubicBezTo>
                    <a:cubicBezTo>
                      <a:pt x="1227" y="106"/>
                      <a:pt x="1140" y="213"/>
                      <a:pt x="1075" y="229"/>
                    </a:cubicBezTo>
                    <a:cubicBezTo>
                      <a:pt x="1010" y="245"/>
                      <a:pt x="1000" y="188"/>
                      <a:pt x="931" y="165"/>
                    </a:cubicBezTo>
                    <a:cubicBezTo>
                      <a:pt x="862" y="142"/>
                      <a:pt x="736" y="81"/>
                      <a:pt x="659" y="93"/>
                    </a:cubicBezTo>
                    <a:cubicBezTo>
                      <a:pt x="582" y="105"/>
                      <a:pt x="509" y="191"/>
                      <a:pt x="467" y="237"/>
                    </a:cubicBezTo>
                    <a:cubicBezTo>
                      <a:pt x="425" y="283"/>
                      <a:pt x="424" y="316"/>
                      <a:pt x="403" y="373"/>
                    </a:cubicBezTo>
                    <a:cubicBezTo>
                      <a:pt x="382" y="430"/>
                      <a:pt x="379" y="517"/>
                      <a:pt x="315" y="589"/>
                    </a:cubicBezTo>
                    <a:close/>
                  </a:path>
                </a:pathLst>
              </a:custGeom>
              <a:gradFill rotWithShape="0">
                <a:gsLst>
                  <a:gs pos="0">
                    <a:schemeClr val="bg2"/>
                  </a:gs>
                  <a:gs pos="100000">
                    <a:schemeClr val="bg2">
                      <a:gamma/>
                      <a:tint val="47451"/>
                      <a:invGamma/>
                    </a:schemeClr>
                  </a:gs>
                </a:gsLst>
                <a:lin ang="2700000" scaled="1"/>
              </a:gradFill>
              <a:ln w="9525" cap="flat" cmpd="sng">
                <a:prstDash val="solid"/>
                <a:round/>
                <a:headEnd/>
                <a:tailEnd/>
              </a:ln>
              <a:effectLst/>
              <a:scene3d>
                <a:camera prst="legacyObliqueTopRight">
                  <a:rot lat="17400000" lon="0" rev="0"/>
                </a:camera>
                <a:lightRig rig="legacyFlat2" dir="t"/>
              </a:scene3d>
              <a:sp3d extrusionH="23800" prstMaterial="legacyMatte">
                <a:bevelT w="13500" h="13500" prst="angle"/>
                <a:bevelB w="13500" h="13500" prst="angle"/>
                <a:extrusionClr>
                  <a:schemeClr val="bg2"/>
                </a:extrusionClr>
              </a:sp3d>
            </p:spPr>
            <p:txBody>
              <a:bodyPr anchor="ctr">
                <a:spAutoFit/>
                <a:flatTx/>
              </a:bodyPr>
              <a:lstStyle/>
              <a:p>
                <a:pPr>
                  <a:defRPr/>
                </a:pPr>
                <a:endParaRPr lang="en-US"/>
              </a:p>
            </p:txBody>
          </p:sp>
          <p:sp>
            <p:nvSpPr>
              <p:cNvPr id="2211" name="Freeform 684"/>
              <p:cNvSpPr>
                <a:spLocks/>
              </p:cNvSpPr>
              <p:nvPr/>
            </p:nvSpPr>
            <p:spPr bwMode="auto">
              <a:xfrm rot="474068">
                <a:off x="543" y="1340"/>
                <a:ext cx="679" cy="233"/>
              </a:xfrm>
              <a:custGeom>
                <a:avLst/>
                <a:gdLst>
                  <a:gd name="T0" fmla="*/ 73 w 2934"/>
                  <a:gd name="T1" fmla="*/ 154 h 1608"/>
                  <a:gd name="T2" fmla="*/ 4 w 2934"/>
                  <a:gd name="T3" fmla="*/ 210 h 1608"/>
                  <a:gd name="T4" fmla="*/ 47 w 2934"/>
                  <a:gd name="T5" fmla="*/ 283 h 1608"/>
                  <a:gd name="T6" fmla="*/ 53 w 2934"/>
                  <a:gd name="T7" fmla="*/ 306 h 1608"/>
                  <a:gd name="T8" fmla="*/ 73 w 2934"/>
                  <a:gd name="T9" fmla="*/ 331 h 1608"/>
                  <a:gd name="T10" fmla="*/ 114 w 2934"/>
                  <a:gd name="T11" fmla="*/ 357 h 1608"/>
                  <a:gd name="T12" fmla="*/ 167 w 2934"/>
                  <a:gd name="T13" fmla="*/ 363 h 1608"/>
                  <a:gd name="T14" fmla="*/ 214 w 2934"/>
                  <a:gd name="T15" fmla="*/ 352 h 1608"/>
                  <a:gd name="T16" fmla="*/ 247 w 2934"/>
                  <a:gd name="T17" fmla="*/ 382 h 1608"/>
                  <a:gd name="T18" fmla="*/ 301 w 2934"/>
                  <a:gd name="T19" fmla="*/ 409 h 1608"/>
                  <a:gd name="T20" fmla="*/ 393 w 2934"/>
                  <a:gd name="T21" fmla="*/ 419 h 1608"/>
                  <a:gd name="T22" fmla="*/ 477 w 2934"/>
                  <a:gd name="T23" fmla="*/ 405 h 1608"/>
                  <a:gd name="T24" fmla="*/ 514 w 2934"/>
                  <a:gd name="T25" fmla="*/ 373 h 1608"/>
                  <a:gd name="T26" fmla="*/ 538 w 2934"/>
                  <a:gd name="T27" fmla="*/ 398 h 1608"/>
                  <a:gd name="T28" fmla="*/ 576 w 2934"/>
                  <a:gd name="T29" fmla="*/ 398 h 1608"/>
                  <a:gd name="T30" fmla="*/ 632 w 2934"/>
                  <a:gd name="T31" fmla="*/ 361 h 1608"/>
                  <a:gd name="T32" fmla="*/ 652 w 2934"/>
                  <a:gd name="T33" fmla="*/ 283 h 1608"/>
                  <a:gd name="T34" fmla="*/ 649 w 2934"/>
                  <a:gd name="T35" fmla="*/ 244 h 1608"/>
                  <a:gd name="T36" fmla="*/ 676 w 2934"/>
                  <a:gd name="T37" fmla="*/ 208 h 1608"/>
                  <a:gd name="T38" fmla="*/ 663 w 2934"/>
                  <a:gd name="T39" fmla="*/ 179 h 1608"/>
                  <a:gd name="T40" fmla="*/ 625 w 2934"/>
                  <a:gd name="T41" fmla="*/ 156 h 1608"/>
                  <a:gd name="T42" fmla="*/ 638 w 2934"/>
                  <a:gd name="T43" fmla="*/ 127 h 1608"/>
                  <a:gd name="T44" fmla="*/ 634 w 2934"/>
                  <a:gd name="T45" fmla="*/ 87 h 1608"/>
                  <a:gd name="T46" fmla="*/ 567 w 2934"/>
                  <a:gd name="T47" fmla="*/ 56 h 1608"/>
                  <a:gd name="T48" fmla="*/ 508 w 2934"/>
                  <a:gd name="T49" fmla="*/ 60 h 1608"/>
                  <a:gd name="T50" fmla="*/ 475 w 2934"/>
                  <a:gd name="T51" fmla="*/ 26 h 1608"/>
                  <a:gd name="T52" fmla="*/ 382 w 2934"/>
                  <a:gd name="T53" fmla="*/ 1 h 1608"/>
                  <a:gd name="T54" fmla="*/ 306 w 2934"/>
                  <a:gd name="T55" fmla="*/ 18 h 1608"/>
                  <a:gd name="T56" fmla="*/ 249 w 2934"/>
                  <a:gd name="T57" fmla="*/ 60 h 1608"/>
                  <a:gd name="T58" fmla="*/ 215 w 2934"/>
                  <a:gd name="T59" fmla="*/ 43 h 1608"/>
                  <a:gd name="T60" fmla="*/ 153 w 2934"/>
                  <a:gd name="T61" fmla="*/ 24 h 1608"/>
                  <a:gd name="T62" fmla="*/ 108 w 2934"/>
                  <a:gd name="T63" fmla="*/ 62 h 1608"/>
                  <a:gd name="T64" fmla="*/ 93 w 2934"/>
                  <a:gd name="T65" fmla="*/ 97 h 1608"/>
                  <a:gd name="T66" fmla="*/ 73 w 2934"/>
                  <a:gd name="T67" fmla="*/ 154 h 16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934"/>
                  <a:gd name="T103" fmla="*/ 0 h 1608"/>
                  <a:gd name="T104" fmla="*/ 2934 w 2934"/>
                  <a:gd name="T105" fmla="*/ 1608 h 16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934" h="1608">
                    <a:moveTo>
                      <a:pt x="315" y="589"/>
                    </a:moveTo>
                    <a:cubicBezTo>
                      <a:pt x="251" y="661"/>
                      <a:pt x="38" y="722"/>
                      <a:pt x="19" y="805"/>
                    </a:cubicBezTo>
                    <a:cubicBezTo>
                      <a:pt x="0" y="888"/>
                      <a:pt x="168" y="1024"/>
                      <a:pt x="203" y="1085"/>
                    </a:cubicBezTo>
                    <a:cubicBezTo>
                      <a:pt x="238" y="1146"/>
                      <a:pt x="208" y="1142"/>
                      <a:pt x="227" y="1173"/>
                    </a:cubicBezTo>
                    <a:cubicBezTo>
                      <a:pt x="246" y="1204"/>
                      <a:pt x="271" y="1237"/>
                      <a:pt x="315" y="1269"/>
                    </a:cubicBezTo>
                    <a:cubicBezTo>
                      <a:pt x="359" y="1301"/>
                      <a:pt x="423" y="1345"/>
                      <a:pt x="491" y="1365"/>
                    </a:cubicBezTo>
                    <a:cubicBezTo>
                      <a:pt x="559" y="1385"/>
                      <a:pt x="651" y="1392"/>
                      <a:pt x="723" y="1389"/>
                    </a:cubicBezTo>
                    <a:cubicBezTo>
                      <a:pt x="795" y="1386"/>
                      <a:pt x="866" y="1337"/>
                      <a:pt x="923" y="1349"/>
                    </a:cubicBezTo>
                    <a:cubicBezTo>
                      <a:pt x="980" y="1361"/>
                      <a:pt x="1004" y="1425"/>
                      <a:pt x="1067" y="1461"/>
                    </a:cubicBezTo>
                    <a:cubicBezTo>
                      <a:pt x="1130" y="1497"/>
                      <a:pt x="1194" y="1541"/>
                      <a:pt x="1299" y="1565"/>
                    </a:cubicBezTo>
                    <a:cubicBezTo>
                      <a:pt x="1404" y="1589"/>
                      <a:pt x="1572" y="1608"/>
                      <a:pt x="1699" y="1605"/>
                    </a:cubicBezTo>
                    <a:cubicBezTo>
                      <a:pt x="1826" y="1602"/>
                      <a:pt x="1972" y="1578"/>
                      <a:pt x="2059" y="1549"/>
                    </a:cubicBezTo>
                    <a:cubicBezTo>
                      <a:pt x="2146" y="1520"/>
                      <a:pt x="2175" y="1433"/>
                      <a:pt x="2219" y="1429"/>
                    </a:cubicBezTo>
                    <a:cubicBezTo>
                      <a:pt x="2263" y="1425"/>
                      <a:pt x="2278" y="1509"/>
                      <a:pt x="2323" y="1525"/>
                    </a:cubicBezTo>
                    <a:cubicBezTo>
                      <a:pt x="2368" y="1541"/>
                      <a:pt x="2423" y="1549"/>
                      <a:pt x="2491" y="1525"/>
                    </a:cubicBezTo>
                    <a:cubicBezTo>
                      <a:pt x="2559" y="1501"/>
                      <a:pt x="2676" y="1454"/>
                      <a:pt x="2731" y="1381"/>
                    </a:cubicBezTo>
                    <a:cubicBezTo>
                      <a:pt x="2786" y="1308"/>
                      <a:pt x="2807" y="1160"/>
                      <a:pt x="2819" y="1085"/>
                    </a:cubicBezTo>
                    <a:cubicBezTo>
                      <a:pt x="2831" y="1010"/>
                      <a:pt x="2786" y="981"/>
                      <a:pt x="2803" y="933"/>
                    </a:cubicBezTo>
                    <a:cubicBezTo>
                      <a:pt x="2820" y="885"/>
                      <a:pt x="2912" y="838"/>
                      <a:pt x="2923" y="797"/>
                    </a:cubicBezTo>
                    <a:cubicBezTo>
                      <a:pt x="2934" y="756"/>
                      <a:pt x="2904" y="718"/>
                      <a:pt x="2867" y="685"/>
                    </a:cubicBezTo>
                    <a:cubicBezTo>
                      <a:pt x="2830" y="652"/>
                      <a:pt x="2718" y="630"/>
                      <a:pt x="2699" y="597"/>
                    </a:cubicBezTo>
                    <a:cubicBezTo>
                      <a:pt x="2680" y="564"/>
                      <a:pt x="2748" y="529"/>
                      <a:pt x="2755" y="485"/>
                    </a:cubicBezTo>
                    <a:cubicBezTo>
                      <a:pt x="2762" y="441"/>
                      <a:pt x="2790" y="378"/>
                      <a:pt x="2739" y="333"/>
                    </a:cubicBezTo>
                    <a:cubicBezTo>
                      <a:pt x="2688" y="288"/>
                      <a:pt x="2542" y="230"/>
                      <a:pt x="2451" y="213"/>
                    </a:cubicBezTo>
                    <a:cubicBezTo>
                      <a:pt x="2360" y="196"/>
                      <a:pt x="2262" y="248"/>
                      <a:pt x="2195" y="229"/>
                    </a:cubicBezTo>
                    <a:cubicBezTo>
                      <a:pt x="2128" y="210"/>
                      <a:pt x="2142" y="138"/>
                      <a:pt x="2051" y="101"/>
                    </a:cubicBezTo>
                    <a:cubicBezTo>
                      <a:pt x="1960" y="64"/>
                      <a:pt x="1772" y="10"/>
                      <a:pt x="1651" y="5"/>
                    </a:cubicBezTo>
                    <a:cubicBezTo>
                      <a:pt x="1530" y="0"/>
                      <a:pt x="1419" y="32"/>
                      <a:pt x="1323" y="69"/>
                    </a:cubicBezTo>
                    <a:cubicBezTo>
                      <a:pt x="1227" y="106"/>
                      <a:pt x="1140" y="213"/>
                      <a:pt x="1075" y="229"/>
                    </a:cubicBezTo>
                    <a:cubicBezTo>
                      <a:pt x="1010" y="245"/>
                      <a:pt x="1000" y="188"/>
                      <a:pt x="931" y="165"/>
                    </a:cubicBezTo>
                    <a:cubicBezTo>
                      <a:pt x="862" y="142"/>
                      <a:pt x="736" y="81"/>
                      <a:pt x="659" y="93"/>
                    </a:cubicBezTo>
                    <a:cubicBezTo>
                      <a:pt x="582" y="105"/>
                      <a:pt x="509" y="191"/>
                      <a:pt x="467" y="237"/>
                    </a:cubicBezTo>
                    <a:cubicBezTo>
                      <a:pt x="425" y="283"/>
                      <a:pt x="424" y="316"/>
                      <a:pt x="403" y="373"/>
                    </a:cubicBezTo>
                    <a:cubicBezTo>
                      <a:pt x="382" y="430"/>
                      <a:pt x="379" y="517"/>
                      <a:pt x="315" y="589"/>
                    </a:cubicBezTo>
                    <a:close/>
                  </a:path>
                </a:pathLst>
              </a:custGeom>
              <a:gradFill rotWithShape="0">
                <a:gsLst>
                  <a:gs pos="0">
                    <a:srgbClr val="99CCFF"/>
                  </a:gs>
                  <a:gs pos="100000">
                    <a:srgbClr val="475E76"/>
                  </a:gs>
                </a:gsLst>
                <a:lin ang="2700000" scaled="1"/>
              </a:gradFill>
              <a:ln w="9525">
                <a:miter lim="800000"/>
                <a:headEnd/>
                <a:tailEnd/>
              </a:ln>
              <a:scene3d>
                <a:camera prst="legacyObliqueTopRight">
                  <a:rot lat="17400000" lon="0" rev="0"/>
                </a:camera>
                <a:lightRig rig="legacyFlat2" dir="t"/>
              </a:scene3d>
              <a:sp3d extrusionH="23800" prstMaterial="legacyMatte">
                <a:bevelT w="13500" h="13500" prst="angle"/>
                <a:bevelB w="13500" h="13500" prst="angle"/>
                <a:extrusionClr>
                  <a:srgbClr val="99CCFF"/>
                </a:extrusionClr>
                <a:contourClr>
                  <a:srgbClr val="99CCFF"/>
                </a:contourClr>
              </a:sp3d>
            </p:spPr>
            <p:txBody>
              <a:bodyPr anchor="ctr">
                <a:spAutoFit/>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212" name="Text Box 685"/>
              <p:cNvSpPr txBox="1">
                <a:spLocks noChangeArrowheads="1"/>
              </p:cNvSpPr>
              <p:nvPr/>
            </p:nvSpPr>
            <p:spPr bwMode="auto">
              <a:xfrm>
                <a:off x="698" y="1419"/>
                <a:ext cx="351"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id-ID" sz="1200" b="1">
                    <a:solidFill>
                      <a:schemeClr val="bg1"/>
                    </a:solidFill>
                  </a:rPr>
                  <a:t>PSTN</a:t>
                </a:r>
              </a:p>
            </p:txBody>
          </p:sp>
          <p:sp>
            <p:nvSpPr>
              <p:cNvPr id="2213" name="Text Box 686"/>
              <p:cNvSpPr txBox="1">
                <a:spLocks noChangeArrowheads="1"/>
              </p:cNvSpPr>
              <p:nvPr/>
            </p:nvSpPr>
            <p:spPr bwMode="auto">
              <a:xfrm>
                <a:off x="663" y="1206"/>
                <a:ext cx="56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512" rIns="36000" bIns="36512">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id-ID" sz="1200" b="1">
                    <a:solidFill>
                      <a:schemeClr val="bg1"/>
                    </a:solidFill>
                    <a:latin typeface="Arial Narrow" panose="020B0606020202030204" pitchFamily="34" charset="0"/>
                  </a:rPr>
                  <a:t>SS7 Network</a:t>
                </a:r>
              </a:p>
            </p:txBody>
          </p:sp>
        </p:grpSp>
      </p:grpSp>
      <p:sp>
        <p:nvSpPr>
          <p:cNvPr id="998747" name="Line 347"/>
          <p:cNvSpPr>
            <a:spLocks noChangeShapeType="1"/>
          </p:cNvSpPr>
          <p:nvPr/>
        </p:nvSpPr>
        <p:spPr bwMode="auto">
          <a:xfrm flipV="1">
            <a:off x="1893888" y="2847975"/>
            <a:ext cx="544512" cy="76200"/>
          </a:xfrm>
          <a:prstGeom prst="line">
            <a:avLst/>
          </a:prstGeom>
          <a:noFill/>
          <a:ln w="38100"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999313" name="Freeform 913"/>
          <p:cNvSpPr>
            <a:spLocks/>
          </p:cNvSpPr>
          <p:nvPr/>
        </p:nvSpPr>
        <p:spPr bwMode="auto">
          <a:xfrm>
            <a:off x="2632075" y="4545014"/>
            <a:ext cx="6781800" cy="320675"/>
          </a:xfrm>
          <a:custGeom>
            <a:avLst/>
            <a:gdLst>
              <a:gd name="T0" fmla="*/ 0 w 4272"/>
              <a:gd name="T1" fmla="*/ 320675 h 202"/>
              <a:gd name="T2" fmla="*/ 639762 w 4272"/>
              <a:gd name="T3" fmla="*/ 206375 h 202"/>
              <a:gd name="T4" fmla="*/ 1020762 w 4272"/>
              <a:gd name="T5" fmla="*/ 214313 h 202"/>
              <a:gd name="T6" fmla="*/ 2484437 w 4272"/>
              <a:gd name="T7" fmla="*/ 0 h 202"/>
              <a:gd name="T8" fmla="*/ 4457700 w 4272"/>
              <a:gd name="T9" fmla="*/ 0 h 202"/>
              <a:gd name="T10" fmla="*/ 5807074 w 4272"/>
              <a:gd name="T11" fmla="*/ 222250 h 202"/>
              <a:gd name="T12" fmla="*/ 6188074 w 4272"/>
              <a:gd name="T13" fmla="*/ 222250 h 202"/>
              <a:gd name="T14" fmla="*/ 6781800 w 4272"/>
              <a:gd name="T15" fmla="*/ 298450 h 202"/>
              <a:gd name="T16" fmla="*/ 0 60000 65536"/>
              <a:gd name="T17" fmla="*/ 0 60000 65536"/>
              <a:gd name="T18" fmla="*/ 0 60000 65536"/>
              <a:gd name="T19" fmla="*/ 0 60000 65536"/>
              <a:gd name="T20" fmla="*/ 0 60000 65536"/>
              <a:gd name="T21" fmla="*/ 0 60000 65536"/>
              <a:gd name="T22" fmla="*/ 0 60000 65536"/>
              <a:gd name="T23" fmla="*/ 0 60000 65536"/>
              <a:gd name="T24" fmla="*/ 0 w 4272"/>
              <a:gd name="T25" fmla="*/ 0 h 202"/>
              <a:gd name="T26" fmla="*/ 4272 w 4272"/>
              <a:gd name="T27" fmla="*/ 202 h 2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72" h="202">
                <a:moveTo>
                  <a:pt x="0" y="202"/>
                </a:moveTo>
                <a:lnTo>
                  <a:pt x="403" y="130"/>
                </a:lnTo>
                <a:lnTo>
                  <a:pt x="643" y="135"/>
                </a:lnTo>
                <a:lnTo>
                  <a:pt x="1565" y="0"/>
                </a:lnTo>
                <a:lnTo>
                  <a:pt x="2808" y="0"/>
                </a:lnTo>
                <a:lnTo>
                  <a:pt x="3658" y="140"/>
                </a:lnTo>
                <a:lnTo>
                  <a:pt x="3898" y="140"/>
                </a:lnTo>
                <a:lnTo>
                  <a:pt x="4272" y="188"/>
                </a:lnTo>
              </a:path>
            </a:pathLst>
          </a:custGeom>
          <a:noFill/>
          <a:ln w="38100">
            <a:solidFill>
              <a:srgbClr val="0000FF"/>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nvGrpSpPr>
          <p:cNvPr id="998768" name="Group 802"/>
          <p:cNvGrpSpPr>
            <a:grpSpLocks/>
          </p:cNvGrpSpPr>
          <p:nvPr/>
        </p:nvGrpSpPr>
        <p:grpSpPr bwMode="auto">
          <a:xfrm>
            <a:off x="2217739" y="4191001"/>
            <a:ext cx="7589837" cy="1204913"/>
            <a:chOff x="437" y="2640"/>
            <a:chExt cx="4781" cy="759"/>
          </a:xfrm>
        </p:grpSpPr>
        <p:grpSp>
          <p:nvGrpSpPr>
            <p:cNvPr id="2109" name="Group 803"/>
            <p:cNvGrpSpPr>
              <a:grpSpLocks/>
            </p:cNvGrpSpPr>
            <p:nvPr/>
          </p:nvGrpSpPr>
          <p:grpSpPr bwMode="auto">
            <a:xfrm>
              <a:off x="437" y="2640"/>
              <a:ext cx="926" cy="759"/>
              <a:chOff x="452" y="1968"/>
              <a:chExt cx="926" cy="759"/>
            </a:xfrm>
          </p:grpSpPr>
          <p:grpSp>
            <p:nvGrpSpPr>
              <p:cNvPr id="2170" name="Group 804"/>
              <p:cNvGrpSpPr>
                <a:grpSpLocks/>
              </p:cNvGrpSpPr>
              <p:nvPr/>
            </p:nvGrpSpPr>
            <p:grpSpPr bwMode="auto">
              <a:xfrm>
                <a:off x="1060" y="1968"/>
                <a:ext cx="318" cy="582"/>
                <a:chOff x="1204" y="1968"/>
                <a:chExt cx="318" cy="582"/>
              </a:xfrm>
            </p:grpSpPr>
            <p:grpSp>
              <p:nvGrpSpPr>
                <p:cNvPr id="2178" name="Group 805"/>
                <p:cNvGrpSpPr>
                  <a:grpSpLocks noChangeAspect="1"/>
                </p:cNvGrpSpPr>
                <p:nvPr/>
              </p:nvGrpSpPr>
              <p:grpSpPr bwMode="auto">
                <a:xfrm>
                  <a:off x="1269" y="2127"/>
                  <a:ext cx="246" cy="423"/>
                  <a:chOff x="1056" y="2448"/>
                  <a:chExt cx="474" cy="811"/>
                </a:xfrm>
              </p:grpSpPr>
              <p:sp>
                <p:nvSpPr>
                  <p:cNvPr id="2180" name="Freeform 806"/>
                  <p:cNvSpPr>
                    <a:spLocks noChangeAspect="1"/>
                  </p:cNvSpPr>
                  <p:nvPr/>
                </p:nvSpPr>
                <p:spPr bwMode="auto">
                  <a:xfrm>
                    <a:off x="1211" y="2491"/>
                    <a:ext cx="279" cy="759"/>
                  </a:xfrm>
                  <a:custGeom>
                    <a:avLst/>
                    <a:gdLst>
                      <a:gd name="T0" fmla="*/ 0 w 1344"/>
                      <a:gd name="T1" fmla="*/ 759 h 3264"/>
                      <a:gd name="T2" fmla="*/ 0 w 1344"/>
                      <a:gd name="T3" fmla="*/ 0 h 3264"/>
                      <a:gd name="T4" fmla="*/ 279 w 1344"/>
                      <a:gd name="T5" fmla="*/ 190 h 3264"/>
                      <a:gd name="T6" fmla="*/ 279 w 1344"/>
                      <a:gd name="T7" fmla="*/ 569 h 3264"/>
                      <a:gd name="T8" fmla="*/ 0 w 1344"/>
                      <a:gd name="T9" fmla="*/ 759 h 3264"/>
                      <a:gd name="T10" fmla="*/ 0 60000 65536"/>
                      <a:gd name="T11" fmla="*/ 0 60000 65536"/>
                      <a:gd name="T12" fmla="*/ 0 60000 65536"/>
                      <a:gd name="T13" fmla="*/ 0 60000 65536"/>
                      <a:gd name="T14" fmla="*/ 0 60000 65536"/>
                      <a:gd name="T15" fmla="*/ 0 w 1344"/>
                      <a:gd name="T16" fmla="*/ 0 h 3264"/>
                      <a:gd name="T17" fmla="*/ 1344 w 1344"/>
                      <a:gd name="T18" fmla="*/ 3264 h 3264"/>
                    </a:gdLst>
                    <a:ahLst/>
                    <a:cxnLst>
                      <a:cxn ang="T10">
                        <a:pos x="T0" y="T1"/>
                      </a:cxn>
                      <a:cxn ang="T11">
                        <a:pos x="T2" y="T3"/>
                      </a:cxn>
                      <a:cxn ang="T12">
                        <a:pos x="T4" y="T5"/>
                      </a:cxn>
                      <a:cxn ang="T13">
                        <a:pos x="T6" y="T7"/>
                      </a:cxn>
                      <a:cxn ang="T14">
                        <a:pos x="T8" y="T9"/>
                      </a:cxn>
                    </a:cxnLst>
                    <a:rect l="T15" t="T16" r="T17" b="T18"/>
                    <a:pathLst>
                      <a:path w="1344" h="3264">
                        <a:moveTo>
                          <a:pt x="0" y="3264"/>
                        </a:moveTo>
                        <a:lnTo>
                          <a:pt x="0" y="0"/>
                        </a:lnTo>
                        <a:lnTo>
                          <a:pt x="1344" y="816"/>
                        </a:lnTo>
                        <a:lnTo>
                          <a:pt x="1344" y="2448"/>
                        </a:lnTo>
                        <a:lnTo>
                          <a:pt x="0" y="3264"/>
                        </a:lnTo>
                        <a:close/>
                      </a:path>
                    </a:pathLst>
                  </a:custGeom>
                  <a:solidFill>
                    <a:srgbClr val="F045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181" name="Freeform 807"/>
                  <p:cNvSpPr>
                    <a:spLocks noChangeAspect="1"/>
                  </p:cNvSpPr>
                  <p:nvPr/>
                </p:nvSpPr>
                <p:spPr bwMode="auto">
                  <a:xfrm>
                    <a:off x="1211" y="2448"/>
                    <a:ext cx="319" cy="234"/>
                  </a:xfrm>
                  <a:custGeom>
                    <a:avLst/>
                    <a:gdLst>
                      <a:gd name="T0" fmla="*/ 0 w 1536"/>
                      <a:gd name="T1" fmla="*/ 45 h 1008"/>
                      <a:gd name="T2" fmla="*/ 40 w 1536"/>
                      <a:gd name="T3" fmla="*/ 0 h 1008"/>
                      <a:gd name="T4" fmla="*/ 319 w 1536"/>
                      <a:gd name="T5" fmla="*/ 189 h 1008"/>
                      <a:gd name="T6" fmla="*/ 279 w 1536"/>
                      <a:gd name="T7" fmla="*/ 234 h 1008"/>
                      <a:gd name="T8" fmla="*/ 0 w 1536"/>
                      <a:gd name="T9" fmla="*/ 45 h 1008"/>
                      <a:gd name="T10" fmla="*/ 0 60000 65536"/>
                      <a:gd name="T11" fmla="*/ 0 60000 65536"/>
                      <a:gd name="T12" fmla="*/ 0 60000 65536"/>
                      <a:gd name="T13" fmla="*/ 0 60000 65536"/>
                      <a:gd name="T14" fmla="*/ 0 60000 65536"/>
                      <a:gd name="T15" fmla="*/ 0 w 1536"/>
                      <a:gd name="T16" fmla="*/ 0 h 1008"/>
                      <a:gd name="T17" fmla="*/ 1536 w 1536"/>
                      <a:gd name="T18" fmla="*/ 1008 h 1008"/>
                    </a:gdLst>
                    <a:ahLst/>
                    <a:cxnLst>
                      <a:cxn ang="T10">
                        <a:pos x="T0" y="T1"/>
                      </a:cxn>
                      <a:cxn ang="T11">
                        <a:pos x="T2" y="T3"/>
                      </a:cxn>
                      <a:cxn ang="T12">
                        <a:pos x="T4" y="T5"/>
                      </a:cxn>
                      <a:cxn ang="T13">
                        <a:pos x="T6" y="T7"/>
                      </a:cxn>
                      <a:cxn ang="T14">
                        <a:pos x="T8" y="T9"/>
                      </a:cxn>
                    </a:cxnLst>
                    <a:rect l="T15" t="T16" r="T17" b="T18"/>
                    <a:pathLst>
                      <a:path w="1536" h="1008">
                        <a:moveTo>
                          <a:pt x="0" y="192"/>
                        </a:moveTo>
                        <a:lnTo>
                          <a:pt x="192" y="0"/>
                        </a:lnTo>
                        <a:lnTo>
                          <a:pt x="1536" y="816"/>
                        </a:lnTo>
                        <a:lnTo>
                          <a:pt x="1344" y="1008"/>
                        </a:lnTo>
                        <a:lnTo>
                          <a:pt x="0" y="192"/>
                        </a:lnTo>
                        <a:close/>
                      </a:path>
                    </a:pathLst>
                  </a:custGeom>
                  <a:solidFill>
                    <a:srgbClr val="B23300"/>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182" name="Freeform 808"/>
                  <p:cNvSpPr>
                    <a:spLocks noChangeAspect="1"/>
                  </p:cNvSpPr>
                  <p:nvPr/>
                </p:nvSpPr>
                <p:spPr bwMode="auto">
                  <a:xfrm>
                    <a:off x="1490" y="2637"/>
                    <a:ext cx="40" cy="424"/>
                  </a:xfrm>
                  <a:custGeom>
                    <a:avLst/>
                    <a:gdLst>
                      <a:gd name="T0" fmla="*/ 40 w 192"/>
                      <a:gd name="T1" fmla="*/ 0 h 1824"/>
                      <a:gd name="T2" fmla="*/ 40 w 192"/>
                      <a:gd name="T3" fmla="*/ 391 h 1824"/>
                      <a:gd name="T4" fmla="*/ 0 w 192"/>
                      <a:gd name="T5" fmla="*/ 424 h 1824"/>
                      <a:gd name="T6" fmla="*/ 0 w 192"/>
                      <a:gd name="T7" fmla="*/ 45 h 1824"/>
                      <a:gd name="T8" fmla="*/ 40 w 192"/>
                      <a:gd name="T9" fmla="*/ 0 h 1824"/>
                      <a:gd name="T10" fmla="*/ 0 60000 65536"/>
                      <a:gd name="T11" fmla="*/ 0 60000 65536"/>
                      <a:gd name="T12" fmla="*/ 0 60000 65536"/>
                      <a:gd name="T13" fmla="*/ 0 60000 65536"/>
                      <a:gd name="T14" fmla="*/ 0 60000 65536"/>
                      <a:gd name="T15" fmla="*/ 0 w 192"/>
                      <a:gd name="T16" fmla="*/ 0 h 1824"/>
                      <a:gd name="T17" fmla="*/ 192 w 192"/>
                      <a:gd name="T18" fmla="*/ 1824 h 1824"/>
                    </a:gdLst>
                    <a:ahLst/>
                    <a:cxnLst>
                      <a:cxn ang="T10">
                        <a:pos x="T0" y="T1"/>
                      </a:cxn>
                      <a:cxn ang="T11">
                        <a:pos x="T2" y="T3"/>
                      </a:cxn>
                      <a:cxn ang="T12">
                        <a:pos x="T4" y="T5"/>
                      </a:cxn>
                      <a:cxn ang="T13">
                        <a:pos x="T6" y="T7"/>
                      </a:cxn>
                      <a:cxn ang="T14">
                        <a:pos x="T8" y="T9"/>
                      </a:cxn>
                    </a:cxnLst>
                    <a:rect l="T15" t="T16" r="T17" b="T18"/>
                    <a:pathLst>
                      <a:path w="192" h="1824">
                        <a:moveTo>
                          <a:pt x="192" y="0"/>
                        </a:moveTo>
                        <a:lnTo>
                          <a:pt x="192" y="1680"/>
                        </a:lnTo>
                        <a:lnTo>
                          <a:pt x="0" y="1824"/>
                        </a:lnTo>
                        <a:lnTo>
                          <a:pt x="0" y="192"/>
                        </a:lnTo>
                        <a:lnTo>
                          <a:pt x="192" y="0"/>
                        </a:lnTo>
                        <a:close/>
                      </a:path>
                    </a:pathLst>
                  </a:custGeom>
                  <a:solidFill>
                    <a:srgbClr val="FF6223"/>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183" name="Rectangle 809"/>
                  <p:cNvSpPr>
                    <a:spLocks noChangeAspect="1" noChangeArrowheads="1"/>
                  </p:cNvSpPr>
                  <p:nvPr/>
                </p:nvSpPr>
                <p:spPr bwMode="auto">
                  <a:xfrm>
                    <a:off x="1056" y="2496"/>
                    <a:ext cx="154" cy="763"/>
                  </a:xfrm>
                  <a:prstGeom prst="rect">
                    <a:avLst/>
                  </a:prstGeom>
                  <a:solidFill>
                    <a:srgbClr val="F045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184" name="AutoShape 810"/>
                  <p:cNvSpPr>
                    <a:spLocks noChangeAspect="1" noChangeArrowheads="1"/>
                  </p:cNvSpPr>
                  <p:nvPr/>
                </p:nvSpPr>
                <p:spPr bwMode="auto">
                  <a:xfrm>
                    <a:off x="1056" y="2452"/>
                    <a:ext cx="198" cy="43"/>
                  </a:xfrm>
                  <a:prstGeom prst="parallelogram">
                    <a:avLst>
                      <a:gd name="adj" fmla="val 87169"/>
                    </a:avLst>
                  </a:prstGeom>
                  <a:solidFill>
                    <a:srgbClr val="A02E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999211" name="Line 811"/>
                  <p:cNvSpPr>
                    <a:spLocks noChangeAspect="1" noChangeShapeType="1"/>
                  </p:cNvSpPr>
                  <p:nvPr/>
                </p:nvSpPr>
                <p:spPr bwMode="auto">
                  <a:xfrm>
                    <a:off x="1058" y="2644"/>
                    <a:ext cx="148" cy="0"/>
                  </a:xfrm>
                  <a:prstGeom prst="line">
                    <a:avLst/>
                  </a:prstGeom>
                  <a:noFill/>
                  <a:ln w="12700">
                    <a:solidFill>
                      <a:schemeClr val="tx1"/>
                    </a:solidFill>
                    <a:round/>
                    <a:headEnd/>
                    <a:tailEnd/>
                  </a:ln>
                  <a:effectLst>
                    <a:outerShdw dist="17961" dir="2700000" algn="ctr" rotWithShape="0">
                      <a:schemeClr val="bg1"/>
                    </a:outerShdw>
                  </a:effectLst>
                </p:spPr>
                <p:txBody>
                  <a:bodyPr/>
                  <a:lstStyle/>
                  <a:p>
                    <a:pPr>
                      <a:defRPr/>
                    </a:pPr>
                    <a:endParaRPr lang="en-US"/>
                  </a:p>
                </p:txBody>
              </p:sp>
              <p:sp>
                <p:nvSpPr>
                  <p:cNvPr id="999212" name="Line 812"/>
                  <p:cNvSpPr>
                    <a:spLocks noChangeAspect="1" noChangeShapeType="1"/>
                  </p:cNvSpPr>
                  <p:nvPr/>
                </p:nvSpPr>
                <p:spPr bwMode="auto">
                  <a:xfrm>
                    <a:off x="1058" y="2795"/>
                    <a:ext cx="148" cy="0"/>
                  </a:xfrm>
                  <a:prstGeom prst="line">
                    <a:avLst/>
                  </a:prstGeom>
                  <a:noFill/>
                  <a:ln w="12700">
                    <a:solidFill>
                      <a:schemeClr val="tx1"/>
                    </a:solidFill>
                    <a:round/>
                    <a:headEnd/>
                    <a:tailEnd/>
                  </a:ln>
                  <a:effectLst>
                    <a:outerShdw dist="17961" dir="2700000" algn="ctr" rotWithShape="0">
                      <a:schemeClr val="bg1"/>
                    </a:outerShdw>
                  </a:effectLst>
                </p:spPr>
                <p:txBody>
                  <a:bodyPr/>
                  <a:lstStyle/>
                  <a:p>
                    <a:pPr>
                      <a:defRPr/>
                    </a:pPr>
                    <a:endParaRPr lang="en-US"/>
                  </a:p>
                </p:txBody>
              </p:sp>
              <p:sp>
                <p:nvSpPr>
                  <p:cNvPr id="999213" name="Line 813"/>
                  <p:cNvSpPr>
                    <a:spLocks noChangeAspect="1" noChangeShapeType="1"/>
                  </p:cNvSpPr>
                  <p:nvPr/>
                </p:nvSpPr>
                <p:spPr bwMode="auto">
                  <a:xfrm>
                    <a:off x="1058" y="2948"/>
                    <a:ext cx="148" cy="0"/>
                  </a:xfrm>
                  <a:prstGeom prst="line">
                    <a:avLst/>
                  </a:prstGeom>
                  <a:noFill/>
                  <a:ln w="12700">
                    <a:solidFill>
                      <a:schemeClr val="tx1"/>
                    </a:solidFill>
                    <a:round/>
                    <a:headEnd/>
                    <a:tailEnd/>
                  </a:ln>
                  <a:effectLst>
                    <a:outerShdw dist="17961" dir="2700000" algn="ctr" rotWithShape="0">
                      <a:schemeClr val="bg1"/>
                    </a:outerShdw>
                  </a:effectLst>
                </p:spPr>
                <p:txBody>
                  <a:bodyPr/>
                  <a:lstStyle/>
                  <a:p>
                    <a:pPr>
                      <a:defRPr/>
                    </a:pPr>
                    <a:endParaRPr lang="en-US"/>
                  </a:p>
                </p:txBody>
              </p:sp>
              <p:sp>
                <p:nvSpPr>
                  <p:cNvPr id="999214" name="Line 814"/>
                  <p:cNvSpPr>
                    <a:spLocks noChangeAspect="1" noChangeShapeType="1"/>
                  </p:cNvSpPr>
                  <p:nvPr/>
                </p:nvSpPr>
                <p:spPr bwMode="auto">
                  <a:xfrm>
                    <a:off x="1058" y="3102"/>
                    <a:ext cx="148" cy="0"/>
                  </a:xfrm>
                  <a:prstGeom prst="line">
                    <a:avLst/>
                  </a:prstGeom>
                  <a:noFill/>
                  <a:ln w="12700">
                    <a:solidFill>
                      <a:schemeClr val="tx1"/>
                    </a:solidFill>
                    <a:round/>
                    <a:headEnd/>
                    <a:tailEnd/>
                  </a:ln>
                  <a:effectLst>
                    <a:outerShdw dist="17961" dir="2700000" algn="ctr" rotWithShape="0">
                      <a:schemeClr val="bg1"/>
                    </a:outerShdw>
                  </a:effectLst>
                </p:spPr>
                <p:txBody>
                  <a:bodyPr/>
                  <a:lstStyle/>
                  <a:p>
                    <a:pPr>
                      <a:defRPr/>
                    </a:pPr>
                    <a:endParaRPr lang="en-US"/>
                  </a:p>
                </p:txBody>
              </p:sp>
              <p:sp>
                <p:nvSpPr>
                  <p:cNvPr id="2189" name="Line 815"/>
                  <p:cNvSpPr>
                    <a:spLocks noChangeAspect="1" noChangeShapeType="1"/>
                  </p:cNvSpPr>
                  <p:nvPr/>
                </p:nvSpPr>
                <p:spPr bwMode="auto">
                  <a:xfrm>
                    <a:off x="1061" y="3253"/>
                    <a:ext cx="1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2190" name="Line 816"/>
                  <p:cNvSpPr>
                    <a:spLocks noChangeAspect="1" noChangeShapeType="1"/>
                  </p:cNvSpPr>
                  <p:nvPr/>
                </p:nvSpPr>
                <p:spPr bwMode="auto">
                  <a:xfrm>
                    <a:off x="1061" y="2491"/>
                    <a:ext cx="1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2191" name="Line 817"/>
                  <p:cNvSpPr>
                    <a:spLocks noChangeAspect="1" noChangeShapeType="1"/>
                  </p:cNvSpPr>
                  <p:nvPr/>
                </p:nvSpPr>
                <p:spPr bwMode="auto">
                  <a:xfrm>
                    <a:off x="1211" y="2491"/>
                    <a:ext cx="0" cy="76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999218" name="AutoShape 818"/>
                  <p:cNvSpPr>
                    <a:spLocks noChangeAspect="1" noChangeArrowheads="1"/>
                  </p:cNvSpPr>
                  <p:nvPr/>
                </p:nvSpPr>
                <p:spPr bwMode="auto">
                  <a:xfrm rot="2068398">
                    <a:off x="1208" y="2609"/>
                    <a:ext cx="281" cy="71"/>
                  </a:xfrm>
                  <a:prstGeom prst="rightArrow">
                    <a:avLst>
                      <a:gd name="adj1" fmla="val 50000"/>
                      <a:gd name="adj2" fmla="val 59311"/>
                    </a:avLst>
                  </a:prstGeom>
                  <a:solidFill>
                    <a:srgbClr val="FFFFFF"/>
                  </a:solidFill>
                  <a:ln w="9525">
                    <a:noFill/>
                    <a:miter lim="800000"/>
                    <a:headEnd/>
                    <a:tailEnd/>
                  </a:ln>
                  <a:effectLst>
                    <a:outerShdw dist="12700" dir="16200000" algn="ctr" rotWithShape="0">
                      <a:schemeClr val="tx1"/>
                    </a:outerShdw>
                  </a:effectLst>
                </p:spPr>
                <p:txBody>
                  <a:bodyPr wrap="none" anchor="ctr"/>
                  <a:lstStyle/>
                  <a:p>
                    <a:pPr>
                      <a:defRPr/>
                    </a:pPr>
                    <a:endParaRPr lang="en-US"/>
                  </a:p>
                </p:txBody>
              </p:sp>
              <p:sp>
                <p:nvSpPr>
                  <p:cNvPr id="999219" name="AutoShape 819"/>
                  <p:cNvSpPr>
                    <a:spLocks noChangeAspect="1" noChangeArrowheads="1"/>
                  </p:cNvSpPr>
                  <p:nvPr/>
                </p:nvSpPr>
                <p:spPr bwMode="auto">
                  <a:xfrm rot="19477101" flipV="1">
                    <a:off x="1208" y="3048"/>
                    <a:ext cx="291" cy="71"/>
                  </a:xfrm>
                  <a:prstGeom prst="rightArrow">
                    <a:avLst>
                      <a:gd name="adj1" fmla="val 50000"/>
                      <a:gd name="adj2" fmla="val 62299"/>
                    </a:avLst>
                  </a:prstGeom>
                  <a:solidFill>
                    <a:srgbClr val="FFFFFF"/>
                  </a:solidFill>
                  <a:ln w="9525">
                    <a:noFill/>
                    <a:miter lim="800000"/>
                    <a:headEnd/>
                    <a:tailEnd/>
                  </a:ln>
                  <a:effectLst>
                    <a:outerShdw dist="17961" dir="13500000" algn="ctr" rotWithShape="0">
                      <a:schemeClr val="tx1"/>
                    </a:outerShdw>
                  </a:effectLst>
                </p:spPr>
                <p:txBody>
                  <a:bodyPr wrap="none" anchor="ctr"/>
                  <a:lstStyle/>
                  <a:p>
                    <a:pPr>
                      <a:defRPr/>
                    </a:pPr>
                    <a:endParaRPr lang="en-US"/>
                  </a:p>
                </p:txBody>
              </p:sp>
              <p:grpSp>
                <p:nvGrpSpPr>
                  <p:cNvPr id="2194" name="Group 820"/>
                  <p:cNvGrpSpPr>
                    <a:grpSpLocks noChangeAspect="1"/>
                  </p:cNvGrpSpPr>
                  <p:nvPr/>
                </p:nvGrpSpPr>
                <p:grpSpPr bwMode="auto">
                  <a:xfrm>
                    <a:off x="1241" y="2773"/>
                    <a:ext cx="207" cy="217"/>
                    <a:chOff x="2484" y="1225"/>
                    <a:chExt cx="2830" cy="2729"/>
                  </a:xfrm>
                </p:grpSpPr>
                <p:grpSp>
                  <p:nvGrpSpPr>
                    <p:cNvPr id="2198" name="Group 821"/>
                    <p:cNvGrpSpPr>
                      <a:grpSpLocks noChangeAspect="1"/>
                    </p:cNvGrpSpPr>
                    <p:nvPr/>
                  </p:nvGrpSpPr>
                  <p:grpSpPr bwMode="auto">
                    <a:xfrm>
                      <a:off x="2484" y="1225"/>
                      <a:ext cx="2750" cy="2666"/>
                      <a:chOff x="2564" y="1288"/>
                      <a:chExt cx="2750" cy="2666"/>
                    </a:xfrm>
                  </p:grpSpPr>
                  <p:sp>
                    <p:nvSpPr>
                      <p:cNvPr id="2203" name="AutoShape 822"/>
                      <p:cNvSpPr>
                        <a:spLocks noChangeAspect="1" noChangeArrowheads="1"/>
                      </p:cNvSpPr>
                      <p:nvPr/>
                    </p:nvSpPr>
                    <p:spPr bwMode="auto">
                      <a:xfrm>
                        <a:off x="2908" y="1572"/>
                        <a:ext cx="2097" cy="2097"/>
                      </a:xfrm>
                      <a:custGeom>
                        <a:avLst/>
                        <a:gdLst>
                          <a:gd name="T0" fmla="*/ 102 w 21600"/>
                          <a:gd name="T1" fmla="*/ 0 h 21600"/>
                          <a:gd name="T2" fmla="*/ 30 w 21600"/>
                          <a:gd name="T3" fmla="*/ 30 h 21600"/>
                          <a:gd name="T4" fmla="*/ 0 w 21600"/>
                          <a:gd name="T5" fmla="*/ 102 h 21600"/>
                          <a:gd name="T6" fmla="*/ 30 w 21600"/>
                          <a:gd name="T7" fmla="*/ 174 h 21600"/>
                          <a:gd name="T8" fmla="*/ 102 w 21600"/>
                          <a:gd name="T9" fmla="*/ 204 h 21600"/>
                          <a:gd name="T10" fmla="*/ 174 w 21600"/>
                          <a:gd name="T11" fmla="*/ 174 h 21600"/>
                          <a:gd name="T12" fmla="*/ 204 w 21600"/>
                          <a:gd name="T13" fmla="*/ 102 h 21600"/>
                          <a:gd name="T14" fmla="*/ 174 w 21600"/>
                          <a:gd name="T15" fmla="*/ 30 h 21600"/>
                          <a:gd name="T16" fmla="*/ 0 60000 65536"/>
                          <a:gd name="T17" fmla="*/ 0 60000 65536"/>
                          <a:gd name="T18" fmla="*/ 0 60000 65536"/>
                          <a:gd name="T19" fmla="*/ 0 60000 65536"/>
                          <a:gd name="T20" fmla="*/ 0 60000 65536"/>
                          <a:gd name="T21" fmla="*/ 0 60000 65536"/>
                          <a:gd name="T22" fmla="*/ 0 60000 65536"/>
                          <a:gd name="T23" fmla="*/ 0 60000 65536"/>
                          <a:gd name="T24" fmla="*/ 3162 w 21600"/>
                          <a:gd name="T25" fmla="*/ 3162 h 21600"/>
                          <a:gd name="T26" fmla="*/ 18438 w 21600"/>
                          <a:gd name="T27" fmla="*/ 1843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699" y="10800"/>
                            </a:moveTo>
                            <a:cubicBezTo>
                              <a:pt x="2699" y="15274"/>
                              <a:pt x="6326" y="18901"/>
                              <a:pt x="10800" y="18901"/>
                            </a:cubicBezTo>
                            <a:cubicBezTo>
                              <a:pt x="15274" y="18901"/>
                              <a:pt x="18901" y="15274"/>
                              <a:pt x="18901" y="10800"/>
                            </a:cubicBezTo>
                            <a:cubicBezTo>
                              <a:pt x="18901" y="6326"/>
                              <a:pt x="15274" y="2699"/>
                              <a:pt x="10800" y="2699"/>
                            </a:cubicBezTo>
                            <a:cubicBezTo>
                              <a:pt x="6326" y="2699"/>
                              <a:pt x="2699" y="6326"/>
                              <a:pt x="2699" y="108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204" name="AutoShape 823"/>
                      <p:cNvSpPr>
                        <a:spLocks noChangeAspect="1" noChangeArrowheads="1"/>
                      </p:cNvSpPr>
                      <p:nvPr/>
                    </p:nvSpPr>
                    <p:spPr bwMode="auto">
                      <a:xfrm>
                        <a:off x="3926" y="1288"/>
                        <a:ext cx="1388" cy="828"/>
                      </a:xfrm>
                      <a:prstGeom prst="rightArrow">
                        <a:avLst>
                          <a:gd name="adj1" fmla="val 31398"/>
                          <a:gd name="adj2" fmla="val 4106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205" name="AutoShape 824"/>
                      <p:cNvSpPr>
                        <a:spLocks noChangeAspect="1" noChangeArrowheads="1"/>
                      </p:cNvSpPr>
                      <p:nvPr/>
                    </p:nvSpPr>
                    <p:spPr bwMode="auto">
                      <a:xfrm flipH="1">
                        <a:off x="2564" y="3126"/>
                        <a:ext cx="1388" cy="828"/>
                      </a:xfrm>
                      <a:prstGeom prst="rightArrow">
                        <a:avLst>
                          <a:gd name="adj1" fmla="val 31398"/>
                          <a:gd name="adj2" fmla="val 4106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nvGrpSpPr>
                    <p:cNvPr id="2199" name="Group 825"/>
                    <p:cNvGrpSpPr>
                      <a:grpSpLocks noChangeAspect="1"/>
                    </p:cNvGrpSpPr>
                    <p:nvPr/>
                  </p:nvGrpSpPr>
                  <p:grpSpPr bwMode="auto">
                    <a:xfrm>
                      <a:off x="2564" y="1288"/>
                      <a:ext cx="2750" cy="2666"/>
                      <a:chOff x="2564" y="1288"/>
                      <a:chExt cx="2750" cy="2666"/>
                    </a:xfrm>
                  </p:grpSpPr>
                  <p:sp>
                    <p:nvSpPr>
                      <p:cNvPr id="2200" name="AutoShape 826"/>
                      <p:cNvSpPr>
                        <a:spLocks noChangeAspect="1" noChangeArrowheads="1"/>
                      </p:cNvSpPr>
                      <p:nvPr/>
                    </p:nvSpPr>
                    <p:spPr bwMode="auto">
                      <a:xfrm>
                        <a:off x="2908" y="1572"/>
                        <a:ext cx="2097" cy="2097"/>
                      </a:xfrm>
                      <a:custGeom>
                        <a:avLst/>
                        <a:gdLst>
                          <a:gd name="T0" fmla="*/ 102 w 21600"/>
                          <a:gd name="T1" fmla="*/ 0 h 21600"/>
                          <a:gd name="T2" fmla="*/ 30 w 21600"/>
                          <a:gd name="T3" fmla="*/ 30 h 21600"/>
                          <a:gd name="T4" fmla="*/ 0 w 21600"/>
                          <a:gd name="T5" fmla="*/ 102 h 21600"/>
                          <a:gd name="T6" fmla="*/ 30 w 21600"/>
                          <a:gd name="T7" fmla="*/ 174 h 21600"/>
                          <a:gd name="T8" fmla="*/ 102 w 21600"/>
                          <a:gd name="T9" fmla="*/ 204 h 21600"/>
                          <a:gd name="T10" fmla="*/ 174 w 21600"/>
                          <a:gd name="T11" fmla="*/ 174 h 21600"/>
                          <a:gd name="T12" fmla="*/ 204 w 21600"/>
                          <a:gd name="T13" fmla="*/ 102 h 21600"/>
                          <a:gd name="T14" fmla="*/ 174 w 21600"/>
                          <a:gd name="T15" fmla="*/ 30 h 21600"/>
                          <a:gd name="T16" fmla="*/ 0 60000 65536"/>
                          <a:gd name="T17" fmla="*/ 0 60000 65536"/>
                          <a:gd name="T18" fmla="*/ 0 60000 65536"/>
                          <a:gd name="T19" fmla="*/ 0 60000 65536"/>
                          <a:gd name="T20" fmla="*/ 0 60000 65536"/>
                          <a:gd name="T21" fmla="*/ 0 60000 65536"/>
                          <a:gd name="T22" fmla="*/ 0 60000 65536"/>
                          <a:gd name="T23" fmla="*/ 0 60000 65536"/>
                          <a:gd name="T24" fmla="*/ 3162 w 21600"/>
                          <a:gd name="T25" fmla="*/ 3162 h 21600"/>
                          <a:gd name="T26" fmla="*/ 18438 w 21600"/>
                          <a:gd name="T27" fmla="*/ 1843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699" y="10800"/>
                            </a:moveTo>
                            <a:cubicBezTo>
                              <a:pt x="2699" y="15274"/>
                              <a:pt x="6326" y="18901"/>
                              <a:pt x="10800" y="18901"/>
                            </a:cubicBezTo>
                            <a:cubicBezTo>
                              <a:pt x="15274" y="18901"/>
                              <a:pt x="18901" y="15274"/>
                              <a:pt x="18901" y="10800"/>
                            </a:cubicBezTo>
                            <a:cubicBezTo>
                              <a:pt x="18901" y="6326"/>
                              <a:pt x="15274" y="2699"/>
                              <a:pt x="10800" y="2699"/>
                            </a:cubicBezTo>
                            <a:cubicBezTo>
                              <a:pt x="6326" y="2699"/>
                              <a:pt x="2699" y="6326"/>
                              <a:pt x="2699" y="1080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201" name="AutoShape 827"/>
                      <p:cNvSpPr>
                        <a:spLocks noChangeAspect="1" noChangeArrowheads="1"/>
                      </p:cNvSpPr>
                      <p:nvPr/>
                    </p:nvSpPr>
                    <p:spPr bwMode="auto">
                      <a:xfrm>
                        <a:off x="3926" y="1288"/>
                        <a:ext cx="1388" cy="828"/>
                      </a:xfrm>
                      <a:prstGeom prst="rightArrow">
                        <a:avLst>
                          <a:gd name="adj1" fmla="val 31398"/>
                          <a:gd name="adj2" fmla="val 4106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202" name="AutoShape 828"/>
                      <p:cNvSpPr>
                        <a:spLocks noChangeAspect="1" noChangeArrowheads="1"/>
                      </p:cNvSpPr>
                      <p:nvPr/>
                    </p:nvSpPr>
                    <p:spPr bwMode="auto">
                      <a:xfrm flipH="1">
                        <a:off x="2564" y="3126"/>
                        <a:ext cx="1388" cy="828"/>
                      </a:xfrm>
                      <a:prstGeom prst="rightArrow">
                        <a:avLst>
                          <a:gd name="adj1" fmla="val 31398"/>
                          <a:gd name="adj2" fmla="val 4106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grpSp>
                <p:nvGrpSpPr>
                  <p:cNvPr id="2195" name="Group 829"/>
                  <p:cNvGrpSpPr>
                    <a:grpSpLocks noChangeAspect="1"/>
                  </p:cNvGrpSpPr>
                  <p:nvPr/>
                </p:nvGrpSpPr>
                <p:grpSpPr bwMode="auto">
                  <a:xfrm>
                    <a:off x="1301" y="2834"/>
                    <a:ext cx="82" cy="95"/>
                    <a:chOff x="3272" y="2007"/>
                    <a:chExt cx="1077" cy="1164"/>
                  </a:xfrm>
                </p:grpSpPr>
                <p:sp>
                  <p:nvSpPr>
                    <p:cNvPr id="2196" name="Freeform 830"/>
                    <p:cNvSpPr>
                      <a:spLocks noChangeAspect="1"/>
                    </p:cNvSpPr>
                    <p:nvPr/>
                  </p:nvSpPr>
                  <p:spPr bwMode="auto">
                    <a:xfrm>
                      <a:off x="3272" y="2007"/>
                      <a:ext cx="991" cy="1101"/>
                    </a:xfrm>
                    <a:custGeom>
                      <a:avLst/>
                      <a:gdLst>
                        <a:gd name="T0" fmla="*/ 236 w 991"/>
                        <a:gd name="T1" fmla="*/ 1090 h 1101"/>
                        <a:gd name="T2" fmla="*/ 305 w 991"/>
                        <a:gd name="T3" fmla="*/ 364 h 1101"/>
                        <a:gd name="T4" fmla="*/ 756 w 991"/>
                        <a:gd name="T5" fmla="*/ 27 h 1101"/>
                        <a:gd name="T6" fmla="*/ 985 w 991"/>
                        <a:gd name="T7" fmla="*/ 199 h 1101"/>
                        <a:gd name="T8" fmla="*/ 716 w 991"/>
                        <a:gd name="T9" fmla="*/ 484 h 1101"/>
                        <a:gd name="T10" fmla="*/ 573 w 991"/>
                        <a:gd name="T11" fmla="*/ 319 h 1101"/>
                        <a:gd name="T12" fmla="*/ 299 w 991"/>
                        <a:gd name="T13" fmla="*/ 719 h 1101"/>
                        <a:gd name="T14" fmla="*/ 459 w 991"/>
                        <a:gd name="T15" fmla="*/ 810 h 1101"/>
                        <a:gd name="T16" fmla="*/ 236 w 991"/>
                        <a:gd name="T17" fmla="*/ 1090 h 1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91"/>
                        <a:gd name="T28" fmla="*/ 0 h 1101"/>
                        <a:gd name="T29" fmla="*/ 991 w 991"/>
                        <a:gd name="T30" fmla="*/ 1101 h 11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91" h="1101">
                          <a:moveTo>
                            <a:pt x="236" y="1090"/>
                          </a:moveTo>
                          <a:cubicBezTo>
                            <a:pt x="0" y="874"/>
                            <a:pt x="218" y="541"/>
                            <a:pt x="305" y="364"/>
                          </a:cubicBezTo>
                          <a:cubicBezTo>
                            <a:pt x="392" y="187"/>
                            <a:pt x="643" y="54"/>
                            <a:pt x="756" y="27"/>
                          </a:cubicBezTo>
                          <a:cubicBezTo>
                            <a:pt x="869" y="0"/>
                            <a:pt x="991" y="107"/>
                            <a:pt x="985" y="199"/>
                          </a:cubicBezTo>
                          <a:cubicBezTo>
                            <a:pt x="978" y="275"/>
                            <a:pt x="785" y="464"/>
                            <a:pt x="716" y="484"/>
                          </a:cubicBezTo>
                          <a:cubicBezTo>
                            <a:pt x="647" y="504"/>
                            <a:pt x="648" y="347"/>
                            <a:pt x="573" y="319"/>
                          </a:cubicBezTo>
                          <a:cubicBezTo>
                            <a:pt x="497" y="297"/>
                            <a:pt x="356" y="553"/>
                            <a:pt x="299" y="719"/>
                          </a:cubicBezTo>
                          <a:cubicBezTo>
                            <a:pt x="345" y="816"/>
                            <a:pt x="413" y="719"/>
                            <a:pt x="459" y="810"/>
                          </a:cubicBezTo>
                          <a:cubicBezTo>
                            <a:pt x="449" y="872"/>
                            <a:pt x="362" y="1101"/>
                            <a:pt x="236" y="109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197" name="Freeform 831"/>
                    <p:cNvSpPr>
                      <a:spLocks noChangeAspect="1"/>
                    </p:cNvSpPr>
                    <p:nvPr/>
                  </p:nvSpPr>
                  <p:spPr bwMode="auto">
                    <a:xfrm>
                      <a:off x="3358" y="2070"/>
                      <a:ext cx="991" cy="1101"/>
                    </a:xfrm>
                    <a:custGeom>
                      <a:avLst/>
                      <a:gdLst>
                        <a:gd name="T0" fmla="*/ 236 w 991"/>
                        <a:gd name="T1" fmla="*/ 1090 h 1101"/>
                        <a:gd name="T2" fmla="*/ 305 w 991"/>
                        <a:gd name="T3" fmla="*/ 364 h 1101"/>
                        <a:gd name="T4" fmla="*/ 756 w 991"/>
                        <a:gd name="T5" fmla="*/ 27 h 1101"/>
                        <a:gd name="T6" fmla="*/ 985 w 991"/>
                        <a:gd name="T7" fmla="*/ 199 h 1101"/>
                        <a:gd name="T8" fmla="*/ 716 w 991"/>
                        <a:gd name="T9" fmla="*/ 484 h 1101"/>
                        <a:gd name="T10" fmla="*/ 573 w 991"/>
                        <a:gd name="T11" fmla="*/ 319 h 1101"/>
                        <a:gd name="T12" fmla="*/ 299 w 991"/>
                        <a:gd name="T13" fmla="*/ 719 h 1101"/>
                        <a:gd name="T14" fmla="*/ 459 w 991"/>
                        <a:gd name="T15" fmla="*/ 810 h 1101"/>
                        <a:gd name="T16" fmla="*/ 236 w 991"/>
                        <a:gd name="T17" fmla="*/ 1090 h 1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91"/>
                        <a:gd name="T28" fmla="*/ 0 h 1101"/>
                        <a:gd name="T29" fmla="*/ 991 w 991"/>
                        <a:gd name="T30" fmla="*/ 1101 h 11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91" h="1101">
                          <a:moveTo>
                            <a:pt x="236" y="1090"/>
                          </a:moveTo>
                          <a:cubicBezTo>
                            <a:pt x="0" y="874"/>
                            <a:pt x="218" y="541"/>
                            <a:pt x="305" y="364"/>
                          </a:cubicBezTo>
                          <a:cubicBezTo>
                            <a:pt x="392" y="187"/>
                            <a:pt x="643" y="54"/>
                            <a:pt x="756" y="27"/>
                          </a:cubicBezTo>
                          <a:cubicBezTo>
                            <a:pt x="869" y="0"/>
                            <a:pt x="991" y="107"/>
                            <a:pt x="985" y="199"/>
                          </a:cubicBezTo>
                          <a:cubicBezTo>
                            <a:pt x="978" y="275"/>
                            <a:pt x="785" y="464"/>
                            <a:pt x="716" y="484"/>
                          </a:cubicBezTo>
                          <a:cubicBezTo>
                            <a:pt x="647" y="504"/>
                            <a:pt x="648" y="347"/>
                            <a:pt x="573" y="319"/>
                          </a:cubicBezTo>
                          <a:cubicBezTo>
                            <a:pt x="497" y="297"/>
                            <a:pt x="356" y="553"/>
                            <a:pt x="299" y="719"/>
                          </a:cubicBezTo>
                          <a:cubicBezTo>
                            <a:pt x="345" y="816"/>
                            <a:pt x="413" y="719"/>
                            <a:pt x="459" y="810"/>
                          </a:cubicBezTo>
                          <a:cubicBezTo>
                            <a:pt x="449" y="872"/>
                            <a:pt x="362" y="1101"/>
                            <a:pt x="236" y="109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sp>
              <p:nvSpPr>
                <p:cNvPr id="999232" name="Text Box 832"/>
                <p:cNvSpPr txBox="1">
                  <a:spLocks noChangeArrowheads="1"/>
                </p:cNvSpPr>
                <p:nvPr/>
              </p:nvSpPr>
              <p:spPr bwMode="auto">
                <a:xfrm>
                  <a:off x="1204" y="1968"/>
                  <a:ext cx="318" cy="140"/>
                </a:xfrm>
                <a:prstGeom prst="rect">
                  <a:avLst/>
                </a:prstGeom>
                <a:solidFill>
                  <a:srgbClr val="FFFF53"/>
                </a:solidFill>
                <a:ln w="9525">
                  <a:noFill/>
                  <a:miter lim="800000"/>
                  <a:headEnd/>
                  <a:tailEnd/>
                </a:ln>
                <a:effectLst>
                  <a:outerShdw dist="28398" dir="20006097" algn="ctr" rotWithShape="0">
                    <a:schemeClr val="bg2">
                      <a:alpha val="50000"/>
                    </a:schemeClr>
                  </a:outerShdw>
                </a:effectLst>
              </p:spPr>
              <p:txBody>
                <a:bodyPr lIns="0" tIns="0" rIns="0" bIns="0">
                  <a:spAutoFit/>
                </a:bodyPr>
                <a:lstStyle/>
                <a:p>
                  <a:pPr algn="ctr">
                    <a:lnSpc>
                      <a:spcPct val="80000"/>
                    </a:lnSpc>
                    <a:defRPr/>
                  </a:pPr>
                  <a:r>
                    <a:rPr lang="en-US" sz="900">
                      <a:effectLst>
                        <a:outerShdw blurRad="38100" dist="38100" dir="2700000" algn="tl">
                          <a:srgbClr val="FFFFFF"/>
                        </a:outerShdw>
                      </a:effectLst>
                    </a:rPr>
                    <a:t>Access Gateway</a:t>
                  </a:r>
                  <a:endParaRPr lang="en-GB" sz="900">
                    <a:effectLst>
                      <a:outerShdw blurRad="38100" dist="38100" dir="2700000" algn="tl">
                        <a:srgbClr val="FFFFFF"/>
                      </a:outerShdw>
                    </a:effectLst>
                  </a:endParaRPr>
                </a:p>
              </p:txBody>
            </p:sp>
          </p:grpSp>
          <p:grpSp>
            <p:nvGrpSpPr>
              <p:cNvPr id="2171" name="Group 833"/>
              <p:cNvGrpSpPr>
                <a:grpSpLocks/>
              </p:cNvGrpSpPr>
              <p:nvPr/>
            </p:nvGrpSpPr>
            <p:grpSpPr bwMode="auto">
              <a:xfrm>
                <a:off x="452" y="2134"/>
                <a:ext cx="318" cy="593"/>
                <a:chOff x="910" y="2127"/>
                <a:chExt cx="318" cy="593"/>
              </a:xfrm>
            </p:grpSpPr>
            <p:grpSp>
              <p:nvGrpSpPr>
                <p:cNvPr id="2172" name="Group 834"/>
                <p:cNvGrpSpPr>
                  <a:grpSpLocks/>
                </p:cNvGrpSpPr>
                <p:nvPr/>
              </p:nvGrpSpPr>
              <p:grpSpPr bwMode="auto">
                <a:xfrm>
                  <a:off x="955" y="2127"/>
                  <a:ext cx="227" cy="409"/>
                  <a:chOff x="1111" y="550"/>
                  <a:chExt cx="227" cy="409"/>
                </a:xfrm>
              </p:grpSpPr>
              <p:grpSp>
                <p:nvGrpSpPr>
                  <p:cNvPr id="2174" name="Group 835"/>
                  <p:cNvGrpSpPr>
                    <a:grpSpLocks/>
                  </p:cNvGrpSpPr>
                  <p:nvPr/>
                </p:nvGrpSpPr>
                <p:grpSpPr bwMode="auto">
                  <a:xfrm>
                    <a:off x="1111" y="550"/>
                    <a:ext cx="227" cy="182"/>
                    <a:chOff x="675" y="754"/>
                    <a:chExt cx="912" cy="658"/>
                  </a:xfrm>
                </p:grpSpPr>
                <p:pic>
                  <p:nvPicPr>
                    <p:cNvPr id="2177" name="Picture 836" descr="EuroSet805s"/>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71" y="754"/>
                      <a:ext cx="816" cy="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53" name="Object 5"/>
                    <p:cNvGraphicFramePr>
                      <a:graphicFrameLocks noChangeAspect="1"/>
                    </p:cNvGraphicFramePr>
                    <p:nvPr/>
                  </p:nvGraphicFramePr>
                  <p:xfrm>
                    <a:off x="675" y="1094"/>
                    <a:ext cx="232" cy="318"/>
                  </p:xfrm>
                  <a:graphic>
                    <a:graphicData uri="http://schemas.openxmlformats.org/presentationml/2006/ole">
                      <mc:AlternateContent xmlns:mc="http://schemas.openxmlformats.org/markup-compatibility/2006">
                        <mc:Choice xmlns:v="urn:schemas-microsoft-com:vml" Requires="v">
                          <p:oleObj spid="_x0000_s3226" name="Visio" r:id="rId19" imgW="631662" imgH="816009" progId="Visio.Drawing.11">
                            <p:embed/>
                          </p:oleObj>
                        </mc:Choice>
                        <mc:Fallback>
                          <p:oleObj name="Visio" r:id="rId19" imgW="631662" imgH="816009" progId="Visio.Drawing.11">
                            <p:embed/>
                            <p:pic>
                              <p:nvPicPr>
                                <p:cNvPr id="2053" name="Object 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5" y="1094"/>
                                  <a:ext cx="232"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175" name="Group 838"/>
                  <p:cNvGrpSpPr>
                    <a:grpSpLocks/>
                  </p:cNvGrpSpPr>
                  <p:nvPr/>
                </p:nvGrpSpPr>
                <p:grpSpPr bwMode="auto">
                  <a:xfrm>
                    <a:off x="1111" y="777"/>
                    <a:ext cx="227" cy="182"/>
                    <a:chOff x="675" y="754"/>
                    <a:chExt cx="912" cy="658"/>
                  </a:xfrm>
                </p:grpSpPr>
                <p:pic>
                  <p:nvPicPr>
                    <p:cNvPr id="2176" name="Picture 839" descr="EuroSet805s"/>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71" y="754"/>
                      <a:ext cx="816" cy="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52" name="Object 4"/>
                    <p:cNvGraphicFramePr>
                      <a:graphicFrameLocks noChangeAspect="1"/>
                    </p:cNvGraphicFramePr>
                    <p:nvPr/>
                  </p:nvGraphicFramePr>
                  <p:xfrm>
                    <a:off x="675" y="1094"/>
                    <a:ext cx="232" cy="318"/>
                  </p:xfrm>
                  <a:graphic>
                    <a:graphicData uri="http://schemas.openxmlformats.org/presentationml/2006/ole">
                      <mc:AlternateContent xmlns:mc="http://schemas.openxmlformats.org/markup-compatibility/2006">
                        <mc:Choice xmlns:v="urn:schemas-microsoft-com:vml" Requires="v">
                          <p:oleObj spid="_x0000_s3227" name="Visio" r:id="rId20" imgW="631662" imgH="816009" progId="Visio.Drawing.11">
                            <p:embed/>
                          </p:oleObj>
                        </mc:Choice>
                        <mc:Fallback>
                          <p:oleObj name="Visio" r:id="rId20" imgW="631662" imgH="816009" progId="Visio.Drawing.11">
                            <p:embed/>
                            <p:pic>
                              <p:nvPicPr>
                                <p:cNvPr id="2052" name="Object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5" y="1094"/>
                                  <a:ext cx="232"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999241" name="Text Box 841"/>
                <p:cNvSpPr txBox="1">
                  <a:spLocks noChangeArrowheads="1"/>
                </p:cNvSpPr>
                <p:nvPr/>
              </p:nvSpPr>
              <p:spPr bwMode="auto">
                <a:xfrm>
                  <a:off x="910" y="2580"/>
                  <a:ext cx="318" cy="140"/>
                </a:xfrm>
                <a:prstGeom prst="rect">
                  <a:avLst/>
                </a:prstGeom>
                <a:noFill/>
                <a:ln w="9525">
                  <a:noFill/>
                  <a:miter lim="800000"/>
                  <a:headEnd/>
                  <a:tailEnd/>
                </a:ln>
                <a:effectLst/>
              </p:spPr>
              <p:txBody>
                <a:bodyPr lIns="0" tIns="0" rIns="0" bIns="0">
                  <a:spAutoFit/>
                </a:bodyPr>
                <a:lstStyle/>
                <a:p>
                  <a:pPr algn="ctr">
                    <a:lnSpc>
                      <a:spcPct val="80000"/>
                    </a:lnSpc>
                    <a:defRPr/>
                  </a:pPr>
                  <a:r>
                    <a:rPr lang="en-US" sz="900">
                      <a:solidFill>
                        <a:srgbClr val="0000FF"/>
                      </a:solidFill>
                      <a:effectLst>
                        <a:outerShdw blurRad="38100" dist="38100" dir="2700000" algn="tl">
                          <a:srgbClr val="C0C0C0"/>
                        </a:outerShdw>
                      </a:effectLst>
                    </a:rPr>
                    <a:t>Analog Phone</a:t>
                  </a:r>
                  <a:endParaRPr lang="en-GB" sz="900">
                    <a:solidFill>
                      <a:srgbClr val="0000FF"/>
                    </a:solidFill>
                    <a:effectLst>
                      <a:outerShdw blurRad="38100" dist="38100" dir="2700000" algn="tl">
                        <a:srgbClr val="C0C0C0"/>
                      </a:outerShdw>
                    </a:effectLst>
                  </a:endParaRPr>
                </a:p>
              </p:txBody>
            </p:sp>
          </p:grpSp>
        </p:grpSp>
        <p:grpSp>
          <p:nvGrpSpPr>
            <p:cNvPr id="2110" name="Group 842"/>
            <p:cNvGrpSpPr>
              <a:grpSpLocks/>
            </p:cNvGrpSpPr>
            <p:nvPr/>
          </p:nvGrpSpPr>
          <p:grpSpPr bwMode="auto">
            <a:xfrm>
              <a:off x="4335" y="2647"/>
              <a:ext cx="883" cy="728"/>
              <a:chOff x="4350" y="1975"/>
              <a:chExt cx="883" cy="728"/>
            </a:xfrm>
          </p:grpSpPr>
          <p:grpSp>
            <p:nvGrpSpPr>
              <p:cNvPr id="2112" name="Group 843"/>
              <p:cNvGrpSpPr>
                <a:grpSpLocks/>
              </p:cNvGrpSpPr>
              <p:nvPr/>
            </p:nvGrpSpPr>
            <p:grpSpPr bwMode="auto">
              <a:xfrm>
                <a:off x="4350" y="1975"/>
                <a:ext cx="318" cy="582"/>
                <a:chOff x="4362" y="1945"/>
                <a:chExt cx="318" cy="582"/>
              </a:xfrm>
            </p:grpSpPr>
            <p:grpSp>
              <p:nvGrpSpPr>
                <p:cNvPr id="2115" name="Group 844"/>
                <p:cNvGrpSpPr>
                  <a:grpSpLocks noChangeAspect="1"/>
                </p:cNvGrpSpPr>
                <p:nvPr/>
              </p:nvGrpSpPr>
              <p:grpSpPr bwMode="auto">
                <a:xfrm flipH="1">
                  <a:off x="4385" y="2126"/>
                  <a:ext cx="220" cy="378"/>
                  <a:chOff x="1056" y="2448"/>
                  <a:chExt cx="474" cy="811"/>
                </a:xfrm>
              </p:grpSpPr>
              <p:sp>
                <p:nvSpPr>
                  <p:cNvPr id="2144" name="Freeform 845"/>
                  <p:cNvSpPr>
                    <a:spLocks noChangeAspect="1"/>
                  </p:cNvSpPr>
                  <p:nvPr/>
                </p:nvSpPr>
                <p:spPr bwMode="auto">
                  <a:xfrm>
                    <a:off x="1211" y="2491"/>
                    <a:ext cx="279" cy="759"/>
                  </a:xfrm>
                  <a:custGeom>
                    <a:avLst/>
                    <a:gdLst>
                      <a:gd name="T0" fmla="*/ 0 w 1344"/>
                      <a:gd name="T1" fmla="*/ 759 h 3264"/>
                      <a:gd name="T2" fmla="*/ 0 w 1344"/>
                      <a:gd name="T3" fmla="*/ 0 h 3264"/>
                      <a:gd name="T4" fmla="*/ 279 w 1344"/>
                      <a:gd name="T5" fmla="*/ 190 h 3264"/>
                      <a:gd name="T6" fmla="*/ 279 w 1344"/>
                      <a:gd name="T7" fmla="*/ 569 h 3264"/>
                      <a:gd name="T8" fmla="*/ 0 w 1344"/>
                      <a:gd name="T9" fmla="*/ 759 h 3264"/>
                      <a:gd name="T10" fmla="*/ 0 60000 65536"/>
                      <a:gd name="T11" fmla="*/ 0 60000 65536"/>
                      <a:gd name="T12" fmla="*/ 0 60000 65536"/>
                      <a:gd name="T13" fmla="*/ 0 60000 65536"/>
                      <a:gd name="T14" fmla="*/ 0 60000 65536"/>
                      <a:gd name="T15" fmla="*/ 0 w 1344"/>
                      <a:gd name="T16" fmla="*/ 0 h 3264"/>
                      <a:gd name="T17" fmla="*/ 1344 w 1344"/>
                      <a:gd name="T18" fmla="*/ 3264 h 3264"/>
                    </a:gdLst>
                    <a:ahLst/>
                    <a:cxnLst>
                      <a:cxn ang="T10">
                        <a:pos x="T0" y="T1"/>
                      </a:cxn>
                      <a:cxn ang="T11">
                        <a:pos x="T2" y="T3"/>
                      </a:cxn>
                      <a:cxn ang="T12">
                        <a:pos x="T4" y="T5"/>
                      </a:cxn>
                      <a:cxn ang="T13">
                        <a:pos x="T6" y="T7"/>
                      </a:cxn>
                      <a:cxn ang="T14">
                        <a:pos x="T8" y="T9"/>
                      </a:cxn>
                    </a:cxnLst>
                    <a:rect l="T15" t="T16" r="T17" b="T18"/>
                    <a:pathLst>
                      <a:path w="1344" h="3264">
                        <a:moveTo>
                          <a:pt x="0" y="3264"/>
                        </a:moveTo>
                        <a:lnTo>
                          <a:pt x="0" y="0"/>
                        </a:lnTo>
                        <a:lnTo>
                          <a:pt x="1344" y="816"/>
                        </a:lnTo>
                        <a:lnTo>
                          <a:pt x="1344" y="2448"/>
                        </a:lnTo>
                        <a:lnTo>
                          <a:pt x="0" y="3264"/>
                        </a:lnTo>
                        <a:close/>
                      </a:path>
                    </a:pathLst>
                  </a:custGeom>
                  <a:solidFill>
                    <a:srgbClr val="F045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145" name="Freeform 846"/>
                  <p:cNvSpPr>
                    <a:spLocks noChangeAspect="1"/>
                  </p:cNvSpPr>
                  <p:nvPr/>
                </p:nvSpPr>
                <p:spPr bwMode="auto">
                  <a:xfrm>
                    <a:off x="1211" y="2448"/>
                    <a:ext cx="319" cy="234"/>
                  </a:xfrm>
                  <a:custGeom>
                    <a:avLst/>
                    <a:gdLst>
                      <a:gd name="T0" fmla="*/ 0 w 1536"/>
                      <a:gd name="T1" fmla="*/ 45 h 1008"/>
                      <a:gd name="T2" fmla="*/ 40 w 1536"/>
                      <a:gd name="T3" fmla="*/ 0 h 1008"/>
                      <a:gd name="T4" fmla="*/ 319 w 1536"/>
                      <a:gd name="T5" fmla="*/ 189 h 1008"/>
                      <a:gd name="T6" fmla="*/ 279 w 1536"/>
                      <a:gd name="T7" fmla="*/ 234 h 1008"/>
                      <a:gd name="T8" fmla="*/ 0 w 1536"/>
                      <a:gd name="T9" fmla="*/ 45 h 1008"/>
                      <a:gd name="T10" fmla="*/ 0 60000 65536"/>
                      <a:gd name="T11" fmla="*/ 0 60000 65536"/>
                      <a:gd name="T12" fmla="*/ 0 60000 65536"/>
                      <a:gd name="T13" fmla="*/ 0 60000 65536"/>
                      <a:gd name="T14" fmla="*/ 0 60000 65536"/>
                      <a:gd name="T15" fmla="*/ 0 w 1536"/>
                      <a:gd name="T16" fmla="*/ 0 h 1008"/>
                      <a:gd name="T17" fmla="*/ 1536 w 1536"/>
                      <a:gd name="T18" fmla="*/ 1008 h 1008"/>
                    </a:gdLst>
                    <a:ahLst/>
                    <a:cxnLst>
                      <a:cxn ang="T10">
                        <a:pos x="T0" y="T1"/>
                      </a:cxn>
                      <a:cxn ang="T11">
                        <a:pos x="T2" y="T3"/>
                      </a:cxn>
                      <a:cxn ang="T12">
                        <a:pos x="T4" y="T5"/>
                      </a:cxn>
                      <a:cxn ang="T13">
                        <a:pos x="T6" y="T7"/>
                      </a:cxn>
                      <a:cxn ang="T14">
                        <a:pos x="T8" y="T9"/>
                      </a:cxn>
                    </a:cxnLst>
                    <a:rect l="T15" t="T16" r="T17" b="T18"/>
                    <a:pathLst>
                      <a:path w="1536" h="1008">
                        <a:moveTo>
                          <a:pt x="0" y="192"/>
                        </a:moveTo>
                        <a:lnTo>
                          <a:pt x="192" y="0"/>
                        </a:lnTo>
                        <a:lnTo>
                          <a:pt x="1536" y="816"/>
                        </a:lnTo>
                        <a:lnTo>
                          <a:pt x="1344" y="1008"/>
                        </a:lnTo>
                        <a:lnTo>
                          <a:pt x="0" y="192"/>
                        </a:lnTo>
                        <a:close/>
                      </a:path>
                    </a:pathLst>
                  </a:custGeom>
                  <a:solidFill>
                    <a:srgbClr val="B23300"/>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146" name="Freeform 847"/>
                  <p:cNvSpPr>
                    <a:spLocks noChangeAspect="1"/>
                  </p:cNvSpPr>
                  <p:nvPr/>
                </p:nvSpPr>
                <p:spPr bwMode="auto">
                  <a:xfrm>
                    <a:off x="1490" y="2637"/>
                    <a:ext cx="40" cy="424"/>
                  </a:xfrm>
                  <a:custGeom>
                    <a:avLst/>
                    <a:gdLst>
                      <a:gd name="T0" fmla="*/ 40 w 192"/>
                      <a:gd name="T1" fmla="*/ 0 h 1824"/>
                      <a:gd name="T2" fmla="*/ 40 w 192"/>
                      <a:gd name="T3" fmla="*/ 391 h 1824"/>
                      <a:gd name="T4" fmla="*/ 0 w 192"/>
                      <a:gd name="T5" fmla="*/ 424 h 1824"/>
                      <a:gd name="T6" fmla="*/ 0 w 192"/>
                      <a:gd name="T7" fmla="*/ 45 h 1824"/>
                      <a:gd name="T8" fmla="*/ 40 w 192"/>
                      <a:gd name="T9" fmla="*/ 0 h 1824"/>
                      <a:gd name="T10" fmla="*/ 0 60000 65536"/>
                      <a:gd name="T11" fmla="*/ 0 60000 65536"/>
                      <a:gd name="T12" fmla="*/ 0 60000 65536"/>
                      <a:gd name="T13" fmla="*/ 0 60000 65536"/>
                      <a:gd name="T14" fmla="*/ 0 60000 65536"/>
                      <a:gd name="T15" fmla="*/ 0 w 192"/>
                      <a:gd name="T16" fmla="*/ 0 h 1824"/>
                      <a:gd name="T17" fmla="*/ 192 w 192"/>
                      <a:gd name="T18" fmla="*/ 1824 h 1824"/>
                    </a:gdLst>
                    <a:ahLst/>
                    <a:cxnLst>
                      <a:cxn ang="T10">
                        <a:pos x="T0" y="T1"/>
                      </a:cxn>
                      <a:cxn ang="T11">
                        <a:pos x="T2" y="T3"/>
                      </a:cxn>
                      <a:cxn ang="T12">
                        <a:pos x="T4" y="T5"/>
                      </a:cxn>
                      <a:cxn ang="T13">
                        <a:pos x="T6" y="T7"/>
                      </a:cxn>
                      <a:cxn ang="T14">
                        <a:pos x="T8" y="T9"/>
                      </a:cxn>
                    </a:cxnLst>
                    <a:rect l="T15" t="T16" r="T17" b="T18"/>
                    <a:pathLst>
                      <a:path w="192" h="1824">
                        <a:moveTo>
                          <a:pt x="192" y="0"/>
                        </a:moveTo>
                        <a:lnTo>
                          <a:pt x="192" y="1680"/>
                        </a:lnTo>
                        <a:lnTo>
                          <a:pt x="0" y="1824"/>
                        </a:lnTo>
                        <a:lnTo>
                          <a:pt x="0" y="192"/>
                        </a:lnTo>
                        <a:lnTo>
                          <a:pt x="192" y="0"/>
                        </a:lnTo>
                        <a:close/>
                      </a:path>
                    </a:pathLst>
                  </a:custGeom>
                  <a:solidFill>
                    <a:srgbClr val="FF6223"/>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147" name="Rectangle 848"/>
                  <p:cNvSpPr>
                    <a:spLocks noChangeAspect="1" noChangeArrowheads="1"/>
                  </p:cNvSpPr>
                  <p:nvPr/>
                </p:nvSpPr>
                <p:spPr bwMode="auto">
                  <a:xfrm>
                    <a:off x="1056" y="2496"/>
                    <a:ext cx="154" cy="763"/>
                  </a:xfrm>
                  <a:prstGeom prst="rect">
                    <a:avLst/>
                  </a:prstGeom>
                  <a:solidFill>
                    <a:srgbClr val="F045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148" name="AutoShape 849"/>
                  <p:cNvSpPr>
                    <a:spLocks noChangeAspect="1" noChangeArrowheads="1"/>
                  </p:cNvSpPr>
                  <p:nvPr/>
                </p:nvSpPr>
                <p:spPr bwMode="auto">
                  <a:xfrm>
                    <a:off x="1056" y="2452"/>
                    <a:ext cx="198" cy="43"/>
                  </a:xfrm>
                  <a:prstGeom prst="parallelogram">
                    <a:avLst>
                      <a:gd name="adj" fmla="val 87169"/>
                    </a:avLst>
                  </a:prstGeom>
                  <a:solidFill>
                    <a:srgbClr val="A02E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999250" name="Line 850"/>
                  <p:cNvSpPr>
                    <a:spLocks noChangeAspect="1" noChangeShapeType="1"/>
                  </p:cNvSpPr>
                  <p:nvPr/>
                </p:nvSpPr>
                <p:spPr bwMode="auto">
                  <a:xfrm>
                    <a:off x="1056" y="2643"/>
                    <a:ext cx="151" cy="0"/>
                  </a:xfrm>
                  <a:prstGeom prst="line">
                    <a:avLst/>
                  </a:prstGeom>
                  <a:noFill/>
                  <a:ln w="12700">
                    <a:solidFill>
                      <a:schemeClr val="tx1"/>
                    </a:solidFill>
                    <a:round/>
                    <a:headEnd/>
                    <a:tailEnd/>
                  </a:ln>
                  <a:effectLst>
                    <a:outerShdw dist="17961" dir="2700000" algn="ctr" rotWithShape="0">
                      <a:schemeClr val="bg1"/>
                    </a:outerShdw>
                  </a:effectLst>
                </p:spPr>
                <p:txBody>
                  <a:bodyPr/>
                  <a:lstStyle/>
                  <a:p>
                    <a:pPr>
                      <a:defRPr/>
                    </a:pPr>
                    <a:endParaRPr lang="en-US"/>
                  </a:p>
                </p:txBody>
              </p:sp>
              <p:sp>
                <p:nvSpPr>
                  <p:cNvPr id="999251" name="Line 851"/>
                  <p:cNvSpPr>
                    <a:spLocks noChangeAspect="1" noChangeShapeType="1"/>
                  </p:cNvSpPr>
                  <p:nvPr/>
                </p:nvSpPr>
                <p:spPr bwMode="auto">
                  <a:xfrm>
                    <a:off x="1056" y="2796"/>
                    <a:ext cx="151" cy="0"/>
                  </a:xfrm>
                  <a:prstGeom prst="line">
                    <a:avLst/>
                  </a:prstGeom>
                  <a:noFill/>
                  <a:ln w="12700">
                    <a:solidFill>
                      <a:schemeClr val="tx1"/>
                    </a:solidFill>
                    <a:round/>
                    <a:headEnd/>
                    <a:tailEnd/>
                  </a:ln>
                  <a:effectLst>
                    <a:outerShdw dist="17961" dir="2700000" algn="ctr" rotWithShape="0">
                      <a:schemeClr val="bg1"/>
                    </a:outerShdw>
                  </a:effectLst>
                </p:spPr>
                <p:txBody>
                  <a:bodyPr/>
                  <a:lstStyle/>
                  <a:p>
                    <a:pPr>
                      <a:defRPr/>
                    </a:pPr>
                    <a:endParaRPr lang="en-US"/>
                  </a:p>
                </p:txBody>
              </p:sp>
              <p:sp>
                <p:nvSpPr>
                  <p:cNvPr id="999252" name="Line 852"/>
                  <p:cNvSpPr>
                    <a:spLocks noChangeAspect="1" noChangeShapeType="1"/>
                  </p:cNvSpPr>
                  <p:nvPr/>
                </p:nvSpPr>
                <p:spPr bwMode="auto">
                  <a:xfrm>
                    <a:off x="1056" y="2948"/>
                    <a:ext cx="151" cy="0"/>
                  </a:xfrm>
                  <a:prstGeom prst="line">
                    <a:avLst/>
                  </a:prstGeom>
                  <a:noFill/>
                  <a:ln w="12700">
                    <a:solidFill>
                      <a:schemeClr val="tx1"/>
                    </a:solidFill>
                    <a:round/>
                    <a:headEnd/>
                    <a:tailEnd/>
                  </a:ln>
                  <a:effectLst>
                    <a:outerShdw dist="17961" dir="2700000" algn="ctr" rotWithShape="0">
                      <a:schemeClr val="bg1"/>
                    </a:outerShdw>
                  </a:effectLst>
                </p:spPr>
                <p:txBody>
                  <a:bodyPr/>
                  <a:lstStyle/>
                  <a:p>
                    <a:pPr>
                      <a:defRPr/>
                    </a:pPr>
                    <a:endParaRPr lang="en-US"/>
                  </a:p>
                </p:txBody>
              </p:sp>
              <p:sp>
                <p:nvSpPr>
                  <p:cNvPr id="999253" name="Line 853"/>
                  <p:cNvSpPr>
                    <a:spLocks noChangeAspect="1" noChangeShapeType="1"/>
                  </p:cNvSpPr>
                  <p:nvPr/>
                </p:nvSpPr>
                <p:spPr bwMode="auto">
                  <a:xfrm>
                    <a:off x="1056" y="3100"/>
                    <a:ext cx="151" cy="0"/>
                  </a:xfrm>
                  <a:prstGeom prst="line">
                    <a:avLst/>
                  </a:prstGeom>
                  <a:noFill/>
                  <a:ln w="12700">
                    <a:solidFill>
                      <a:schemeClr val="tx1"/>
                    </a:solidFill>
                    <a:round/>
                    <a:headEnd/>
                    <a:tailEnd/>
                  </a:ln>
                  <a:effectLst>
                    <a:outerShdw dist="17961" dir="2700000" algn="ctr" rotWithShape="0">
                      <a:schemeClr val="bg1"/>
                    </a:outerShdw>
                  </a:effectLst>
                </p:spPr>
                <p:txBody>
                  <a:bodyPr/>
                  <a:lstStyle/>
                  <a:p>
                    <a:pPr>
                      <a:defRPr/>
                    </a:pPr>
                    <a:endParaRPr lang="en-US"/>
                  </a:p>
                </p:txBody>
              </p:sp>
              <p:sp>
                <p:nvSpPr>
                  <p:cNvPr id="2153" name="Line 854"/>
                  <p:cNvSpPr>
                    <a:spLocks noChangeAspect="1" noChangeShapeType="1"/>
                  </p:cNvSpPr>
                  <p:nvPr/>
                </p:nvSpPr>
                <p:spPr bwMode="auto">
                  <a:xfrm>
                    <a:off x="1061" y="3253"/>
                    <a:ext cx="1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2154" name="Line 855"/>
                  <p:cNvSpPr>
                    <a:spLocks noChangeAspect="1" noChangeShapeType="1"/>
                  </p:cNvSpPr>
                  <p:nvPr/>
                </p:nvSpPr>
                <p:spPr bwMode="auto">
                  <a:xfrm>
                    <a:off x="1061" y="2491"/>
                    <a:ext cx="1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2155" name="Line 856"/>
                  <p:cNvSpPr>
                    <a:spLocks noChangeAspect="1" noChangeShapeType="1"/>
                  </p:cNvSpPr>
                  <p:nvPr/>
                </p:nvSpPr>
                <p:spPr bwMode="auto">
                  <a:xfrm>
                    <a:off x="1211" y="2491"/>
                    <a:ext cx="0" cy="76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999257" name="AutoShape 857"/>
                  <p:cNvSpPr>
                    <a:spLocks noChangeAspect="1" noChangeArrowheads="1"/>
                  </p:cNvSpPr>
                  <p:nvPr/>
                </p:nvSpPr>
                <p:spPr bwMode="auto">
                  <a:xfrm rot="2068398">
                    <a:off x="1209" y="2609"/>
                    <a:ext cx="280" cy="71"/>
                  </a:xfrm>
                  <a:prstGeom prst="rightArrow">
                    <a:avLst>
                      <a:gd name="adj1" fmla="val 50000"/>
                      <a:gd name="adj2" fmla="val 59311"/>
                    </a:avLst>
                  </a:prstGeom>
                  <a:solidFill>
                    <a:srgbClr val="FFFFFF"/>
                  </a:solidFill>
                  <a:ln w="9525">
                    <a:noFill/>
                    <a:miter lim="800000"/>
                    <a:headEnd/>
                    <a:tailEnd/>
                  </a:ln>
                  <a:effectLst>
                    <a:outerShdw dist="12700" dir="16200000" algn="ctr" rotWithShape="0">
                      <a:schemeClr val="tx1"/>
                    </a:outerShdw>
                  </a:effectLst>
                </p:spPr>
                <p:txBody>
                  <a:bodyPr wrap="none" anchor="ctr"/>
                  <a:lstStyle/>
                  <a:p>
                    <a:pPr>
                      <a:defRPr/>
                    </a:pPr>
                    <a:endParaRPr lang="en-US"/>
                  </a:p>
                </p:txBody>
              </p:sp>
              <p:sp>
                <p:nvSpPr>
                  <p:cNvPr id="999258" name="AutoShape 858"/>
                  <p:cNvSpPr>
                    <a:spLocks noChangeAspect="1" noChangeArrowheads="1"/>
                  </p:cNvSpPr>
                  <p:nvPr/>
                </p:nvSpPr>
                <p:spPr bwMode="auto">
                  <a:xfrm rot="19477101" flipV="1">
                    <a:off x="1209" y="3049"/>
                    <a:ext cx="291" cy="71"/>
                  </a:xfrm>
                  <a:prstGeom prst="rightArrow">
                    <a:avLst>
                      <a:gd name="adj1" fmla="val 50000"/>
                      <a:gd name="adj2" fmla="val 62299"/>
                    </a:avLst>
                  </a:prstGeom>
                  <a:solidFill>
                    <a:srgbClr val="FFFFFF"/>
                  </a:solidFill>
                  <a:ln w="9525">
                    <a:noFill/>
                    <a:miter lim="800000"/>
                    <a:headEnd/>
                    <a:tailEnd/>
                  </a:ln>
                  <a:effectLst>
                    <a:outerShdw dist="17961" dir="13500000" algn="ctr" rotWithShape="0">
                      <a:schemeClr val="tx1"/>
                    </a:outerShdw>
                  </a:effectLst>
                </p:spPr>
                <p:txBody>
                  <a:bodyPr wrap="none" anchor="ctr"/>
                  <a:lstStyle/>
                  <a:p>
                    <a:pPr>
                      <a:defRPr/>
                    </a:pPr>
                    <a:endParaRPr lang="en-US"/>
                  </a:p>
                </p:txBody>
              </p:sp>
              <p:grpSp>
                <p:nvGrpSpPr>
                  <p:cNvPr id="2158" name="Group 859"/>
                  <p:cNvGrpSpPr>
                    <a:grpSpLocks noChangeAspect="1"/>
                  </p:cNvGrpSpPr>
                  <p:nvPr/>
                </p:nvGrpSpPr>
                <p:grpSpPr bwMode="auto">
                  <a:xfrm>
                    <a:off x="1241" y="2773"/>
                    <a:ext cx="207" cy="217"/>
                    <a:chOff x="2484" y="1225"/>
                    <a:chExt cx="2830" cy="2729"/>
                  </a:xfrm>
                </p:grpSpPr>
                <p:grpSp>
                  <p:nvGrpSpPr>
                    <p:cNvPr id="2162" name="Group 860"/>
                    <p:cNvGrpSpPr>
                      <a:grpSpLocks noChangeAspect="1"/>
                    </p:cNvGrpSpPr>
                    <p:nvPr/>
                  </p:nvGrpSpPr>
                  <p:grpSpPr bwMode="auto">
                    <a:xfrm>
                      <a:off x="2484" y="1225"/>
                      <a:ext cx="2750" cy="2666"/>
                      <a:chOff x="2564" y="1288"/>
                      <a:chExt cx="2750" cy="2666"/>
                    </a:xfrm>
                  </p:grpSpPr>
                  <p:sp>
                    <p:nvSpPr>
                      <p:cNvPr id="2167" name="AutoShape 861"/>
                      <p:cNvSpPr>
                        <a:spLocks noChangeAspect="1" noChangeArrowheads="1"/>
                      </p:cNvSpPr>
                      <p:nvPr/>
                    </p:nvSpPr>
                    <p:spPr bwMode="auto">
                      <a:xfrm>
                        <a:off x="2908" y="1572"/>
                        <a:ext cx="2097" cy="2097"/>
                      </a:xfrm>
                      <a:custGeom>
                        <a:avLst/>
                        <a:gdLst>
                          <a:gd name="T0" fmla="*/ 102 w 21600"/>
                          <a:gd name="T1" fmla="*/ 0 h 21600"/>
                          <a:gd name="T2" fmla="*/ 30 w 21600"/>
                          <a:gd name="T3" fmla="*/ 30 h 21600"/>
                          <a:gd name="T4" fmla="*/ 0 w 21600"/>
                          <a:gd name="T5" fmla="*/ 102 h 21600"/>
                          <a:gd name="T6" fmla="*/ 30 w 21600"/>
                          <a:gd name="T7" fmla="*/ 174 h 21600"/>
                          <a:gd name="T8" fmla="*/ 102 w 21600"/>
                          <a:gd name="T9" fmla="*/ 204 h 21600"/>
                          <a:gd name="T10" fmla="*/ 174 w 21600"/>
                          <a:gd name="T11" fmla="*/ 174 h 21600"/>
                          <a:gd name="T12" fmla="*/ 204 w 21600"/>
                          <a:gd name="T13" fmla="*/ 102 h 21600"/>
                          <a:gd name="T14" fmla="*/ 174 w 21600"/>
                          <a:gd name="T15" fmla="*/ 30 h 21600"/>
                          <a:gd name="T16" fmla="*/ 0 60000 65536"/>
                          <a:gd name="T17" fmla="*/ 0 60000 65536"/>
                          <a:gd name="T18" fmla="*/ 0 60000 65536"/>
                          <a:gd name="T19" fmla="*/ 0 60000 65536"/>
                          <a:gd name="T20" fmla="*/ 0 60000 65536"/>
                          <a:gd name="T21" fmla="*/ 0 60000 65536"/>
                          <a:gd name="T22" fmla="*/ 0 60000 65536"/>
                          <a:gd name="T23" fmla="*/ 0 60000 65536"/>
                          <a:gd name="T24" fmla="*/ 3162 w 21600"/>
                          <a:gd name="T25" fmla="*/ 3162 h 21600"/>
                          <a:gd name="T26" fmla="*/ 18438 w 21600"/>
                          <a:gd name="T27" fmla="*/ 1843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699" y="10800"/>
                            </a:moveTo>
                            <a:cubicBezTo>
                              <a:pt x="2699" y="15274"/>
                              <a:pt x="6326" y="18901"/>
                              <a:pt x="10800" y="18901"/>
                            </a:cubicBezTo>
                            <a:cubicBezTo>
                              <a:pt x="15274" y="18901"/>
                              <a:pt x="18901" y="15274"/>
                              <a:pt x="18901" y="10800"/>
                            </a:cubicBezTo>
                            <a:cubicBezTo>
                              <a:pt x="18901" y="6326"/>
                              <a:pt x="15274" y="2699"/>
                              <a:pt x="10800" y="2699"/>
                            </a:cubicBezTo>
                            <a:cubicBezTo>
                              <a:pt x="6326" y="2699"/>
                              <a:pt x="2699" y="6326"/>
                              <a:pt x="2699" y="108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168" name="AutoShape 862"/>
                      <p:cNvSpPr>
                        <a:spLocks noChangeAspect="1" noChangeArrowheads="1"/>
                      </p:cNvSpPr>
                      <p:nvPr/>
                    </p:nvSpPr>
                    <p:spPr bwMode="auto">
                      <a:xfrm>
                        <a:off x="3926" y="1288"/>
                        <a:ext cx="1388" cy="828"/>
                      </a:xfrm>
                      <a:prstGeom prst="rightArrow">
                        <a:avLst>
                          <a:gd name="adj1" fmla="val 31398"/>
                          <a:gd name="adj2" fmla="val 4106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169" name="AutoShape 863"/>
                      <p:cNvSpPr>
                        <a:spLocks noChangeAspect="1" noChangeArrowheads="1"/>
                      </p:cNvSpPr>
                      <p:nvPr/>
                    </p:nvSpPr>
                    <p:spPr bwMode="auto">
                      <a:xfrm flipH="1">
                        <a:off x="2564" y="3126"/>
                        <a:ext cx="1388" cy="828"/>
                      </a:xfrm>
                      <a:prstGeom prst="rightArrow">
                        <a:avLst>
                          <a:gd name="adj1" fmla="val 31398"/>
                          <a:gd name="adj2" fmla="val 4106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nvGrpSpPr>
                    <p:cNvPr id="2163" name="Group 864"/>
                    <p:cNvGrpSpPr>
                      <a:grpSpLocks noChangeAspect="1"/>
                    </p:cNvGrpSpPr>
                    <p:nvPr/>
                  </p:nvGrpSpPr>
                  <p:grpSpPr bwMode="auto">
                    <a:xfrm>
                      <a:off x="2564" y="1288"/>
                      <a:ext cx="2750" cy="2666"/>
                      <a:chOff x="2564" y="1288"/>
                      <a:chExt cx="2750" cy="2666"/>
                    </a:xfrm>
                  </p:grpSpPr>
                  <p:sp>
                    <p:nvSpPr>
                      <p:cNvPr id="2164" name="AutoShape 865"/>
                      <p:cNvSpPr>
                        <a:spLocks noChangeAspect="1" noChangeArrowheads="1"/>
                      </p:cNvSpPr>
                      <p:nvPr/>
                    </p:nvSpPr>
                    <p:spPr bwMode="auto">
                      <a:xfrm>
                        <a:off x="2908" y="1572"/>
                        <a:ext cx="2097" cy="2097"/>
                      </a:xfrm>
                      <a:custGeom>
                        <a:avLst/>
                        <a:gdLst>
                          <a:gd name="T0" fmla="*/ 102 w 21600"/>
                          <a:gd name="T1" fmla="*/ 0 h 21600"/>
                          <a:gd name="T2" fmla="*/ 30 w 21600"/>
                          <a:gd name="T3" fmla="*/ 30 h 21600"/>
                          <a:gd name="T4" fmla="*/ 0 w 21600"/>
                          <a:gd name="T5" fmla="*/ 102 h 21600"/>
                          <a:gd name="T6" fmla="*/ 30 w 21600"/>
                          <a:gd name="T7" fmla="*/ 174 h 21600"/>
                          <a:gd name="T8" fmla="*/ 102 w 21600"/>
                          <a:gd name="T9" fmla="*/ 204 h 21600"/>
                          <a:gd name="T10" fmla="*/ 174 w 21600"/>
                          <a:gd name="T11" fmla="*/ 174 h 21600"/>
                          <a:gd name="T12" fmla="*/ 204 w 21600"/>
                          <a:gd name="T13" fmla="*/ 102 h 21600"/>
                          <a:gd name="T14" fmla="*/ 174 w 21600"/>
                          <a:gd name="T15" fmla="*/ 30 h 21600"/>
                          <a:gd name="T16" fmla="*/ 0 60000 65536"/>
                          <a:gd name="T17" fmla="*/ 0 60000 65536"/>
                          <a:gd name="T18" fmla="*/ 0 60000 65536"/>
                          <a:gd name="T19" fmla="*/ 0 60000 65536"/>
                          <a:gd name="T20" fmla="*/ 0 60000 65536"/>
                          <a:gd name="T21" fmla="*/ 0 60000 65536"/>
                          <a:gd name="T22" fmla="*/ 0 60000 65536"/>
                          <a:gd name="T23" fmla="*/ 0 60000 65536"/>
                          <a:gd name="T24" fmla="*/ 3162 w 21600"/>
                          <a:gd name="T25" fmla="*/ 3162 h 21600"/>
                          <a:gd name="T26" fmla="*/ 18438 w 21600"/>
                          <a:gd name="T27" fmla="*/ 1843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699" y="10800"/>
                            </a:moveTo>
                            <a:cubicBezTo>
                              <a:pt x="2699" y="15274"/>
                              <a:pt x="6326" y="18901"/>
                              <a:pt x="10800" y="18901"/>
                            </a:cubicBezTo>
                            <a:cubicBezTo>
                              <a:pt x="15274" y="18901"/>
                              <a:pt x="18901" y="15274"/>
                              <a:pt x="18901" y="10800"/>
                            </a:cubicBezTo>
                            <a:cubicBezTo>
                              <a:pt x="18901" y="6326"/>
                              <a:pt x="15274" y="2699"/>
                              <a:pt x="10800" y="2699"/>
                            </a:cubicBezTo>
                            <a:cubicBezTo>
                              <a:pt x="6326" y="2699"/>
                              <a:pt x="2699" y="6326"/>
                              <a:pt x="2699" y="1080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165" name="AutoShape 866"/>
                      <p:cNvSpPr>
                        <a:spLocks noChangeAspect="1" noChangeArrowheads="1"/>
                      </p:cNvSpPr>
                      <p:nvPr/>
                    </p:nvSpPr>
                    <p:spPr bwMode="auto">
                      <a:xfrm>
                        <a:off x="3926" y="1288"/>
                        <a:ext cx="1388" cy="828"/>
                      </a:xfrm>
                      <a:prstGeom prst="rightArrow">
                        <a:avLst>
                          <a:gd name="adj1" fmla="val 31398"/>
                          <a:gd name="adj2" fmla="val 4106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166" name="AutoShape 867"/>
                      <p:cNvSpPr>
                        <a:spLocks noChangeAspect="1" noChangeArrowheads="1"/>
                      </p:cNvSpPr>
                      <p:nvPr/>
                    </p:nvSpPr>
                    <p:spPr bwMode="auto">
                      <a:xfrm flipH="1">
                        <a:off x="2564" y="3126"/>
                        <a:ext cx="1388" cy="828"/>
                      </a:xfrm>
                      <a:prstGeom prst="rightArrow">
                        <a:avLst>
                          <a:gd name="adj1" fmla="val 31398"/>
                          <a:gd name="adj2" fmla="val 4106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grpSp>
                <p:nvGrpSpPr>
                  <p:cNvPr id="2159" name="Group 868"/>
                  <p:cNvGrpSpPr>
                    <a:grpSpLocks noChangeAspect="1"/>
                  </p:cNvGrpSpPr>
                  <p:nvPr/>
                </p:nvGrpSpPr>
                <p:grpSpPr bwMode="auto">
                  <a:xfrm>
                    <a:off x="1301" y="2834"/>
                    <a:ext cx="82" cy="95"/>
                    <a:chOff x="3272" y="2007"/>
                    <a:chExt cx="1077" cy="1164"/>
                  </a:xfrm>
                </p:grpSpPr>
                <p:sp>
                  <p:nvSpPr>
                    <p:cNvPr id="2160" name="Freeform 869"/>
                    <p:cNvSpPr>
                      <a:spLocks noChangeAspect="1"/>
                    </p:cNvSpPr>
                    <p:nvPr/>
                  </p:nvSpPr>
                  <p:spPr bwMode="auto">
                    <a:xfrm>
                      <a:off x="3272" y="2007"/>
                      <a:ext cx="991" cy="1101"/>
                    </a:xfrm>
                    <a:custGeom>
                      <a:avLst/>
                      <a:gdLst>
                        <a:gd name="T0" fmla="*/ 236 w 991"/>
                        <a:gd name="T1" fmla="*/ 1090 h 1101"/>
                        <a:gd name="T2" fmla="*/ 305 w 991"/>
                        <a:gd name="T3" fmla="*/ 364 h 1101"/>
                        <a:gd name="T4" fmla="*/ 756 w 991"/>
                        <a:gd name="T5" fmla="*/ 27 h 1101"/>
                        <a:gd name="T6" fmla="*/ 985 w 991"/>
                        <a:gd name="T7" fmla="*/ 199 h 1101"/>
                        <a:gd name="T8" fmla="*/ 716 w 991"/>
                        <a:gd name="T9" fmla="*/ 484 h 1101"/>
                        <a:gd name="T10" fmla="*/ 573 w 991"/>
                        <a:gd name="T11" fmla="*/ 319 h 1101"/>
                        <a:gd name="T12" fmla="*/ 299 w 991"/>
                        <a:gd name="T13" fmla="*/ 719 h 1101"/>
                        <a:gd name="T14" fmla="*/ 459 w 991"/>
                        <a:gd name="T15" fmla="*/ 810 h 1101"/>
                        <a:gd name="T16" fmla="*/ 236 w 991"/>
                        <a:gd name="T17" fmla="*/ 1090 h 1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91"/>
                        <a:gd name="T28" fmla="*/ 0 h 1101"/>
                        <a:gd name="T29" fmla="*/ 991 w 991"/>
                        <a:gd name="T30" fmla="*/ 1101 h 11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91" h="1101">
                          <a:moveTo>
                            <a:pt x="236" y="1090"/>
                          </a:moveTo>
                          <a:cubicBezTo>
                            <a:pt x="0" y="874"/>
                            <a:pt x="218" y="541"/>
                            <a:pt x="305" y="364"/>
                          </a:cubicBezTo>
                          <a:cubicBezTo>
                            <a:pt x="392" y="187"/>
                            <a:pt x="643" y="54"/>
                            <a:pt x="756" y="27"/>
                          </a:cubicBezTo>
                          <a:cubicBezTo>
                            <a:pt x="869" y="0"/>
                            <a:pt x="991" y="107"/>
                            <a:pt x="985" y="199"/>
                          </a:cubicBezTo>
                          <a:cubicBezTo>
                            <a:pt x="978" y="275"/>
                            <a:pt x="785" y="464"/>
                            <a:pt x="716" y="484"/>
                          </a:cubicBezTo>
                          <a:cubicBezTo>
                            <a:pt x="647" y="504"/>
                            <a:pt x="648" y="347"/>
                            <a:pt x="573" y="319"/>
                          </a:cubicBezTo>
                          <a:cubicBezTo>
                            <a:pt x="497" y="297"/>
                            <a:pt x="356" y="553"/>
                            <a:pt x="299" y="719"/>
                          </a:cubicBezTo>
                          <a:cubicBezTo>
                            <a:pt x="345" y="816"/>
                            <a:pt x="413" y="719"/>
                            <a:pt x="459" y="810"/>
                          </a:cubicBezTo>
                          <a:cubicBezTo>
                            <a:pt x="449" y="872"/>
                            <a:pt x="362" y="1101"/>
                            <a:pt x="236" y="109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161" name="Freeform 870"/>
                    <p:cNvSpPr>
                      <a:spLocks noChangeAspect="1"/>
                    </p:cNvSpPr>
                    <p:nvPr/>
                  </p:nvSpPr>
                  <p:spPr bwMode="auto">
                    <a:xfrm>
                      <a:off x="3358" y="2070"/>
                      <a:ext cx="991" cy="1101"/>
                    </a:xfrm>
                    <a:custGeom>
                      <a:avLst/>
                      <a:gdLst>
                        <a:gd name="T0" fmla="*/ 236 w 991"/>
                        <a:gd name="T1" fmla="*/ 1090 h 1101"/>
                        <a:gd name="T2" fmla="*/ 305 w 991"/>
                        <a:gd name="T3" fmla="*/ 364 h 1101"/>
                        <a:gd name="T4" fmla="*/ 756 w 991"/>
                        <a:gd name="T5" fmla="*/ 27 h 1101"/>
                        <a:gd name="T6" fmla="*/ 985 w 991"/>
                        <a:gd name="T7" fmla="*/ 199 h 1101"/>
                        <a:gd name="T8" fmla="*/ 716 w 991"/>
                        <a:gd name="T9" fmla="*/ 484 h 1101"/>
                        <a:gd name="T10" fmla="*/ 573 w 991"/>
                        <a:gd name="T11" fmla="*/ 319 h 1101"/>
                        <a:gd name="T12" fmla="*/ 299 w 991"/>
                        <a:gd name="T13" fmla="*/ 719 h 1101"/>
                        <a:gd name="T14" fmla="*/ 459 w 991"/>
                        <a:gd name="T15" fmla="*/ 810 h 1101"/>
                        <a:gd name="T16" fmla="*/ 236 w 991"/>
                        <a:gd name="T17" fmla="*/ 1090 h 1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91"/>
                        <a:gd name="T28" fmla="*/ 0 h 1101"/>
                        <a:gd name="T29" fmla="*/ 991 w 991"/>
                        <a:gd name="T30" fmla="*/ 1101 h 11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91" h="1101">
                          <a:moveTo>
                            <a:pt x="236" y="1090"/>
                          </a:moveTo>
                          <a:cubicBezTo>
                            <a:pt x="0" y="874"/>
                            <a:pt x="218" y="541"/>
                            <a:pt x="305" y="364"/>
                          </a:cubicBezTo>
                          <a:cubicBezTo>
                            <a:pt x="392" y="187"/>
                            <a:pt x="643" y="54"/>
                            <a:pt x="756" y="27"/>
                          </a:cubicBezTo>
                          <a:cubicBezTo>
                            <a:pt x="869" y="0"/>
                            <a:pt x="991" y="107"/>
                            <a:pt x="985" y="199"/>
                          </a:cubicBezTo>
                          <a:cubicBezTo>
                            <a:pt x="978" y="275"/>
                            <a:pt x="785" y="464"/>
                            <a:pt x="716" y="484"/>
                          </a:cubicBezTo>
                          <a:cubicBezTo>
                            <a:pt x="647" y="504"/>
                            <a:pt x="648" y="347"/>
                            <a:pt x="573" y="319"/>
                          </a:cubicBezTo>
                          <a:cubicBezTo>
                            <a:pt x="497" y="297"/>
                            <a:pt x="356" y="553"/>
                            <a:pt x="299" y="719"/>
                          </a:cubicBezTo>
                          <a:cubicBezTo>
                            <a:pt x="345" y="816"/>
                            <a:pt x="413" y="719"/>
                            <a:pt x="459" y="810"/>
                          </a:cubicBezTo>
                          <a:cubicBezTo>
                            <a:pt x="449" y="872"/>
                            <a:pt x="362" y="1101"/>
                            <a:pt x="236" y="109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grpSp>
              <p:nvGrpSpPr>
                <p:cNvPr id="2116" name="Group 871"/>
                <p:cNvGrpSpPr>
                  <a:grpSpLocks noChangeAspect="1"/>
                </p:cNvGrpSpPr>
                <p:nvPr/>
              </p:nvGrpSpPr>
              <p:grpSpPr bwMode="auto">
                <a:xfrm flipH="1">
                  <a:off x="4385" y="2104"/>
                  <a:ext cx="246" cy="423"/>
                  <a:chOff x="1056" y="2448"/>
                  <a:chExt cx="474" cy="811"/>
                </a:xfrm>
              </p:grpSpPr>
              <p:sp>
                <p:nvSpPr>
                  <p:cNvPr id="2118" name="Freeform 872"/>
                  <p:cNvSpPr>
                    <a:spLocks noChangeAspect="1"/>
                  </p:cNvSpPr>
                  <p:nvPr/>
                </p:nvSpPr>
                <p:spPr bwMode="auto">
                  <a:xfrm>
                    <a:off x="1211" y="2491"/>
                    <a:ext cx="279" cy="759"/>
                  </a:xfrm>
                  <a:custGeom>
                    <a:avLst/>
                    <a:gdLst>
                      <a:gd name="T0" fmla="*/ 0 w 1344"/>
                      <a:gd name="T1" fmla="*/ 759 h 3264"/>
                      <a:gd name="T2" fmla="*/ 0 w 1344"/>
                      <a:gd name="T3" fmla="*/ 0 h 3264"/>
                      <a:gd name="T4" fmla="*/ 279 w 1344"/>
                      <a:gd name="T5" fmla="*/ 190 h 3264"/>
                      <a:gd name="T6" fmla="*/ 279 w 1344"/>
                      <a:gd name="T7" fmla="*/ 569 h 3264"/>
                      <a:gd name="T8" fmla="*/ 0 w 1344"/>
                      <a:gd name="T9" fmla="*/ 759 h 3264"/>
                      <a:gd name="T10" fmla="*/ 0 60000 65536"/>
                      <a:gd name="T11" fmla="*/ 0 60000 65536"/>
                      <a:gd name="T12" fmla="*/ 0 60000 65536"/>
                      <a:gd name="T13" fmla="*/ 0 60000 65536"/>
                      <a:gd name="T14" fmla="*/ 0 60000 65536"/>
                      <a:gd name="T15" fmla="*/ 0 w 1344"/>
                      <a:gd name="T16" fmla="*/ 0 h 3264"/>
                      <a:gd name="T17" fmla="*/ 1344 w 1344"/>
                      <a:gd name="T18" fmla="*/ 3264 h 3264"/>
                    </a:gdLst>
                    <a:ahLst/>
                    <a:cxnLst>
                      <a:cxn ang="T10">
                        <a:pos x="T0" y="T1"/>
                      </a:cxn>
                      <a:cxn ang="T11">
                        <a:pos x="T2" y="T3"/>
                      </a:cxn>
                      <a:cxn ang="T12">
                        <a:pos x="T4" y="T5"/>
                      </a:cxn>
                      <a:cxn ang="T13">
                        <a:pos x="T6" y="T7"/>
                      </a:cxn>
                      <a:cxn ang="T14">
                        <a:pos x="T8" y="T9"/>
                      </a:cxn>
                    </a:cxnLst>
                    <a:rect l="T15" t="T16" r="T17" b="T18"/>
                    <a:pathLst>
                      <a:path w="1344" h="3264">
                        <a:moveTo>
                          <a:pt x="0" y="3264"/>
                        </a:moveTo>
                        <a:lnTo>
                          <a:pt x="0" y="0"/>
                        </a:lnTo>
                        <a:lnTo>
                          <a:pt x="1344" y="816"/>
                        </a:lnTo>
                        <a:lnTo>
                          <a:pt x="1344" y="2448"/>
                        </a:lnTo>
                        <a:lnTo>
                          <a:pt x="0" y="3264"/>
                        </a:lnTo>
                        <a:close/>
                      </a:path>
                    </a:pathLst>
                  </a:custGeom>
                  <a:solidFill>
                    <a:srgbClr val="F045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119" name="Freeform 873"/>
                  <p:cNvSpPr>
                    <a:spLocks noChangeAspect="1"/>
                  </p:cNvSpPr>
                  <p:nvPr/>
                </p:nvSpPr>
                <p:spPr bwMode="auto">
                  <a:xfrm>
                    <a:off x="1211" y="2448"/>
                    <a:ext cx="319" cy="234"/>
                  </a:xfrm>
                  <a:custGeom>
                    <a:avLst/>
                    <a:gdLst>
                      <a:gd name="T0" fmla="*/ 0 w 1536"/>
                      <a:gd name="T1" fmla="*/ 45 h 1008"/>
                      <a:gd name="T2" fmla="*/ 40 w 1536"/>
                      <a:gd name="T3" fmla="*/ 0 h 1008"/>
                      <a:gd name="T4" fmla="*/ 319 w 1536"/>
                      <a:gd name="T5" fmla="*/ 189 h 1008"/>
                      <a:gd name="T6" fmla="*/ 279 w 1536"/>
                      <a:gd name="T7" fmla="*/ 234 h 1008"/>
                      <a:gd name="T8" fmla="*/ 0 w 1536"/>
                      <a:gd name="T9" fmla="*/ 45 h 1008"/>
                      <a:gd name="T10" fmla="*/ 0 60000 65536"/>
                      <a:gd name="T11" fmla="*/ 0 60000 65536"/>
                      <a:gd name="T12" fmla="*/ 0 60000 65536"/>
                      <a:gd name="T13" fmla="*/ 0 60000 65536"/>
                      <a:gd name="T14" fmla="*/ 0 60000 65536"/>
                      <a:gd name="T15" fmla="*/ 0 w 1536"/>
                      <a:gd name="T16" fmla="*/ 0 h 1008"/>
                      <a:gd name="T17" fmla="*/ 1536 w 1536"/>
                      <a:gd name="T18" fmla="*/ 1008 h 1008"/>
                    </a:gdLst>
                    <a:ahLst/>
                    <a:cxnLst>
                      <a:cxn ang="T10">
                        <a:pos x="T0" y="T1"/>
                      </a:cxn>
                      <a:cxn ang="T11">
                        <a:pos x="T2" y="T3"/>
                      </a:cxn>
                      <a:cxn ang="T12">
                        <a:pos x="T4" y="T5"/>
                      </a:cxn>
                      <a:cxn ang="T13">
                        <a:pos x="T6" y="T7"/>
                      </a:cxn>
                      <a:cxn ang="T14">
                        <a:pos x="T8" y="T9"/>
                      </a:cxn>
                    </a:cxnLst>
                    <a:rect l="T15" t="T16" r="T17" b="T18"/>
                    <a:pathLst>
                      <a:path w="1536" h="1008">
                        <a:moveTo>
                          <a:pt x="0" y="192"/>
                        </a:moveTo>
                        <a:lnTo>
                          <a:pt x="192" y="0"/>
                        </a:lnTo>
                        <a:lnTo>
                          <a:pt x="1536" y="816"/>
                        </a:lnTo>
                        <a:lnTo>
                          <a:pt x="1344" y="1008"/>
                        </a:lnTo>
                        <a:lnTo>
                          <a:pt x="0" y="192"/>
                        </a:lnTo>
                        <a:close/>
                      </a:path>
                    </a:pathLst>
                  </a:custGeom>
                  <a:solidFill>
                    <a:srgbClr val="B23300"/>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120" name="Freeform 874"/>
                  <p:cNvSpPr>
                    <a:spLocks noChangeAspect="1"/>
                  </p:cNvSpPr>
                  <p:nvPr/>
                </p:nvSpPr>
                <p:spPr bwMode="auto">
                  <a:xfrm>
                    <a:off x="1490" y="2637"/>
                    <a:ext cx="40" cy="424"/>
                  </a:xfrm>
                  <a:custGeom>
                    <a:avLst/>
                    <a:gdLst>
                      <a:gd name="T0" fmla="*/ 40 w 192"/>
                      <a:gd name="T1" fmla="*/ 0 h 1824"/>
                      <a:gd name="T2" fmla="*/ 40 w 192"/>
                      <a:gd name="T3" fmla="*/ 391 h 1824"/>
                      <a:gd name="T4" fmla="*/ 0 w 192"/>
                      <a:gd name="T5" fmla="*/ 424 h 1824"/>
                      <a:gd name="T6" fmla="*/ 0 w 192"/>
                      <a:gd name="T7" fmla="*/ 45 h 1824"/>
                      <a:gd name="T8" fmla="*/ 40 w 192"/>
                      <a:gd name="T9" fmla="*/ 0 h 1824"/>
                      <a:gd name="T10" fmla="*/ 0 60000 65536"/>
                      <a:gd name="T11" fmla="*/ 0 60000 65536"/>
                      <a:gd name="T12" fmla="*/ 0 60000 65536"/>
                      <a:gd name="T13" fmla="*/ 0 60000 65536"/>
                      <a:gd name="T14" fmla="*/ 0 60000 65536"/>
                      <a:gd name="T15" fmla="*/ 0 w 192"/>
                      <a:gd name="T16" fmla="*/ 0 h 1824"/>
                      <a:gd name="T17" fmla="*/ 192 w 192"/>
                      <a:gd name="T18" fmla="*/ 1824 h 1824"/>
                    </a:gdLst>
                    <a:ahLst/>
                    <a:cxnLst>
                      <a:cxn ang="T10">
                        <a:pos x="T0" y="T1"/>
                      </a:cxn>
                      <a:cxn ang="T11">
                        <a:pos x="T2" y="T3"/>
                      </a:cxn>
                      <a:cxn ang="T12">
                        <a:pos x="T4" y="T5"/>
                      </a:cxn>
                      <a:cxn ang="T13">
                        <a:pos x="T6" y="T7"/>
                      </a:cxn>
                      <a:cxn ang="T14">
                        <a:pos x="T8" y="T9"/>
                      </a:cxn>
                    </a:cxnLst>
                    <a:rect l="T15" t="T16" r="T17" b="T18"/>
                    <a:pathLst>
                      <a:path w="192" h="1824">
                        <a:moveTo>
                          <a:pt x="192" y="0"/>
                        </a:moveTo>
                        <a:lnTo>
                          <a:pt x="192" y="1680"/>
                        </a:lnTo>
                        <a:lnTo>
                          <a:pt x="0" y="1824"/>
                        </a:lnTo>
                        <a:lnTo>
                          <a:pt x="0" y="192"/>
                        </a:lnTo>
                        <a:lnTo>
                          <a:pt x="192" y="0"/>
                        </a:lnTo>
                        <a:close/>
                      </a:path>
                    </a:pathLst>
                  </a:custGeom>
                  <a:solidFill>
                    <a:srgbClr val="FF6223"/>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121" name="Rectangle 875"/>
                  <p:cNvSpPr>
                    <a:spLocks noChangeAspect="1" noChangeArrowheads="1"/>
                  </p:cNvSpPr>
                  <p:nvPr/>
                </p:nvSpPr>
                <p:spPr bwMode="auto">
                  <a:xfrm>
                    <a:off x="1056" y="2496"/>
                    <a:ext cx="154" cy="763"/>
                  </a:xfrm>
                  <a:prstGeom prst="rect">
                    <a:avLst/>
                  </a:prstGeom>
                  <a:solidFill>
                    <a:srgbClr val="F045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122" name="AutoShape 876"/>
                  <p:cNvSpPr>
                    <a:spLocks noChangeAspect="1" noChangeArrowheads="1"/>
                  </p:cNvSpPr>
                  <p:nvPr/>
                </p:nvSpPr>
                <p:spPr bwMode="auto">
                  <a:xfrm>
                    <a:off x="1056" y="2452"/>
                    <a:ext cx="198" cy="43"/>
                  </a:xfrm>
                  <a:prstGeom prst="parallelogram">
                    <a:avLst>
                      <a:gd name="adj" fmla="val 87169"/>
                    </a:avLst>
                  </a:prstGeom>
                  <a:solidFill>
                    <a:srgbClr val="A02E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999277" name="Line 877"/>
                  <p:cNvSpPr>
                    <a:spLocks noChangeAspect="1" noChangeShapeType="1"/>
                  </p:cNvSpPr>
                  <p:nvPr/>
                </p:nvSpPr>
                <p:spPr bwMode="auto">
                  <a:xfrm>
                    <a:off x="1058" y="2644"/>
                    <a:ext cx="148" cy="0"/>
                  </a:xfrm>
                  <a:prstGeom prst="line">
                    <a:avLst/>
                  </a:prstGeom>
                  <a:noFill/>
                  <a:ln w="12700">
                    <a:solidFill>
                      <a:schemeClr val="tx1"/>
                    </a:solidFill>
                    <a:round/>
                    <a:headEnd/>
                    <a:tailEnd/>
                  </a:ln>
                  <a:effectLst>
                    <a:outerShdw dist="17961" dir="2700000" algn="ctr" rotWithShape="0">
                      <a:schemeClr val="bg1"/>
                    </a:outerShdw>
                  </a:effectLst>
                </p:spPr>
                <p:txBody>
                  <a:bodyPr/>
                  <a:lstStyle/>
                  <a:p>
                    <a:pPr>
                      <a:defRPr/>
                    </a:pPr>
                    <a:endParaRPr lang="en-US"/>
                  </a:p>
                </p:txBody>
              </p:sp>
              <p:sp>
                <p:nvSpPr>
                  <p:cNvPr id="999278" name="Line 878"/>
                  <p:cNvSpPr>
                    <a:spLocks noChangeAspect="1" noChangeShapeType="1"/>
                  </p:cNvSpPr>
                  <p:nvPr/>
                </p:nvSpPr>
                <p:spPr bwMode="auto">
                  <a:xfrm>
                    <a:off x="1058" y="2795"/>
                    <a:ext cx="148" cy="0"/>
                  </a:xfrm>
                  <a:prstGeom prst="line">
                    <a:avLst/>
                  </a:prstGeom>
                  <a:noFill/>
                  <a:ln w="12700">
                    <a:solidFill>
                      <a:schemeClr val="tx1"/>
                    </a:solidFill>
                    <a:round/>
                    <a:headEnd/>
                    <a:tailEnd/>
                  </a:ln>
                  <a:effectLst>
                    <a:outerShdw dist="17961" dir="2700000" algn="ctr" rotWithShape="0">
                      <a:schemeClr val="bg1"/>
                    </a:outerShdw>
                  </a:effectLst>
                </p:spPr>
                <p:txBody>
                  <a:bodyPr/>
                  <a:lstStyle/>
                  <a:p>
                    <a:pPr>
                      <a:defRPr/>
                    </a:pPr>
                    <a:endParaRPr lang="en-US"/>
                  </a:p>
                </p:txBody>
              </p:sp>
              <p:sp>
                <p:nvSpPr>
                  <p:cNvPr id="999279" name="Line 879"/>
                  <p:cNvSpPr>
                    <a:spLocks noChangeAspect="1" noChangeShapeType="1"/>
                  </p:cNvSpPr>
                  <p:nvPr/>
                </p:nvSpPr>
                <p:spPr bwMode="auto">
                  <a:xfrm>
                    <a:off x="1058" y="2948"/>
                    <a:ext cx="148" cy="0"/>
                  </a:xfrm>
                  <a:prstGeom prst="line">
                    <a:avLst/>
                  </a:prstGeom>
                  <a:noFill/>
                  <a:ln w="12700">
                    <a:solidFill>
                      <a:schemeClr val="tx1"/>
                    </a:solidFill>
                    <a:round/>
                    <a:headEnd/>
                    <a:tailEnd/>
                  </a:ln>
                  <a:effectLst>
                    <a:outerShdw dist="17961" dir="2700000" algn="ctr" rotWithShape="0">
                      <a:schemeClr val="bg1"/>
                    </a:outerShdw>
                  </a:effectLst>
                </p:spPr>
                <p:txBody>
                  <a:bodyPr/>
                  <a:lstStyle/>
                  <a:p>
                    <a:pPr>
                      <a:defRPr/>
                    </a:pPr>
                    <a:endParaRPr lang="en-US"/>
                  </a:p>
                </p:txBody>
              </p:sp>
              <p:sp>
                <p:nvSpPr>
                  <p:cNvPr id="999280" name="Line 880"/>
                  <p:cNvSpPr>
                    <a:spLocks noChangeAspect="1" noChangeShapeType="1"/>
                  </p:cNvSpPr>
                  <p:nvPr/>
                </p:nvSpPr>
                <p:spPr bwMode="auto">
                  <a:xfrm>
                    <a:off x="1058" y="3102"/>
                    <a:ext cx="148" cy="0"/>
                  </a:xfrm>
                  <a:prstGeom prst="line">
                    <a:avLst/>
                  </a:prstGeom>
                  <a:noFill/>
                  <a:ln w="12700">
                    <a:solidFill>
                      <a:schemeClr val="tx1"/>
                    </a:solidFill>
                    <a:round/>
                    <a:headEnd/>
                    <a:tailEnd/>
                  </a:ln>
                  <a:effectLst>
                    <a:outerShdw dist="17961" dir="2700000" algn="ctr" rotWithShape="0">
                      <a:schemeClr val="bg1"/>
                    </a:outerShdw>
                  </a:effectLst>
                </p:spPr>
                <p:txBody>
                  <a:bodyPr/>
                  <a:lstStyle/>
                  <a:p>
                    <a:pPr>
                      <a:defRPr/>
                    </a:pPr>
                    <a:endParaRPr lang="en-US"/>
                  </a:p>
                </p:txBody>
              </p:sp>
              <p:sp>
                <p:nvSpPr>
                  <p:cNvPr id="2127" name="Line 881"/>
                  <p:cNvSpPr>
                    <a:spLocks noChangeAspect="1" noChangeShapeType="1"/>
                  </p:cNvSpPr>
                  <p:nvPr/>
                </p:nvSpPr>
                <p:spPr bwMode="auto">
                  <a:xfrm>
                    <a:off x="1061" y="3253"/>
                    <a:ext cx="1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2128" name="Line 882"/>
                  <p:cNvSpPr>
                    <a:spLocks noChangeAspect="1" noChangeShapeType="1"/>
                  </p:cNvSpPr>
                  <p:nvPr/>
                </p:nvSpPr>
                <p:spPr bwMode="auto">
                  <a:xfrm>
                    <a:off x="1061" y="2491"/>
                    <a:ext cx="1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2129" name="Line 883"/>
                  <p:cNvSpPr>
                    <a:spLocks noChangeAspect="1" noChangeShapeType="1"/>
                  </p:cNvSpPr>
                  <p:nvPr/>
                </p:nvSpPr>
                <p:spPr bwMode="auto">
                  <a:xfrm>
                    <a:off x="1211" y="2491"/>
                    <a:ext cx="0" cy="76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999284" name="AutoShape 884"/>
                  <p:cNvSpPr>
                    <a:spLocks noChangeAspect="1" noChangeArrowheads="1"/>
                  </p:cNvSpPr>
                  <p:nvPr/>
                </p:nvSpPr>
                <p:spPr bwMode="auto">
                  <a:xfrm rot="2068398">
                    <a:off x="1208" y="2609"/>
                    <a:ext cx="281" cy="71"/>
                  </a:xfrm>
                  <a:prstGeom prst="rightArrow">
                    <a:avLst>
                      <a:gd name="adj1" fmla="val 50000"/>
                      <a:gd name="adj2" fmla="val 59311"/>
                    </a:avLst>
                  </a:prstGeom>
                  <a:solidFill>
                    <a:srgbClr val="FFFFFF"/>
                  </a:solidFill>
                  <a:ln w="9525">
                    <a:noFill/>
                    <a:miter lim="800000"/>
                    <a:headEnd/>
                    <a:tailEnd/>
                  </a:ln>
                  <a:effectLst>
                    <a:outerShdw dist="12700" dir="16200000" algn="ctr" rotWithShape="0">
                      <a:schemeClr val="tx1"/>
                    </a:outerShdw>
                  </a:effectLst>
                </p:spPr>
                <p:txBody>
                  <a:bodyPr wrap="none" anchor="ctr"/>
                  <a:lstStyle/>
                  <a:p>
                    <a:pPr>
                      <a:defRPr/>
                    </a:pPr>
                    <a:endParaRPr lang="en-US"/>
                  </a:p>
                </p:txBody>
              </p:sp>
              <p:sp>
                <p:nvSpPr>
                  <p:cNvPr id="999285" name="AutoShape 885"/>
                  <p:cNvSpPr>
                    <a:spLocks noChangeAspect="1" noChangeArrowheads="1"/>
                  </p:cNvSpPr>
                  <p:nvPr/>
                </p:nvSpPr>
                <p:spPr bwMode="auto">
                  <a:xfrm rot="19477101" flipV="1">
                    <a:off x="1208" y="3048"/>
                    <a:ext cx="291" cy="71"/>
                  </a:xfrm>
                  <a:prstGeom prst="rightArrow">
                    <a:avLst>
                      <a:gd name="adj1" fmla="val 50000"/>
                      <a:gd name="adj2" fmla="val 62299"/>
                    </a:avLst>
                  </a:prstGeom>
                  <a:solidFill>
                    <a:srgbClr val="FFFFFF"/>
                  </a:solidFill>
                  <a:ln w="9525">
                    <a:noFill/>
                    <a:miter lim="800000"/>
                    <a:headEnd/>
                    <a:tailEnd/>
                  </a:ln>
                  <a:effectLst>
                    <a:outerShdw dist="17961" dir="13500000" algn="ctr" rotWithShape="0">
                      <a:schemeClr val="tx1"/>
                    </a:outerShdw>
                  </a:effectLst>
                </p:spPr>
                <p:txBody>
                  <a:bodyPr wrap="none" anchor="ctr"/>
                  <a:lstStyle/>
                  <a:p>
                    <a:pPr>
                      <a:defRPr/>
                    </a:pPr>
                    <a:endParaRPr lang="en-US"/>
                  </a:p>
                </p:txBody>
              </p:sp>
              <p:grpSp>
                <p:nvGrpSpPr>
                  <p:cNvPr id="2132" name="Group 886"/>
                  <p:cNvGrpSpPr>
                    <a:grpSpLocks noChangeAspect="1"/>
                  </p:cNvGrpSpPr>
                  <p:nvPr/>
                </p:nvGrpSpPr>
                <p:grpSpPr bwMode="auto">
                  <a:xfrm>
                    <a:off x="1241" y="2773"/>
                    <a:ext cx="207" cy="217"/>
                    <a:chOff x="2484" y="1225"/>
                    <a:chExt cx="2830" cy="2729"/>
                  </a:xfrm>
                </p:grpSpPr>
                <p:grpSp>
                  <p:nvGrpSpPr>
                    <p:cNvPr id="2136" name="Group 887"/>
                    <p:cNvGrpSpPr>
                      <a:grpSpLocks noChangeAspect="1"/>
                    </p:cNvGrpSpPr>
                    <p:nvPr/>
                  </p:nvGrpSpPr>
                  <p:grpSpPr bwMode="auto">
                    <a:xfrm>
                      <a:off x="2484" y="1225"/>
                      <a:ext cx="2750" cy="2666"/>
                      <a:chOff x="2564" y="1288"/>
                      <a:chExt cx="2750" cy="2666"/>
                    </a:xfrm>
                  </p:grpSpPr>
                  <p:sp>
                    <p:nvSpPr>
                      <p:cNvPr id="2141" name="AutoShape 888"/>
                      <p:cNvSpPr>
                        <a:spLocks noChangeAspect="1" noChangeArrowheads="1"/>
                      </p:cNvSpPr>
                      <p:nvPr/>
                    </p:nvSpPr>
                    <p:spPr bwMode="auto">
                      <a:xfrm>
                        <a:off x="2908" y="1572"/>
                        <a:ext cx="2097" cy="2097"/>
                      </a:xfrm>
                      <a:custGeom>
                        <a:avLst/>
                        <a:gdLst>
                          <a:gd name="T0" fmla="*/ 102 w 21600"/>
                          <a:gd name="T1" fmla="*/ 0 h 21600"/>
                          <a:gd name="T2" fmla="*/ 30 w 21600"/>
                          <a:gd name="T3" fmla="*/ 30 h 21600"/>
                          <a:gd name="T4" fmla="*/ 0 w 21600"/>
                          <a:gd name="T5" fmla="*/ 102 h 21600"/>
                          <a:gd name="T6" fmla="*/ 30 w 21600"/>
                          <a:gd name="T7" fmla="*/ 174 h 21600"/>
                          <a:gd name="T8" fmla="*/ 102 w 21600"/>
                          <a:gd name="T9" fmla="*/ 204 h 21600"/>
                          <a:gd name="T10" fmla="*/ 174 w 21600"/>
                          <a:gd name="T11" fmla="*/ 174 h 21600"/>
                          <a:gd name="T12" fmla="*/ 204 w 21600"/>
                          <a:gd name="T13" fmla="*/ 102 h 21600"/>
                          <a:gd name="T14" fmla="*/ 174 w 21600"/>
                          <a:gd name="T15" fmla="*/ 30 h 21600"/>
                          <a:gd name="T16" fmla="*/ 0 60000 65536"/>
                          <a:gd name="T17" fmla="*/ 0 60000 65536"/>
                          <a:gd name="T18" fmla="*/ 0 60000 65536"/>
                          <a:gd name="T19" fmla="*/ 0 60000 65536"/>
                          <a:gd name="T20" fmla="*/ 0 60000 65536"/>
                          <a:gd name="T21" fmla="*/ 0 60000 65536"/>
                          <a:gd name="T22" fmla="*/ 0 60000 65536"/>
                          <a:gd name="T23" fmla="*/ 0 60000 65536"/>
                          <a:gd name="T24" fmla="*/ 3162 w 21600"/>
                          <a:gd name="T25" fmla="*/ 3162 h 21600"/>
                          <a:gd name="T26" fmla="*/ 18438 w 21600"/>
                          <a:gd name="T27" fmla="*/ 1843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699" y="10800"/>
                            </a:moveTo>
                            <a:cubicBezTo>
                              <a:pt x="2699" y="15274"/>
                              <a:pt x="6326" y="18901"/>
                              <a:pt x="10800" y="18901"/>
                            </a:cubicBezTo>
                            <a:cubicBezTo>
                              <a:pt x="15274" y="18901"/>
                              <a:pt x="18901" y="15274"/>
                              <a:pt x="18901" y="10800"/>
                            </a:cubicBezTo>
                            <a:cubicBezTo>
                              <a:pt x="18901" y="6326"/>
                              <a:pt x="15274" y="2699"/>
                              <a:pt x="10800" y="2699"/>
                            </a:cubicBezTo>
                            <a:cubicBezTo>
                              <a:pt x="6326" y="2699"/>
                              <a:pt x="2699" y="6326"/>
                              <a:pt x="2699" y="108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142" name="AutoShape 889"/>
                      <p:cNvSpPr>
                        <a:spLocks noChangeAspect="1" noChangeArrowheads="1"/>
                      </p:cNvSpPr>
                      <p:nvPr/>
                    </p:nvSpPr>
                    <p:spPr bwMode="auto">
                      <a:xfrm>
                        <a:off x="3926" y="1288"/>
                        <a:ext cx="1388" cy="828"/>
                      </a:xfrm>
                      <a:prstGeom prst="rightArrow">
                        <a:avLst>
                          <a:gd name="adj1" fmla="val 31398"/>
                          <a:gd name="adj2" fmla="val 4106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143" name="AutoShape 890"/>
                      <p:cNvSpPr>
                        <a:spLocks noChangeAspect="1" noChangeArrowheads="1"/>
                      </p:cNvSpPr>
                      <p:nvPr/>
                    </p:nvSpPr>
                    <p:spPr bwMode="auto">
                      <a:xfrm flipH="1">
                        <a:off x="2564" y="3126"/>
                        <a:ext cx="1388" cy="828"/>
                      </a:xfrm>
                      <a:prstGeom prst="rightArrow">
                        <a:avLst>
                          <a:gd name="adj1" fmla="val 31398"/>
                          <a:gd name="adj2" fmla="val 4106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nvGrpSpPr>
                    <p:cNvPr id="2137" name="Group 891"/>
                    <p:cNvGrpSpPr>
                      <a:grpSpLocks noChangeAspect="1"/>
                    </p:cNvGrpSpPr>
                    <p:nvPr/>
                  </p:nvGrpSpPr>
                  <p:grpSpPr bwMode="auto">
                    <a:xfrm>
                      <a:off x="2564" y="1288"/>
                      <a:ext cx="2750" cy="2666"/>
                      <a:chOff x="2564" y="1288"/>
                      <a:chExt cx="2750" cy="2666"/>
                    </a:xfrm>
                  </p:grpSpPr>
                  <p:sp>
                    <p:nvSpPr>
                      <p:cNvPr id="2138" name="AutoShape 892"/>
                      <p:cNvSpPr>
                        <a:spLocks noChangeAspect="1" noChangeArrowheads="1"/>
                      </p:cNvSpPr>
                      <p:nvPr/>
                    </p:nvSpPr>
                    <p:spPr bwMode="auto">
                      <a:xfrm>
                        <a:off x="2908" y="1572"/>
                        <a:ext cx="2097" cy="2097"/>
                      </a:xfrm>
                      <a:custGeom>
                        <a:avLst/>
                        <a:gdLst>
                          <a:gd name="T0" fmla="*/ 102 w 21600"/>
                          <a:gd name="T1" fmla="*/ 0 h 21600"/>
                          <a:gd name="T2" fmla="*/ 30 w 21600"/>
                          <a:gd name="T3" fmla="*/ 30 h 21600"/>
                          <a:gd name="T4" fmla="*/ 0 w 21600"/>
                          <a:gd name="T5" fmla="*/ 102 h 21600"/>
                          <a:gd name="T6" fmla="*/ 30 w 21600"/>
                          <a:gd name="T7" fmla="*/ 174 h 21600"/>
                          <a:gd name="T8" fmla="*/ 102 w 21600"/>
                          <a:gd name="T9" fmla="*/ 204 h 21600"/>
                          <a:gd name="T10" fmla="*/ 174 w 21600"/>
                          <a:gd name="T11" fmla="*/ 174 h 21600"/>
                          <a:gd name="T12" fmla="*/ 204 w 21600"/>
                          <a:gd name="T13" fmla="*/ 102 h 21600"/>
                          <a:gd name="T14" fmla="*/ 174 w 21600"/>
                          <a:gd name="T15" fmla="*/ 30 h 21600"/>
                          <a:gd name="T16" fmla="*/ 0 60000 65536"/>
                          <a:gd name="T17" fmla="*/ 0 60000 65536"/>
                          <a:gd name="T18" fmla="*/ 0 60000 65536"/>
                          <a:gd name="T19" fmla="*/ 0 60000 65536"/>
                          <a:gd name="T20" fmla="*/ 0 60000 65536"/>
                          <a:gd name="T21" fmla="*/ 0 60000 65536"/>
                          <a:gd name="T22" fmla="*/ 0 60000 65536"/>
                          <a:gd name="T23" fmla="*/ 0 60000 65536"/>
                          <a:gd name="T24" fmla="*/ 3162 w 21600"/>
                          <a:gd name="T25" fmla="*/ 3162 h 21600"/>
                          <a:gd name="T26" fmla="*/ 18438 w 21600"/>
                          <a:gd name="T27" fmla="*/ 1843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699" y="10800"/>
                            </a:moveTo>
                            <a:cubicBezTo>
                              <a:pt x="2699" y="15274"/>
                              <a:pt x="6326" y="18901"/>
                              <a:pt x="10800" y="18901"/>
                            </a:cubicBezTo>
                            <a:cubicBezTo>
                              <a:pt x="15274" y="18901"/>
                              <a:pt x="18901" y="15274"/>
                              <a:pt x="18901" y="10800"/>
                            </a:cubicBezTo>
                            <a:cubicBezTo>
                              <a:pt x="18901" y="6326"/>
                              <a:pt x="15274" y="2699"/>
                              <a:pt x="10800" y="2699"/>
                            </a:cubicBezTo>
                            <a:cubicBezTo>
                              <a:pt x="6326" y="2699"/>
                              <a:pt x="2699" y="6326"/>
                              <a:pt x="2699" y="1080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139" name="AutoShape 893"/>
                      <p:cNvSpPr>
                        <a:spLocks noChangeAspect="1" noChangeArrowheads="1"/>
                      </p:cNvSpPr>
                      <p:nvPr/>
                    </p:nvSpPr>
                    <p:spPr bwMode="auto">
                      <a:xfrm>
                        <a:off x="3926" y="1288"/>
                        <a:ext cx="1388" cy="828"/>
                      </a:xfrm>
                      <a:prstGeom prst="rightArrow">
                        <a:avLst>
                          <a:gd name="adj1" fmla="val 31398"/>
                          <a:gd name="adj2" fmla="val 4106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140" name="AutoShape 894"/>
                      <p:cNvSpPr>
                        <a:spLocks noChangeAspect="1" noChangeArrowheads="1"/>
                      </p:cNvSpPr>
                      <p:nvPr/>
                    </p:nvSpPr>
                    <p:spPr bwMode="auto">
                      <a:xfrm flipH="1">
                        <a:off x="2564" y="3126"/>
                        <a:ext cx="1388" cy="828"/>
                      </a:xfrm>
                      <a:prstGeom prst="rightArrow">
                        <a:avLst>
                          <a:gd name="adj1" fmla="val 31398"/>
                          <a:gd name="adj2" fmla="val 4106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grpSp>
                <p:nvGrpSpPr>
                  <p:cNvPr id="2133" name="Group 895"/>
                  <p:cNvGrpSpPr>
                    <a:grpSpLocks noChangeAspect="1"/>
                  </p:cNvGrpSpPr>
                  <p:nvPr/>
                </p:nvGrpSpPr>
                <p:grpSpPr bwMode="auto">
                  <a:xfrm>
                    <a:off x="1301" y="2834"/>
                    <a:ext cx="82" cy="95"/>
                    <a:chOff x="3272" y="2007"/>
                    <a:chExt cx="1077" cy="1164"/>
                  </a:xfrm>
                </p:grpSpPr>
                <p:sp>
                  <p:nvSpPr>
                    <p:cNvPr id="2134" name="Freeform 896"/>
                    <p:cNvSpPr>
                      <a:spLocks noChangeAspect="1"/>
                    </p:cNvSpPr>
                    <p:nvPr/>
                  </p:nvSpPr>
                  <p:spPr bwMode="auto">
                    <a:xfrm>
                      <a:off x="3272" y="2007"/>
                      <a:ext cx="991" cy="1101"/>
                    </a:xfrm>
                    <a:custGeom>
                      <a:avLst/>
                      <a:gdLst>
                        <a:gd name="T0" fmla="*/ 236 w 991"/>
                        <a:gd name="T1" fmla="*/ 1090 h 1101"/>
                        <a:gd name="T2" fmla="*/ 305 w 991"/>
                        <a:gd name="T3" fmla="*/ 364 h 1101"/>
                        <a:gd name="T4" fmla="*/ 756 w 991"/>
                        <a:gd name="T5" fmla="*/ 27 h 1101"/>
                        <a:gd name="T6" fmla="*/ 985 w 991"/>
                        <a:gd name="T7" fmla="*/ 199 h 1101"/>
                        <a:gd name="T8" fmla="*/ 716 w 991"/>
                        <a:gd name="T9" fmla="*/ 484 h 1101"/>
                        <a:gd name="T10" fmla="*/ 573 w 991"/>
                        <a:gd name="T11" fmla="*/ 319 h 1101"/>
                        <a:gd name="T12" fmla="*/ 299 w 991"/>
                        <a:gd name="T13" fmla="*/ 719 h 1101"/>
                        <a:gd name="T14" fmla="*/ 459 w 991"/>
                        <a:gd name="T15" fmla="*/ 810 h 1101"/>
                        <a:gd name="T16" fmla="*/ 236 w 991"/>
                        <a:gd name="T17" fmla="*/ 1090 h 1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91"/>
                        <a:gd name="T28" fmla="*/ 0 h 1101"/>
                        <a:gd name="T29" fmla="*/ 991 w 991"/>
                        <a:gd name="T30" fmla="*/ 1101 h 11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91" h="1101">
                          <a:moveTo>
                            <a:pt x="236" y="1090"/>
                          </a:moveTo>
                          <a:cubicBezTo>
                            <a:pt x="0" y="874"/>
                            <a:pt x="218" y="541"/>
                            <a:pt x="305" y="364"/>
                          </a:cubicBezTo>
                          <a:cubicBezTo>
                            <a:pt x="392" y="187"/>
                            <a:pt x="643" y="54"/>
                            <a:pt x="756" y="27"/>
                          </a:cubicBezTo>
                          <a:cubicBezTo>
                            <a:pt x="869" y="0"/>
                            <a:pt x="991" y="107"/>
                            <a:pt x="985" y="199"/>
                          </a:cubicBezTo>
                          <a:cubicBezTo>
                            <a:pt x="978" y="275"/>
                            <a:pt x="785" y="464"/>
                            <a:pt x="716" y="484"/>
                          </a:cubicBezTo>
                          <a:cubicBezTo>
                            <a:pt x="647" y="504"/>
                            <a:pt x="648" y="347"/>
                            <a:pt x="573" y="319"/>
                          </a:cubicBezTo>
                          <a:cubicBezTo>
                            <a:pt x="497" y="297"/>
                            <a:pt x="356" y="553"/>
                            <a:pt x="299" y="719"/>
                          </a:cubicBezTo>
                          <a:cubicBezTo>
                            <a:pt x="345" y="816"/>
                            <a:pt x="413" y="719"/>
                            <a:pt x="459" y="810"/>
                          </a:cubicBezTo>
                          <a:cubicBezTo>
                            <a:pt x="449" y="872"/>
                            <a:pt x="362" y="1101"/>
                            <a:pt x="236" y="109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
                  <p:nvSpPr>
                    <p:cNvPr id="2135" name="Freeform 897"/>
                    <p:cNvSpPr>
                      <a:spLocks noChangeAspect="1"/>
                    </p:cNvSpPr>
                    <p:nvPr/>
                  </p:nvSpPr>
                  <p:spPr bwMode="auto">
                    <a:xfrm>
                      <a:off x="3358" y="2070"/>
                      <a:ext cx="991" cy="1101"/>
                    </a:xfrm>
                    <a:custGeom>
                      <a:avLst/>
                      <a:gdLst>
                        <a:gd name="T0" fmla="*/ 236 w 991"/>
                        <a:gd name="T1" fmla="*/ 1090 h 1101"/>
                        <a:gd name="T2" fmla="*/ 305 w 991"/>
                        <a:gd name="T3" fmla="*/ 364 h 1101"/>
                        <a:gd name="T4" fmla="*/ 756 w 991"/>
                        <a:gd name="T5" fmla="*/ 27 h 1101"/>
                        <a:gd name="T6" fmla="*/ 985 w 991"/>
                        <a:gd name="T7" fmla="*/ 199 h 1101"/>
                        <a:gd name="T8" fmla="*/ 716 w 991"/>
                        <a:gd name="T9" fmla="*/ 484 h 1101"/>
                        <a:gd name="T10" fmla="*/ 573 w 991"/>
                        <a:gd name="T11" fmla="*/ 319 h 1101"/>
                        <a:gd name="T12" fmla="*/ 299 w 991"/>
                        <a:gd name="T13" fmla="*/ 719 h 1101"/>
                        <a:gd name="T14" fmla="*/ 459 w 991"/>
                        <a:gd name="T15" fmla="*/ 810 h 1101"/>
                        <a:gd name="T16" fmla="*/ 236 w 991"/>
                        <a:gd name="T17" fmla="*/ 1090 h 1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91"/>
                        <a:gd name="T28" fmla="*/ 0 h 1101"/>
                        <a:gd name="T29" fmla="*/ 991 w 991"/>
                        <a:gd name="T30" fmla="*/ 1101 h 11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91" h="1101">
                          <a:moveTo>
                            <a:pt x="236" y="1090"/>
                          </a:moveTo>
                          <a:cubicBezTo>
                            <a:pt x="0" y="874"/>
                            <a:pt x="218" y="541"/>
                            <a:pt x="305" y="364"/>
                          </a:cubicBezTo>
                          <a:cubicBezTo>
                            <a:pt x="392" y="187"/>
                            <a:pt x="643" y="54"/>
                            <a:pt x="756" y="27"/>
                          </a:cubicBezTo>
                          <a:cubicBezTo>
                            <a:pt x="869" y="0"/>
                            <a:pt x="991" y="107"/>
                            <a:pt x="985" y="199"/>
                          </a:cubicBezTo>
                          <a:cubicBezTo>
                            <a:pt x="978" y="275"/>
                            <a:pt x="785" y="464"/>
                            <a:pt x="716" y="484"/>
                          </a:cubicBezTo>
                          <a:cubicBezTo>
                            <a:pt x="647" y="504"/>
                            <a:pt x="648" y="347"/>
                            <a:pt x="573" y="319"/>
                          </a:cubicBezTo>
                          <a:cubicBezTo>
                            <a:pt x="497" y="297"/>
                            <a:pt x="356" y="553"/>
                            <a:pt x="299" y="719"/>
                          </a:cubicBezTo>
                          <a:cubicBezTo>
                            <a:pt x="345" y="816"/>
                            <a:pt x="413" y="719"/>
                            <a:pt x="459" y="810"/>
                          </a:cubicBezTo>
                          <a:cubicBezTo>
                            <a:pt x="449" y="872"/>
                            <a:pt x="362" y="1101"/>
                            <a:pt x="236" y="109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grpSp>
            </p:grpSp>
            <p:sp>
              <p:nvSpPr>
                <p:cNvPr id="999298" name="Text Box 898"/>
                <p:cNvSpPr txBox="1">
                  <a:spLocks noChangeArrowheads="1"/>
                </p:cNvSpPr>
                <p:nvPr/>
              </p:nvSpPr>
              <p:spPr bwMode="auto">
                <a:xfrm>
                  <a:off x="4362" y="1945"/>
                  <a:ext cx="318" cy="140"/>
                </a:xfrm>
                <a:prstGeom prst="rect">
                  <a:avLst/>
                </a:prstGeom>
                <a:solidFill>
                  <a:srgbClr val="FFFF53"/>
                </a:solidFill>
                <a:ln w="9525">
                  <a:noFill/>
                  <a:miter lim="800000"/>
                  <a:headEnd/>
                  <a:tailEnd/>
                </a:ln>
                <a:effectLst>
                  <a:outerShdw dist="28398" dir="20006097" algn="ctr" rotWithShape="0">
                    <a:schemeClr val="bg2">
                      <a:alpha val="50000"/>
                    </a:schemeClr>
                  </a:outerShdw>
                </a:effectLst>
              </p:spPr>
              <p:txBody>
                <a:bodyPr lIns="0" tIns="0" rIns="0" bIns="0">
                  <a:spAutoFit/>
                </a:bodyPr>
                <a:lstStyle/>
                <a:p>
                  <a:pPr algn="ctr">
                    <a:lnSpc>
                      <a:spcPct val="80000"/>
                    </a:lnSpc>
                    <a:defRPr/>
                  </a:pPr>
                  <a:r>
                    <a:rPr lang="en-US" sz="900">
                      <a:effectLst>
                        <a:outerShdw blurRad="38100" dist="38100" dir="2700000" algn="tl">
                          <a:srgbClr val="FFFFFF"/>
                        </a:outerShdw>
                      </a:effectLst>
                    </a:rPr>
                    <a:t>Access Gateway</a:t>
                  </a:r>
                  <a:endParaRPr lang="en-GB" sz="900">
                    <a:effectLst>
                      <a:outerShdw blurRad="38100" dist="38100" dir="2700000" algn="tl">
                        <a:srgbClr val="FFFFFF"/>
                      </a:outerShdw>
                    </a:effectLst>
                  </a:endParaRPr>
                </a:p>
              </p:txBody>
            </p:sp>
          </p:grpSp>
          <p:grpSp>
            <p:nvGrpSpPr>
              <p:cNvPr id="2113" name="Group 899"/>
              <p:cNvGrpSpPr>
                <a:grpSpLocks/>
              </p:cNvGrpSpPr>
              <p:nvPr/>
            </p:nvGrpSpPr>
            <p:grpSpPr bwMode="auto">
              <a:xfrm>
                <a:off x="4960" y="2111"/>
                <a:ext cx="273" cy="592"/>
                <a:chOff x="4702" y="2081"/>
                <a:chExt cx="273" cy="592"/>
              </a:xfrm>
            </p:grpSpPr>
            <p:graphicFrame>
              <p:nvGraphicFramePr>
                <p:cNvPr id="2050" name="Object 2"/>
                <p:cNvGraphicFramePr>
                  <a:graphicFrameLocks noChangeAspect="1"/>
                </p:cNvGraphicFramePr>
                <p:nvPr/>
              </p:nvGraphicFramePr>
              <p:xfrm>
                <a:off x="4702" y="2308"/>
                <a:ext cx="254" cy="208"/>
              </p:xfrm>
              <a:graphic>
                <a:graphicData uri="http://schemas.openxmlformats.org/presentationml/2006/ole">
                  <mc:AlternateContent xmlns:mc="http://schemas.openxmlformats.org/markup-compatibility/2006">
                    <mc:Choice xmlns:v="urn:schemas-microsoft-com:vml" Requires="v">
                      <p:oleObj spid="_x0000_s3228" name="Visio" r:id="rId21" imgW="403022" imgH="330669" progId="Visio.Drawing.11">
                        <p:embed/>
                      </p:oleObj>
                    </mc:Choice>
                    <mc:Fallback>
                      <p:oleObj name="Visio" r:id="rId21" imgW="403022" imgH="330669" progId="Visio.Drawing.11">
                        <p:embed/>
                        <p:pic>
                          <p:nvPicPr>
                            <p:cNvPr id="2050"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2" y="2308"/>
                              <a:ext cx="254"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Object 3"/>
                <p:cNvGraphicFramePr>
                  <a:graphicFrameLocks noChangeAspect="1"/>
                </p:cNvGraphicFramePr>
                <p:nvPr/>
              </p:nvGraphicFramePr>
              <p:xfrm>
                <a:off x="4702" y="2081"/>
                <a:ext cx="253" cy="208"/>
              </p:xfrm>
              <a:graphic>
                <a:graphicData uri="http://schemas.openxmlformats.org/presentationml/2006/ole">
                  <mc:AlternateContent xmlns:mc="http://schemas.openxmlformats.org/markup-compatibility/2006">
                    <mc:Choice xmlns:v="urn:schemas-microsoft-com:vml" Requires="v">
                      <p:oleObj spid="_x0000_s3229" name="Visio" r:id="rId22" imgW="401132" imgH="330669" progId="Visio.Drawing.11">
                        <p:embed/>
                      </p:oleObj>
                    </mc:Choice>
                    <mc:Fallback>
                      <p:oleObj name="Visio" r:id="rId22" imgW="401132" imgH="330669" progId="Visio.Drawing.11">
                        <p:embed/>
                        <p:pic>
                          <p:nvPicPr>
                            <p:cNvPr id="2051" name="Object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02" y="2081"/>
                              <a:ext cx="253"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99302" name="Text Box 902"/>
                <p:cNvSpPr txBox="1">
                  <a:spLocks noChangeArrowheads="1"/>
                </p:cNvSpPr>
                <p:nvPr/>
              </p:nvSpPr>
              <p:spPr bwMode="auto">
                <a:xfrm>
                  <a:off x="4702" y="2533"/>
                  <a:ext cx="273" cy="140"/>
                </a:xfrm>
                <a:prstGeom prst="rect">
                  <a:avLst/>
                </a:prstGeom>
                <a:noFill/>
                <a:ln w="9525">
                  <a:noFill/>
                  <a:miter lim="800000"/>
                  <a:headEnd/>
                  <a:tailEnd/>
                </a:ln>
                <a:effectLst/>
              </p:spPr>
              <p:txBody>
                <a:bodyPr lIns="0" tIns="0" rIns="0" bIns="0">
                  <a:spAutoFit/>
                </a:bodyPr>
                <a:lstStyle/>
                <a:p>
                  <a:pPr algn="ctr">
                    <a:lnSpc>
                      <a:spcPct val="80000"/>
                    </a:lnSpc>
                    <a:defRPr/>
                  </a:pPr>
                  <a:r>
                    <a:rPr lang="en-US" sz="900">
                      <a:solidFill>
                        <a:srgbClr val="0000FF"/>
                      </a:solidFill>
                      <a:effectLst>
                        <a:outerShdw blurRad="38100" dist="38100" dir="2700000" algn="tl">
                          <a:srgbClr val="C0C0C0"/>
                        </a:outerShdw>
                      </a:effectLst>
                    </a:rPr>
                    <a:t>Analog Phone</a:t>
                  </a:r>
                  <a:endParaRPr lang="en-GB" sz="900">
                    <a:solidFill>
                      <a:srgbClr val="0000FF"/>
                    </a:solidFill>
                    <a:effectLst>
                      <a:outerShdw blurRad="38100" dist="38100" dir="2700000" algn="tl">
                        <a:srgbClr val="C0C0C0"/>
                      </a:outerShdw>
                    </a:effectLst>
                  </a:endParaRPr>
                </a:p>
              </p:txBody>
            </p:sp>
          </p:grpSp>
        </p:grpSp>
        <p:sp>
          <p:nvSpPr>
            <p:cNvPr id="2111" name="Line 903"/>
            <p:cNvSpPr>
              <a:spLocks noChangeShapeType="1"/>
            </p:cNvSpPr>
            <p:nvPr/>
          </p:nvSpPr>
          <p:spPr bwMode="auto">
            <a:xfrm flipH="1" flipV="1">
              <a:off x="3185" y="2781"/>
              <a:ext cx="236" cy="48"/>
            </a:xfrm>
            <a:prstGeom prst="line">
              <a:avLst/>
            </a:prstGeom>
            <a:noFill/>
            <a:ln w="38100" cap="rnd">
              <a:solidFill>
                <a:schemeClr val="folHlink"/>
              </a:solidFill>
              <a:prstDash val="sysDot"/>
              <a:round/>
              <a:headEnd type="triangle" w="med" len="med"/>
              <a:tailEnd/>
            </a:ln>
            <a:extLst>
              <a:ext uri="{909E8E84-426E-40DD-AFC4-6F175D3DCCD1}">
                <a14:hiddenFill xmlns:a14="http://schemas.microsoft.com/office/drawing/2010/main">
                  <a:noFill/>
                </a14:hiddenFill>
              </a:ext>
            </a:extLst>
          </p:spPr>
          <p:txBody>
            <a:bodyPr/>
            <a:lstStyle/>
            <a:p>
              <a:endParaRPr lang="id-ID"/>
            </a:p>
          </p:txBody>
        </p:sp>
      </p:grpSp>
      <p:sp>
        <p:nvSpPr>
          <p:cNvPr id="999314" name="Freeform 914"/>
          <p:cNvSpPr>
            <a:spLocks/>
          </p:cNvSpPr>
          <p:nvPr/>
        </p:nvSpPr>
        <p:spPr bwMode="auto">
          <a:xfrm>
            <a:off x="4616451" y="4657725"/>
            <a:ext cx="2963863" cy="1093788"/>
          </a:xfrm>
          <a:custGeom>
            <a:avLst/>
            <a:gdLst>
              <a:gd name="T0" fmla="*/ 0 w 1867"/>
              <a:gd name="T1" fmla="*/ 1093788 h 638"/>
              <a:gd name="T2" fmla="*/ 563563 w 1867"/>
              <a:gd name="T3" fmla="*/ 0 h 638"/>
              <a:gd name="T4" fmla="*/ 2468563 w 1867"/>
              <a:gd name="T5" fmla="*/ 8572 h 638"/>
              <a:gd name="T6" fmla="*/ 2963863 w 1867"/>
              <a:gd name="T7" fmla="*/ 1061214 h 638"/>
              <a:gd name="T8" fmla="*/ 0 60000 65536"/>
              <a:gd name="T9" fmla="*/ 0 60000 65536"/>
              <a:gd name="T10" fmla="*/ 0 60000 65536"/>
              <a:gd name="T11" fmla="*/ 0 60000 65536"/>
              <a:gd name="T12" fmla="*/ 0 w 1867"/>
              <a:gd name="T13" fmla="*/ 0 h 638"/>
              <a:gd name="T14" fmla="*/ 1867 w 1867"/>
              <a:gd name="T15" fmla="*/ 638 h 638"/>
            </a:gdLst>
            <a:ahLst/>
            <a:cxnLst>
              <a:cxn ang="T8">
                <a:pos x="T0" y="T1"/>
              </a:cxn>
              <a:cxn ang="T9">
                <a:pos x="T2" y="T3"/>
              </a:cxn>
              <a:cxn ang="T10">
                <a:pos x="T4" y="T5"/>
              </a:cxn>
              <a:cxn ang="T11">
                <a:pos x="T6" y="T7"/>
              </a:cxn>
            </a:cxnLst>
            <a:rect l="T12" t="T13" r="T14" b="T15"/>
            <a:pathLst>
              <a:path w="1867" h="638">
                <a:moveTo>
                  <a:pt x="0" y="638"/>
                </a:moveTo>
                <a:lnTo>
                  <a:pt x="355" y="0"/>
                </a:lnTo>
                <a:lnTo>
                  <a:pt x="1555" y="5"/>
                </a:lnTo>
                <a:lnTo>
                  <a:pt x="1867" y="619"/>
                </a:lnTo>
              </a:path>
            </a:pathLst>
          </a:custGeom>
          <a:noFill/>
          <a:ln w="38100">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id-ID" altLang="id-ID"/>
          </a:p>
        </p:txBody>
      </p:sp>
    </p:spTree>
    <p:extLst>
      <p:ext uri="{BB962C8B-B14F-4D97-AF65-F5344CB8AC3E}">
        <p14:creationId xmlns:p14="http://schemas.microsoft.com/office/powerpoint/2010/main" val="9670351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repeatCount="indefinite" fill="hold" grpId="0" nodeType="afterEffect">
                                  <p:stCondLst>
                                    <p:cond delay="0"/>
                                  </p:stCondLst>
                                  <p:childTnLst>
                                    <p:set>
                                      <p:cBhvr>
                                        <p:cTn id="6" dur="1" fill="hold">
                                          <p:stCondLst>
                                            <p:cond delay="0"/>
                                          </p:stCondLst>
                                        </p:cTn>
                                        <p:tgtEl>
                                          <p:spTgt spid="998982"/>
                                        </p:tgtEl>
                                        <p:attrNameLst>
                                          <p:attrName>style.visibility</p:attrName>
                                        </p:attrNameLst>
                                      </p:cBhvr>
                                      <p:to>
                                        <p:strVal val="visible"/>
                                      </p:to>
                                    </p:set>
                                    <p:animEffect transition="in" filter="box(out)">
                                      <p:cBhvr>
                                        <p:cTn id="7" dur="500"/>
                                        <p:tgtEl>
                                          <p:spTgt spid="9989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repeatCount="indefinite" fill="hold" grpId="0" nodeType="clickEffect">
                                  <p:stCondLst>
                                    <p:cond delay="0"/>
                                  </p:stCondLst>
                                  <p:childTnLst>
                                    <p:set>
                                      <p:cBhvr>
                                        <p:cTn id="11" dur="1" fill="hold">
                                          <p:stCondLst>
                                            <p:cond delay="0"/>
                                          </p:stCondLst>
                                        </p:cTn>
                                        <p:tgtEl>
                                          <p:spTgt spid="998975"/>
                                        </p:tgtEl>
                                        <p:attrNameLst>
                                          <p:attrName>style.visibility</p:attrName>
                                        </p:attrNameLst>
                                      </p:cBhvr>
                                      <p:to>
                                        <p:strVal val="visible"/>
                                      </p:to>
                                    </p:set>
                                    <p:animEffect transition="in" filter="box(out)">
                                      <p:cBhvr>
                                        <p:cTn id="12" dur="500"/>
                                        <p:tgtEl>
                                          <p:spTgt spid="998975"/>
                                        </p:tgtEl>
                                      </p:cBhvr>
                                    </p:animEffect>
                                  </p:childTnLst>
                                </p:cTn>
                              </p:par>
                              <p:par>
                                <p:cTn id="13" presetID="1" presetClass="entr" presetSubtype="0" fill="hold" grpId="0" nodeType="withEffect">
                                  <p:stCondLst>
                                    <p:cond delay="0"/>
                                  </p:stCondLst>
                                  <p:endCondLst>
                                    <p:cond evt="onNext" delay="0">
                                      <p:tgtEl>
                                        <p:sldTgt/>
                                      </p:tgtEl>
                                    </p:cond>
                                  </p:endCondLst>
                                  <p:childTnLst>
                                    <p:set>
                                      <p:cBhvr>
                                        <p:cTn id="14" dur="1" fill="hold">
                                          <p:stCondLst>
                                            <p:cond delay="0"/>
                                          </p:stCondLst>
                                        </p:cTn>
                                        <p:tgtEl>
                                          <p:spTgt spid="999308"/>
                                        </p:tgtEl>
                                        <p:attrNameLst>
                                          <p:attrName>style.visibility</p:attrName>
                                        </p:attrNameLst>
                                      </p:cBhvr>
                                      <p:to>
                                        <p:strVal val="visible"/>
                                      </p:to>
                                    </p:set>
                                  </p:childTnLst>
                                </p:cTn>
                              </p:par>
                              <p:par>
                                <p:cTn id="15" presetID="4" presetClass="entr" presetSubtype="32"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ox(out)">
                                      <p:cBhvr>
                                        <p:cTn id="17" dur="500"/>
                                        <p:tgtEl>
                                          <p:spTgt spid="24"/>
                                        </p:tgtEl>
                                      </p:cBhvr>
                                    </p:animEffect>
                                  </p:childTnLst>
                                </p:cTn>
                              </p:par>
                              <p:par>
                                <p:cTn id="18" presetID="1"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repeatCount="indefinite" nodeType="clickEffect">
                                  <p:stCondLst>
                                    <p:cond delay="0"/>
                                  </p:stCondLst>
                                  <p:endCondLst>
                                    <p:cond evt="onNext" delay="0">
                                      <p:tgtEl>
                                        <p:sldTgt/>
                                      </p:tgtEl>
                                    </p:cond>
                                  </p:endCondLst>
                                  <p:childTnLst>
                                    <p:set>
                                      <p:cBhvr>
                                        <p:cTn id="23" dur="1" fill="hold">
                                          <p:stCondLst>
                                            <p:cond delay="0"/>
                                          </p:stCondLst>
                                        </p:cTn>
                                        <p:tgtEl>
                                          <p:spTgt spid="998747"/>
                                        </p:tgtEl>
                                        <p:attrNameLst>
                                          <p:attrName>style.visibility</p:attrName>
                                        </p:attrNameLst>
                                      </p:cBhvr>
                                      <p:to>
                                        <p:strVal val="visible"/>
                                      </p:to>
                                    </p:set>
                                    <p:animEffect transition="in" filter="wipe(left)">
                                      <p:cBhvr>
                                        <p:cTn id="24" dur="500"/>
                                        <p:tgtEl>
                                          <p:spTgt spid="998747"/>
                                        </p:tgtEl>
                                      </p:cBhvr>
                                    </p:animEffect>
                                  </p:childTnLst>
                                  <p:subTnLst>
                                    <p:set>
                                      <p:cBhvr override="childStyle">
                                        <p:cTn dur="1" fill="hold" display="0" masterRel="sameClick" afterEffect="1">
                                          <p:stCondLst>
                                            <p:cond evt="end" delay="0">
                                              <p:tn val="22"/>
                                            </p:cond>
                                          </p:stCondLst>
                                        </p:cTn>
                                        <p:tgtEl>
                                          <p:spTgt spid="998747"/>
                                        </p:tgtEl>
                                        <p:attrNameLst>
                                          <p:attrName>style.visibility</p:attrName>
                                        </p:attrNameLst>
                                      </p:cBhvr>
                                      <p:to>
                                        <p:strVal val="hidden"/>
                                      </p:to>
                                    </p:set>
                                  </p:subTnLst>
                                </p:cTn>
                              </p:par>
                              <p:par>
                                <p:cTn id="25" presetID="1" presetClass="entr" presetSubtype="0" fill="hold" grpId="0" nodeType="withEffect">
                                  <p:stCondLst>
                                    <p:cond delay="0"/>
                                  </p:stCondLst>
                                  <p:endCondLst>
                                    <p:cond evt="onNext" delay="0">
                                      <p:tgtEl>
                                        <p:sldTgt/>
                                      </p:tgtEl>
                                    </p:cond>
                                  </p:endCondLst>
                                  <p:childTnLst>
                                    <p:set>
                                      <p:cBhvr>
                                        <p:cTn id="26" dur="1" fill="hold">
                                          <p:stCondLst>
                                            <p:cond delay="0"/>
                                          </p:stCondLst>
                                        </p:cTn>
                                        <p:tgtEl>
                                          <p:spTgt spid="999309"/>
                                        </p:tgtEl>
                                        <p:attrNameLst>
                                          <p:attrName>style.visibility</p:attrName>
                                        </p:attrNameLst>
                                      </p:cBhvr>
                                      <p:to>
                                        <p:strVal val="visible"/>
                                      </p:to>
                                    </p:set>
                                  </p:childTnLst>
                                </p:cTn>
                              </p:par>
                              <p:par>
                                <p:cTn id="27" presetID="22" presetClass="entr" presetSubtype="8" repeatCount="indefinite" fill="hold" nodeType="withEffect">
                                  <p:stCondLst>
                                    <p:cond delay="0"/>
                                  </p:stCondLst>
                                  <p:endCondLst>
                                    <p:cond evt="onNext" delay="0">
                                      <p:tgtEl>
                                        <p:sldTgt/>
                                      </p:tgtEl>
                                    </p:cond>
                                  </p:endCondLst>
                                  <p:childTnLst>
                                    <p:set>
                                      <p:cBhvr>
                                        <p:cTn id="28" dur="1" fill="hold">
                                          <p:stCondLst>
                                            <p:cond delay="0"/>
                                          </p:stCondLst>
                                        </p:cTn>
                                        <p:tgtEl>
                                          <p:spTgt spid="998967">
                                            <p:txEl>
                                              <p:pRg st="0" end="0"/>
                                            </p:txEl>
                                          </p:spTgt>
                                        </p:tgtEl>
                                        <p:attrNameLst>
                                          <p:attrName>style.visibility</p:attrName>
                                        </p:attrNameLst>
                                      </p:cBhvr>
                                      <p:to>
                                        <p:strVal val="visible"/>
                                      </p:to>
                                    </p:set>
                                    <p:animEffect transition="in" filter="wipe(left)">
                                      <p:cBhvr>
                                        <p:cTn id="29" dur="500"/>
                                        <p:tgtEl>
                                          <p:spTgt spid="998967">
                                            <p:txEl>
                                              <p:pRg st="0" end="0"/>
                                            </p:txEl>
                                          </p:spTgt>
                                        </p:tgtEl>
                                      </p:cBhvr>
                                    </p:animEffect>
                                  </p:childTnLst>
                                  <p:subTnLst>
                                    <p:set>
                                      <p:cBhvr override="childStyle">
                                        <p:cTn dur="1" fill="hold" display="0" masterRel="nextClick" afterEffect="1"/>
                                        <p:tgtEl>
                                          <p:spTgt spid="998967">
                                            <p:txEl>
                                              <p:pRg st="0" end="0"/>
                                            </p:txEl>
                                          </p:spTgt>
                                        </p:tgtEl>
                                        <p:attrNameLst>
                                          <p:attrName>style.visibility</p:attrName>
                                        </p:attrNameLst>
                                      </p:cBhvr>
                                      <p:to>
                                        <p:strVal val="hidden"/>
                                      </p:to>
                                    </p:set>
                                  </p:subTnLst>
                                </p:cTn>
                              </p:par>
                              <p:par>
                                <p:cTn id="30" presetID="22" presetClass="entr" presetSubtype="8" repeatCount="indefinite" nodeType="withEffect">
                                  <p:stCondLst>
                                    <p:cond delay="2000"/>
                                  </p:stCondLst>
                                  <p:endCondLst>
                                    <p:cond evt="onNext" delay="0">
                                      <p:tgtEl>
                                        <p:sldTgt/>
                                      </p:tgtEl>
                                    </p:cond>
                                  </p:endCondLst>
                                  <p:childTnLst>
                                    <p:set>
                                      <p:cBhvr>
                                        <p:cTn id="31" dur="1" fill="hold">
                                          <p:stCondLst>
                                            <p:cond delay="0"/>
                                          </p:stCondLst>
                                        </p:cTn>
                                        <p:tgtEl>
                                          <p:spTgt spid="998770"/>
                                        </p:tgtEl>
                                        <p:attrNameLst>
                                          <p:attrName>style.visibility</p:attrName>
                                        </p:attrNameLst>
                                      </p:cBhvr>
                                      <p:to>
                                        <p:strVal val="visible"/>
                                      </p:to>
                                    </p:set>
                                    <p:animEffect transition="in" filter="wipe(left)">
                                      <p:cBhvr>
                                        <p:cTn id="32" dur="500"/>
                                        <p:tgtEl>
                                          <p:spTgt spid="998770"/>
                                        </p:tgtEl>
                                      </p:cBhvr>
                                    </p:animEffect>
                                  </p:childTnLst>
                                  <p:subTnLst>
                                    <p:set>
                                      <p:cBhvr override="childStyle">
                                        <p:cTn dur="1" fill="hold" display="0" masterRel="sameClick" afterEffect="1">
                                          <p:stCondLst>
                                            <p:cond evt="end" delay="0">
                                              <p:tn val="30"/>
                                            </p:cond>
                                          </p:stCondLst>
                                        </p:cTn>
                                        <p:tgtEl>
                                          <p:spTgt spid="998770"/>
                                        </p:tgtEl>
                                        <p:attrNameLst>
                                          <p:attrName>style.visibility</p:attrName>
                                        </p:attrNameLst>
                                      </p:cBhvr>
                                      <p:to>
                                        <p:strVal val="hidden"/>
                                      </p:to>
                                    </p:set>
                                  </p:subTnLst>
                                </p:cTn>
                              </p:par>
                              <p:par>
                                <p:cTn id="33" presetID="22" presetClass="entr" presetSubtype="8" repeatCount="indefinite" grpId="0" nodeType="withEffect">
                                  <p:stCondLst>
                                    <p:cond delay="4000"/>
                                  </p:stCondLst>
                                  <p:endCondLst>
                                    <p:cond evt="onNext" delay="0">
                                      <p:tgtEl>
                                        <p:sldTgt/>
                                      </p:tgtEl>
                                    </p:cond>
                                  </p:endCondLst>
                                  <p:childTnLst>
                                    <p:set>
                                      <p:cBhvr>
                                        <p:cTn id="34" dur="1" fill="hold">
                                          <p:stCondLst>
                                            <p:cond delay="0"/>
                                          </p:stCondLst>
                                        </p:cTn>
                                        <p:tgtEl>
                                          <p:spTgt spid="998784"/>
                                        </p:tgtEl>
                                        <p:attrNameLst>
                                          <p:attrName>style.visibility</p:attrName>
                                        </p:attrNameLst>
                                      </p:cBhvr>
                                      <p:to>
                                        <p:strVal val="visible"/>
                                      </p:to>
                                    </p:set>
                                    <p:animEffect transition="in" filter="wipe(left)">
                                      <p:cBhvr>
                                        <p:cTn id="35" dur="500"/>
                                        <p:tgtEl>
                                          <p:spTgt spid="998784"/>
                                        </p:tgtEl>
                                      </p:cBhvr>
                                    </p:animEffect>
                                  </p:childTnLst>
                                  <p:subTnLst>
                                    <p:set>
                                      <p:cBhvr override="childStyle">
                                        <p:cTn dur="1" fill="hold" display="0" masterRel="sameClick" afterEffect="1">
                                          <p:stCondLst>
                                            <p:cond evt="end" delay="0">
                                              <p:tn val="33"/>
                                            </p:cond>
                                          </p:stCondLst>
                                        </p:cTn>
                                        <p:tgtEl>
                                          <p:spTgt spid="998784"/>
                                        </p:tgtEl>
                                        <p:attrNameLst>
                                          <p:attrName>style.visibility</p:attrName>
                                        </p:attrNameLst>
                                      </p:cBhvr>
                                      <p:to>
                                        <p:strVal val="hidden"/>
                                      </p:to>
                                    </p:set>
                                  </p:subTnLst>
                                </p:cTn>
                              </p:par>
                              <p:par>
                                <p:cTn id="36" presetID="22" presetClass="entr" presetSubtype="4" repeatCount="indefinite" nodeType="withEffect">
                                  <p:stCondLst>
                                    <p:cond delay="6000"/>
                                  </p:stCondLst>
                                  <p:endCondLst>
                                    <p:cond evt="onNext" delay="0">
                                      <p:tgtEl>
                                        <p:sldTgt/>
                                      </p:tgtEl>
                                    </p:cond>
                                  </p:endCondLst>
                                  <p:childTnLst>
                                    <p:set>
                                      <p:cBhvr>
                                        <p:cTn id="37" dur="1" fill="hold">
                                          <p:stCondLst>
                                            <p:cond delay="0"/>
                                          </p:stCondLst>
                                        </p:cTn>
                                        <p:tgtEl>
                                          <p:spTgt spid="998773"/>
                                        </p:tgtEl>
                                        <p:attrNameLst>
                                          <p:attrName>style.visibility</p:attrName>
                                        </p:attrNameLst>
                                      </p:cBhvr>
                                      <p:to>
                                        <p:strVal val="visible"/>
                                      </p:to>
                                    </p:set>
                                    <p:animEffect transition="in" filter="wipe(down)">
                                      <p:cBhvr>
                                        <p:cTn id="38" dur="500"/>
                                        <p:tgtEl>
                                          <p:spTgt spid="998773"/>
                                        </p:tgtEl>
                                      </p:cBhvr>
                                    </p:animEffect>
                                  </p:childTnLst>
                                  <p:subTnLst>
                                    <p:set>
                                      <p:cBhvr override="childStyle">
                                        <p:cTn dur="1" fill="hold" display="0" masterRel="sameClick" afterEffect="1">
                                          <p:stCondLst>
                                            <p:cond evt="end" delay="0">
                                              <p:tn val="36"/>
                                            </p:cond>
                                          </p:stCondLst>
                                        </p:cTn>
                                        <p:tgtEl>
                                          <p:spTgt spid="998773"/>
                                        </p:tgtEl>
                                        <p:attrNameLst>
                                          <p:attrName>style.visibility</p:attrName>
                                        </p:attrNameLst>
                                      </p:cBhvr>
                                      <p:to>
                                        <p:strVal val="hidden"/>
                                      </p:to>
                                    </p:set>
                                  </p:subTnLst>
                                </p:cTn>
                              </p:par>
                              <p:par>
                                <p:cTn id="39" presetID="22" presetClass="entr" presetSubtype="8" repeatCount="indefinite" nodeType="withEffect">
                                  <p:stCondLst>
                                    <p:cond delay="8000"/>
                                  </p:stCondLst>
                                  <p:endCondLst>
                                    <p:cond evt="onNext" delay="0">
                                      <p:tgtEl>
                                        <p:sldTgt/>
                                      </p:tgtEl>
                                    </p:cond>
                                  </p:endCondLst>
                                  <p:childTnLst>
                                    <p:set>
                                      <p:cBhvr>
                                        <p:cTn id="40" dur="1" fill="hold">
                                          <p:stCondLst>
                                            <p:cond delay="0"/>
                                          </p:stCondLst>
                                        </p:cTn>
                                        <p:tgtEl>
                                          <p:spTgt spid="998774"/>
                                        </p:tgtEl>
                                        <p:attrNameLst>
                                          <p:attrName>style.visibility</p:attrName>
                                        </p:attrNameLst>
                                      </p:cBhvr>
                                      <p:to>
                                        <p:strVal val="visible"/>
                                      </p:to>
                                    </p:set>
                                    <p:animEffect transition="in" filter="wipe(left)">
                                      <p:cBhvr>
                                        <p:cTn id="41" dur="500"/>
                                        <p:tgtEl>
                                          <p:spTgt spid="998774"/>
                                        </p:tgtEl>
                                      </p:cBhvr>
                                    </p:animEffect>
                                  </p:childTnLst>
                                  <p:subTnLst>
                                    <p:set>
                                      <p:cBhvr override="childStyle">
                                        <p:cTn dur="1" fill="hold" display="0" masterRel="sameClick" afterEffect="1">
                                          <p:stCondLst>
                                            <p:cond evt="end" delay="0">
                                              <p:tn val="39"/>
                                            </p:cond>
                                          </p:stCondLst>
                                        </p:cTn>
                                        <p:tgtEl>
                                          <p:spTgt spid="998774"/>
                                        </p:tgtEl>
                                        <p:attrNameLst>
                                          <p:attrName>style.visibility</p:attrName>
                                        </p:attrNameLst>
                                      </p:cBhvr>
                                      <p:to>
                                        <p:strVal val="hidden"/>
                                      </p:to>
                                    </p:set>
                                  </p:subTnLst>
                                </p:cTn>
                              </p:par>
                              <p:par>
                                <p:cTn id="42" presetID="22" presetClass="entr" presetSubtype="1" repeatCount="indefinite" nodeType="withEffect">
                                  <p:stCondLst>
                                    <p:cond delay="10000"/>
                                  </p:stCondLst>
                                  <p:endCondLst>
                                    <p:cond evt="onNext" delay="0">
                                      <p:tgtEl>
                                        <p:sldTgt/>
                                      </p:tgtEl>
                                    </p:cond>
                                  </p:endCondLst>
                                  <p:childTnLst>
                                    <p:set>
                                      <p:cBhvr>
                                        <p:cTn id="43" dur="1" fill="hold">
                                          <p:stCondLst>
                                            <p:cond delay="0"/>
                                          </p:stCondLst>
                                        </p:cTn>
                                        <p:tgtEl>
                                          <p:spTgt spid="998775"/>
                                        </p:tgtEl>
                                        <p:attrNameLst>
                                          <p:attrName>style.visibility</p:attrName>
                                        </p:attrNameLst>
                                      </p:cBhvr>
                                      <p:to>
                                        <p:strVal val="visible"/>
                                      </p:to>
                                    </p:set>
                                    <p:animEffect transition="in" filter="wipe(up)">
                                      <p:cBhvr>
                                        <p:cTn id="44" dur="500"/>
                                        <p:tgtEl>
                                          <p:spTgt spid="998775"/>
                                        </p:tgtEl>
                                      </p:cBhvr>
                                    </p:animEffect>
                                  </p:childTnLst>
                                  <p:subTnLst>
                                    <p:set>
                                      <p:cBhvr override="childStyle">
                                        <p:cTn dur="1" fill="hold" display="0" masterRel="sameClick" afterEffect="1">
                                          <p:stCondLst>
                                            <p:cond evt="end" delay="0">
                                              <p:tn val="42"/>
                                            </p:cond>
                                          </p:stCondLst>
                                        </p:cTn>
                                        <p:tgtEl>
                                          <p:spTgt spid="998775"/>
                                        </p:tgtEl>
                                        <p:attrNameLst>
                                          <p:attrName>style.visibility</p:attrName>
                                        </p:attrNameLst>
                                      </p:cBhvr>
                                      <p:to>
                                        <p:strVal val="hidden"/>
                                      </p:to>
                                    </p:set>
                                  </p:subTnLst>
                                </p:cTn>
                              </p:par>
                              <p:par>
                                <p:cTn id="45" presetID="22" presetClass="entr" presetSubtype="8" repeatCount="indefinite" grpId="0" nodeType="withEffect">
                                  <p:stCondLst>
                                    <p:cond delay="12000"/>
                                  </p:stCondLst>
                                  <p:endCondLst>
                                    <p:cond evt="onNext" delay="0">
                                      <p:tgtEl>
                                        <p:sldTgt/>
                                      </p:tgtEl>
                                    </p:cond>
                                  </p:endCondLst>
                                  <p:childTnLst>
                                    <p:set>
                                      <p:cBhvr>
                                        <p:cTn id="46" dur="1" fill="hold">
                                          <p:stCondLst>
                                            <p:cond delay="0"/>
                                          </p:stCondLst>
                                        </p:cTn>
                                        <p:tgtEl>
                                          <p:spTgt spid="998785"/>
                                        </p:tgtEl>
                                        <p:attrNameLst>
                                          <p:attrName>style.visibility</p:attrName>
                                        </p:attrNameLst>
                                      </p:cBhvr>
                                      <p:to>
                                        <p:strVal val="visible"/>
                                      </p:to>
                                    </p:set>
                                    <p:animEffect transition="in" filter="wipe(left)">
                                      <p:cBhvr>
                                        <p:cTn id="47" dur="500"/>
                                        <p:tgtEl>
                                          <p:spTgt spid="998785"/>
                                        </p:tgtEl>
                                      </p:cBhvr>
                                    </p:animEffect>
                                  </p:childTnLst>
                                  <p:subTnLst>
                                    <p:set>
                                      <p:cBhvr override="childStyle">
                                        <p:cTn dur="1" fill="hold" display="0" masterRel="sameClick" afterEffect="1">
                                          <p:stCondLst>
                                            <p:cond evt="end" delay="0">
                                              <p:tn val="45"/>
                                            </p:cond>
                                          </p:stCondLst>
                                        </p:cTn>
                                        <p:tgtEl>
                                          <p:spTgt spid="998785"/>
                                        </p:tgtEl>
                                        <p:attrNameLst>
                                          <p:attrName>style.visibility</p:attrName>
                                        </p:attrNameLst>
                                      </p:cBhvr>
                                      <p:to>
                                        <p:strVal val="hidden"/>
                                      </p:to>
                                    </p:set>
                                  </p:subTnLst>
                                </p:cTn>
                              </p:par>
                              <p:par>
                                <p:cTn id="48" presetID="22" presetClass="entr" presetSubtype="8" repeatCount="indefinite" nodeType="withEffect">
                                  <p:stCondLst>
                                    <p:cond delay="14000"/>
                                  </p:stCondLst>
                                  <p:endCondLst>
                                    <p:cond evt="onNext" delay="0">
                                      <p:tgtEl>
                                        <p:sldTgt/>
                                      </p:tgtEl>
                                    </p:cond>
                                  </p:endCondLst>
                                  <p:childTnLst>
                                    <p:set>
                                      <p:cBhvr>
                                        <p:cTn id="49" dur="1" fill="hold">
                                          <p:stCondLst>
                                            <p:cond delay="0"/>
                                          </p:stCondLst>
                                        </p:cTn>
                                        <p:tgtEl>
                                          <p:spTgt spid="998777"/>
                                        </p:tgtEl>
                                        <p:attrNameLst>
                                          <p:attrName>style.visibility</p:attrName>
                                        </p:attrNameLst>
                                      </p:cBhvr>
                                      <p:to>
                                        <p:strVal val="visible"/>
                                      </p:to>
                                    </p:set>
                                    <p:animEffect transition="in" filter="wipe(left)">
                                      <p:cBhvr>
                                        <p:cTn id="50" dur="500"/>
                                        <p:tgtEl>
                                          <p:spTgt spid="998777"/>
                                        </p:tgtEl>
                                      </p:cBhvr>
                                    </p:animEffect>
                                  </p:childTnLst>
                                  <p:subTnLst>
                                    <p:set>
                                      <p:cBhvr override="childStyle">
                                        <p:cTn dur="1" fill="hold" display="0" masterRel="sameClick" afterEffect="1">
                                          <p:stCondLst>
                                            <p:cond evt="end" delay="0">
                                              <p:tn val="48"/>
                                            </p:cond>
                                          </p:stCondLst>
                                        </p:cTn>
                                        <p:tgtEl>
                                          <p:spTgt spid="998777"/>
                                        </p:tgtEl>
                                        <p:attrNameLst>
                                          <p:attrName>style.visibility</p:attrName>
                                        </p:attrNameLst>
                                      </p:cBhvr>
                                      <p:to>
                                        <p:strVal val="hidden"/>
                                      </p:to>
                                    </p:set>
                                  </p:subTnLst>
                                </p:cTn>
                              </p:par>
                              <p:par>
                                <p:cTn id="51" presetID="22" presetClass="entr" presetSubtype="8" repeatCount="indefinite" nodeType="withEffect">
                                  <p:stCondLst>
                                    <p:cond delay="16000"/>
                                  </p:stCondLst>
                                  <p:endCondLst>
                                    <p:cond evt="onNext" delay="0">
                                      <p:tgtEl>
                                        <p:sldTgt/>
                                      </p:tgtEl>
                                    </p:cond>
                                  </p:endCondLst>
                                  <p:childTnLst>
                                    <p:set>
                                      <p:cBhvr>
                                        <p:cTn id="52" dur="1" fill="hold">
                                          <p:stCondLst>
                                            <p:cond delay="0"/>
                                          </p:stCondLst>
                                        </p:cTn>
                                        <p:tgtEl>
                                          <p:spTgt spid="998779"/>
                                        </p:tgtEl>
                                        <p:attrNameLst>
                                          <p:attrName>style.visibility</p:attrName>
                                        </p:attrNameLst>
                                      </p:cBhvr>
                                      <p:to>
                                        <p:strVal val="visible"/>
                                      </p:to>
                                    </p:set>
                                    <p:animEffect transition="in" filter="wipe(left)">
                                      <p:cBhvr>
                                        <p:cTn id="53" dur="500"/>
                                        <p:tgtEl>
                                          <p:spTgt spid="998779"/>
                                        </p:tgtEl>
                                      </p:cBhvr>
                                    </p:animEffect>
                                  </p:childTnLst>
                                  <p:subTnLst>
                                    <p:set>
                                      <p:cBhvr override="childStyle">
                                        <p:cTn dur="1" fill="hold" display="0" masterRel="sameClick" afterEffect="1">
                                          <p:stCondLst>
                                            <p:cond evt="end" delay="0">
                                              <p:tn val="51"/>
                                            </p:cond>
                                          </p:stCondLst>
                                        </p:cTn>
                                        <p:tgtEl>
                                          <p:spTgt spid="998779"/>
                                        </p:tgtEl>
                                        <p:attrNameLst>
                                          <p:attrName>style.visibility</p:attrName>
                                        </p:attrNameLst>
                                      </p:cBhvr>
                                      <p:to>
                                        <p:strVal val="hidden"/>
                                      </p:to>
                                    </p:set>
                                  </p:subTnLst>
                                </p:cTn>
                              </p:par>
                              <p:par>
                                <p:cTn id="54" presetID="22" presetClass="entr" presetSubtype="8" repeatCount="indefinite" nodeType="withEffect">
                                  <p:stCondLst>
                                    <p:cond delay="18000"/>
                                  </p:stCondLst>
                                  <p:endCondLst>
                                    <p:cond evt="onNext" delay="0">
                                      <p:tgtEl>
                                        <p:sldTgt/>
                                      </p:tgtEl>
                                    </p:cond>
                                  </p:endCondLst>
                                  <p:childTnLst>
                                    <p:set>
                                      <p:cBhvr>
                                        <p:cTn id="55" dur="1" fill="hold">
                                          <p:stCondLst>
                                            <p:cond delay="0"/>
                                          </p:stCondLst>
                                        </p:cTn>
                                        <p:tgtEl>
                                          <p:spTgt spid="998780"/>
                                        </p:tgtEl>
                                        <p:attrNameLst>
                                          <p:attrName>style.visibility</p:attrName>
                                        </p:attrNameLst>
                                      </p:cBhvr>
                                      <p:to>
                                        <p:strVal val="visible"/>
                                      </p:to>
                                    </p:set>
                                    <p:animEffect transition="in" filter="wipe(left)">
                                      <p:cBhvr>
                                        <p:cTn id="56" dur="500"/>
                                        <p:tgtEl>
                                          <p:spTgt spid="998780"/>
                                        </p:tgtEl>
                                      </p:cBhvr>
                                    </p:animEffect>
                                  </p:childTnLst>
                                  <p:subTnLst>
                                    <p:set>
                                      <p:cBhvr override="childStyle">
                                        <p:cTn dur="1" fill="hold" display="0" masterRel="sameClick" afterEffect="1">
                                          <p:stCondLst>
                                            <p:cond evt="end" delay="0">
                                              <p:tn val="54"/>
                                            </p:cond>
                                          </p:stCondLst>
                                        </p:cTn>
                                        <p:tgtEl>
                                          <p:spTgt spid="998780"/>
                                        </p:tgtEl>
                                        <p:attrNameLst>
                                          <p:attrName>style.visibility</p:attrName>
                                        </p:attrNameLst>
                                      </p:cBhvr>
                                      <p:to>
                                        <p:strVal val="hidden"/>
                                      </p:to>
                                    </p:set>
                                  </p:subTnLst>
                                </p:cTn>
                              </p:par>
                            </p:childTnLst>
                          </p:cTn>
                        </p:par>
                      </p:childTnLst>
                    </p:cTn>
                  </p:par>
                  <p:par>
                    <p:cTn id="57" fill="hold" nodeType="clickPar">
                      <p:stCondLst>
                        <p:cond delay="indefinite"/>
                      </p:stCondLst>
                      <p:childTnLst>
                        <p:par>
                          <p:cTn id="58" fill="hold" nodeType="withGroup">
                            <p:stCondLst>
                              <p:cond delay="0"/>
                            </p:stCondLst>
                            <p:childTnLst>
                              <p:par>
                                <p:cTn id="59" presetID="4" presetClass="entr" presetSubtype="32" repeatCount="indefinite" fill="hold" grpId="0" nodeType="clickEffect">
                                  <p:stCondLst>
                                    <p:cond delay="0"/>
                                  </p:stCondLst>
                                  <p:endCondLst>
                                    <p:cond evt="onNext" delay="0">
                                      <p:tgtEl>
                                        <p:sldTgt/>
                                      </p:tgtEl>
                                    </p:cond>
                                  </p:endCondLst>
                                  <p:childTnLst>
                                    <p:set>
                                      <p:cBhvr>
                                        <p:cTn id="60" dur="1" fill="hold">
                                          <p:stCondLst>
                                            <p:cond delay="0"/>
                                          </p:stCondLst>
                                        </p:cTn>
                                        <p:tgtEl>
                                          <p:spTgt spid="999306"/>
                                        </p:tgtEl>
                                        <p:attrNameLst>
                                          <p:attrName>style.visibility</p:attrName>
                                        </p:attrNameLst>
                                      </p:cBhvr>
                                      <p:to>
                                        <p:strVal val="visible"/>
                                      </p:to>
                                    </p:set>
                                    <p:animEffect transition="in" filter="box(out)">
                                      <p:cBhvr>
                                        <p:cTn id="61" dur="500"/>
                                        <p:tgtEl>
                                          <p:spTgt spid="999306"/>
                                        </p:tgtEl>
                                      </p:cBhvr>
                                    </p:animEffect>
                                  </p:childTnLst>
                                </p:cTn>
                              </p:par>
                              <p:par>
                                <p:cTn id="62" presetID="22" presetClass="entr" presetSubtype="8" repeatCount="indefinite" fill="hold" nodeType="withEffect">
                                  <p:stCondLst>
                                    <p:cond delay="0"/>
                                  </p:stCondLst>
                                  <p:endCondLst>
                                    <p:cond evt="onNext" delay="0">
                                      <p:tgtEl>
                                        <p:sldTgt/>
                                      </p:tgtEl>
                                    </p:cond>
                                  </p:endCondLst>
                                  <p:childTnLst>
                                    <p:set>
                                      <p:cBhvr>
                                        <p:cTn id="63" dur="1" fill="hold">
                                          <p:stCondLst>
                                            <p:cond delay="0"/>
                                          </p:stCondLst>
                                        </p:cTn>
                                        <p:tgtEl>
                                          <p:spTgt spid="998968">
                                            <p:txEl>
                                              <p:pRg st="0" end="0"/>
                                            </p:txEl>
                                          </p:spTgt>
                                        </p:tgtEl>
                                        <p:attrNameLst>
                                          <p:attrName>style.visibility</p:attrName>
                                        </p:attrNameLst>
                                      </p:cBhvr>
                                      <p:to>
                                        <p:strVal val="visible"/>
                                      </p:to>
                                    </p:set>
                                    <p:animEffect transition="in" filter="wipe(left)">
                                      <p:cBhvr>
                                        <p:cTn id="64" dur="500"/>
                                        <p:tgtEl>
                                          <p:spTgt spid="998968">
                                            <p:txEl>
                                              <p:pRg st="0" end="0"/>
                                            </p:txEl>
                                          </p:spTgt>
                                        </p:tgtEl>
                                      </p:cBhvr>
                                    </p:animEffect>
                                  </p:childTnLst>
                                  <p:subTnLst>
                                    <p:set>
                                      <p:cBhvr override="childStyle">
                                        <p:cTn dur="1" fill="hold" display="0" masterRel="nextClick" afterEffect="1"/>
                                        <p:tgtEl>
                                          <p:spTgt spid="998968">
                                            <p:txEl>
                                              <p:pRg st="0" end="0"/>
                                            </p:txEl>
                                          </p:spTgt>
                                        </p:tgtEl>
                                        <p:attrNameLst>
                                          <p:attrName>style.visibility</p:attrName>
                                        </p:attrNameLst>
                                      </p:cBhvr>
                                      <p:to>
                                        <p:strVal val="hidden"/>
                                      </p:to>
                                    </p:set>
                                  </p:sub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999304"/>
                                        </p:tgtEl>
                                        <p:attrNameLst>
                                          <p:attrName>style.visibility</p:attrName>
                                        </p:attrNameLst>
                                      </p:cBhvr>
                                      <p:to>
                                        <p:strVal val="visible"/>
                                      </p:to>
                                    </p:set>
                                    <p:animEffect transition="in" filter="wipe(left)">
                                      <p:cBhvr>
                                        <p:cTn id="69" dur="500"/>
                                        <p:tgtEl>
                                          <p:spTgt spid="999304"/>
                                        </p:tgtEl>
                                      </p:cBhvr>
                                    </p:animEffect>
                                  </p:childTnLst>
                                </p:cTn>
                              </p:par>
                              <p:par>
                                <p:cTn id="70" presetID="1" presetClass="entr" presetSubtype="0" fill="hold" grpId="0" nodeType="withEffect">
                                  <p:stCondLst>
                                    <p:cond delay="0"/>
                                  </p:stCondLst>
                                  <p:endCondLst>
                                    <p:cond evt="onNext" delay="0">
                                      <p:tgtEl>
                                        <p:sldTgt/>
                                      </p:tgtEl>
                                    </p:cond>
                                  </p:endCondLst>
                                  <p:childTnLst>
                                    <p:set>
                                      <p:cBhvr>
                                        <p:cTn id="71" dur="1" fill="hold">
                                          <p:stCondLst>
                                            <p:cond delay="0"/>
                                          </p:stCondLst>
                                        </p:cTn>
                                        <p:tgtEl>
                                          <p:spTgt spid="999312"/>
                                        </p:tgtEl>
                                        <p:attrNameLst>
                                          <p:attrName>style.visibility</p:attrName>
                                        </p:attrNameLst>
                                      </p:cBhvr>
                                      <p:to>
                                        <p:strVal val="visible"/>
                                      </p:to>
                                    </p:set>
                                  </p:childTnLst>
                                </p:cTn>
                              </p:par>
                              <p:par>
                                <p:cTn id="72" presetID="4" presetClass="entr" presetSubtype="32" repeatCount="indefinite" fill="hold" grpId="0" nodeType="withEffect">
                                  <p:stCondLst>
                                    <p:cond delay="0"/>
                                  </p:stCondLst>
                                  <p:childTnLst>
                                    <p:set>
                                      <p:cBhvr>
                                        <p:cTn id="73" dur="1" fill="hold">
                                          <p:stCondLst>
                                            <p:cond delay="0"/>
                                          </p:stCondLst>
                                        </p:cTn>
                                        <p:tgtEl>
                                          <p:spTgt spid="998978"/>
                                        </p:tgtEl>
                                        <p:attrNameLst>
                                          <p:attrName>style.visibility</p:attrName>
                                        </p:attrNameLst>
                                      </p:cBhvr>
                                      <p:to>
                                        <p:strVal val="visible"/>
                                      </p:to>
                                    </p:set>
                                    <p:animEffect transition="in" filter="box(out)">
                                      <p:cBhvr>
                                        <p:cTn id="74" dur="500"/>
                                        <p:tgtEl>
                                          <p:spTgt spid="998978"/>
                                        </p:tgtEl>
                                      </p:cBhvr>
                                    </p:animEffect>
                                  </p:childTnLst>
                                </p:cTn>
                              </p:par>
                              <p:par>
                                <p:cTn id="75" presetID="4" presetClass="entr" presetSubtype="32" fill="hold" nodeType="withEffect">
                                  <p:stCondLst>
                                    <p:cond delay="0"/>
                                  </p:stCondLst>
                                  <p:childTnLst>
                                    <p:set>
                                      <p:cBhvr>
                                        <p:cTn id="76" dur="1" fill="hold">
                                          <p:stCondLst>
                                            <p:cond delay="0"/>
                                          </p:stCondLst>
                                        </p:cTn>
                                        <p:tgtEl>
                                          <p:spTgt spid="998768"/>
                                        </p:tgtEl>
                                        <p:attrNameLst>
                                          <p:attrName>style.visibility</p:attrName>
                                        </p:attrNameLst>
                                      </p:cBhvr>
                                      <p:to>
                                        <p:strVal val="visible"/>
                                      </p:to>
                                    </p:set>
                                    <p:animEffect transition="in" filter="box(out)">
                                      <p:cBhvr>
                                        <p:cTn id="77" dur="1000"/>
                                        <p:tgtEl>
                                          <p:spTgt spid="99876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repeatCount="indefinite" nodeType="clickEffect">
                                  <p:stCondLst>
                                    <p:cond delay="0"/>
                                  </p:stCondLst>
                                  <p:endCondLst>
                                    <p:cond evt="onNext" delay="0">
                                      <p:tgtEl>
                                        <p:sldTgt/>
                                      </p:tgtEl>
                                    </p:cond>
                                  </p:endCondLst>
                                  <p:childTnLst>
                                    <p:set>
                                      <p:cBhvr>
                                        <p:cTn id="81" dur="1" fill="hold">
                                          <p:stCondLst>
                                            <p:cond delay="0"/>
                                          </p:stCondLst>
                                        </p:cTn>
                                        <p:tgtEl>
                                          <p:spTgt spid="998790"/>
                                        </p:tgtEl>
                                        <p:attrNameLst>
                                          <p:attrName>style.visibility</p:attrName>
                                        </p:attrNameLst>
                                      </p:cBhvr>
                                      <p:to>
                                        <p:strVal val="visible"/>
                                      </p:to>
                                    </p:set>
                                    <p:animEffect transition="in" filter="wipe(left)">
                                      <p:cBhvr>
                                        <p:cTn id="82" dur="500"/>
                                        <p:tgtEl>
                                          <p:spTgt spid="998790"/>
                                        </p:tgtEl>
                                      </p:cBhvr>
                                    </p:animEffect>
                                  </p:childTnLst>
                                  <p:subTnLst>
                                    <p:set>
                                      <p:cBhvr override="childStyle">
                                        <p:cTn dur="1" fill="hold" display="0" masterRel="sameClick" afterEffect="1">
                                          <p:stCondLst>
                                            <p:cond evt="end" delay="0">
                                              <p:tn val="80"/>
                                            </p:cond>
                                          </p:stCondLst>
                                        </p:cTn>
                                        <p:tgtEl>
                                          <p:spTgt spid="998790"/>
                                        </p:tgtEl>
                                        <p:attrNameLst>
                                          <p:attrName>style.visibility</p:attrName>
                                        </p:attrNameLst>
                                      </p:cBhvr>
                                      <p:to>
                                        <p:strVal val="hidden"/>
                                      </p:to>
                                    </p:set>
                                  </p:subTnLst>
                                </p:cTn>
                              </p:par>
                              <p:par>
                                <p:cTn id="83" presetID="1" presetClass="entr" presetSubtype="0" fill="hold" grpId="0" nodeType="withEffect">
                                  <p:stCondLst>
                                    <p:cond delay="0"/>
                                  </p:stCondLst>
                                  <p:endCondLst>
                                    <p:cond evt="onNext" delay="0">
                                      <p:tgtEl>
                                        <p:sldTgt/>
                                      </p:tgtEl>
                                    </p:cond>
                                  </p:endCondLst>
                                  <p:childTnLst>
                                    <p:set>
                                      <p:cBhvr>
                                        <p:cTn id="84" dur="1" fill="hold">
                                          <p:stCondLst>
                                            <p:cond delay="0"/>
                                          </p:stCondLst>
                                        </p:cTn>
                                        <p:tgtEl>
                                          <p:spTgt spid="999310"/>
                                        </p:tgtEl>
                                        <p:attrNameLst>
                                          <p:attrName>style.visibility</p:attrName>
                                        </p:attrNameLst>
                                      </p:cBhvr>
                                      <p:to>
                                        <p:strVal val="visible"/>
                                      </p:to>
                                    </p:set>
                                  </p:childTnLst>
                                </p:cTn>
                              </p:par>
                              <p:par>
                                <p:cTn id="85" presetID="22" presetClass="entr" presetSubtype="8" repeatCount="indefinite" fill="hold" nodeType="withEffect">
                                  <p:stCondLst>
                                    <p:cond delay="0"/>
                                  </p:stCondLst>
                                  <p:endCondLst>
                                    <p:cond evt="onNext" delay="0">
                                      <p:tgtEl>
                                        <p:sldTgt/>
                                      </p:tgtEl>
                                    </p:cond>
                                  </p:endCondLst>
                                  <p:childTnLst>
                                    <p:set>
                                      <p:cBhvr>
                                        <p:cTn id="86" dur="1" fill="hold">
                                          <p:stCondLst>
                                            <p:cond delay="0"/>
                                          </p:stCondLst>
                                        </p:cTn>
                                        <p:tgtEl>
                                          <p:spTgt spid="998970">
                                            <p:txEl>
                                              <p:pRg st="0" end="0"/>
                                            </p:txEl>
                                          </p:spTgt>
                                        </p:tgtEl>
                                        <p:attrNameLst>
                                          <p:attrName>style.visibility</p:attrName>
                                        </p:attrNameLst>
                                      </p:cBhvr>
                                      <p:to>
                                        <p:strVal val="visible"/>
                                      </p:to>
                                    </p:set>
                                    <p:animEffect transition="in" filter="wipe(left)">
                                      <p:cBhvr>
                                        <p:cTn id="87" dur="500"/>
                                        <p:tgtEl>
                                          <p:spTgt spid="998970">
                                            <p:txEl>
                                              <p:pRg st="0" end="0"/>
                                            </p:txEl>
                                          </p:spTgt>
                                        </p:tgtEl>
                                      </p:cBhvr>
                                    </p:animEffect>
                                  </p:childTnLst>
                                  <p:subTnLst>
                                    <p:set>
                                      <p:cBhvr override="childStyle">
                                        <p:cTn dur="1" fill="hold" display="0" masterRel="nextClick" afterEffect="1"/>
                                        <p:tgtEl>
                                          <p:spTgt spid="998970">
                                            <p:txEl>
                                              <p:pRg st="0" end="0"/>
                                            </p:txEl>
                                          </p:spTgt>
                                        </p:tgtEl>
                                        <p:attrNameLst>
                                          <p:attrName>style.visibility</p:attrName>
                                        </p:attrNameLst>
                                      </p:cBhvr>
                                      <p:to>
                                        <p:strVal val="hidden"/>
                                      </p:to>
                                    </p:set>
                                  </p:subTnLst>
                                </p:cTn>
                              </p:par>
                              <p:par>
                                <p:cTn id="88" presetID="22" presetClass="entr" presetSubtype="8" repeatCount="indefinite" nodeType="withEffect">
                                  <p:stCondLst>
                                    <p:cond delay="2000"/>
                                  </p:stCondLst>
                                  <p:endCondLst>
                                    <p:cond evt="onNext" delay="0">
                                      <p:tgtEl>
                                        <p:sldTgt/>
                                      </p:tgtEl>
                                    </p:cond>
                                  </p:endCondLst>
                                  <p:childTnLst>
                                    <p:set>
                                      <p:cBhvr>
                                        <p:cTn id="89" dur="1" fill="hold">
                                          <p:stCondLst>
                                            <p:cond delay="0"/>
                                          </p:stCondLst>
                                        </p:cTn>
                                        <p:tgtEl>
                                          <p:spTgt spid="998791"/>
                                        </p:tgtEl>
                                        <p:attrNameLst>
                                          <p:attrName>style.visibility</p:attrName>
                                        </p:attrNameLst>
                                      </p:cBhvr>
                                      <p:to>
                                        <p:strVal val="visible"/>
                                      </p:to>
                                    </p:set>
                                    <p:animEffect transition="in" filter="wipe(left)">
                                      <p:cBhvr>
                                        <p:cTn id="90" dur="500"/>
                                        <p:tgtEl>
                                          <p:spTgt spid="998791"/>
                                        </p:tgtEl>
                                      </p:cBhvr>
                                    </p:animEffect>
                                  </p:childTnLst>
                                  <p:subTnLst>
                                    <p:set>
                                      <p:cBhvr override="childStyle">
                                        <p:cTn dur="1" fill="hold" display="0" masterRel="sameClick" afterEffect="1">
                                          <p:stCondLst>
                                            <p:cond evt="end" delay="0">
                                              <p:tn val="88"/>
                                            </p:cond>
                                          </p:stCondLst>
                                        </p:cTn>
                                        <p:tgtEl>
                                          <p:spTgt spid="998791"/>
                                        </p:tgtEl>
                                        <p:attrNameLst>
                                          <p:attrName>style.visibility</p:attrName>
                                        </p:attrNameLst>
                                      </p:cBhvr>
                                      <p:to>
                                        <p:strVal val="hidden"/>
                                      </p:to>
                                    </p:set>
                                  </p:subTnLst>
                                </p:cTn>
                              </p:par>
                              <p:par>
                                <p:cTn id="91" presetID="22" presetClass="entr" presetSubtype="4" repeatCount="indefinite" nodeType="withEffect">
                                  <p:stCondLst>
                                    <p:cond delay="4000"/>
                                  </p:stCondLst>
                                  <p:endCondLst>
                                    <p:cond evt="onNext" delay="0">
                                      <p:tgtEl>
                                        <p:sldTgt/>
                                      </p:tgtEl>
                                    </p:cond>
                                  </p:endCondLst>
                                  <p:childTnLst>
                                    <p:set>
                                      <p:cBhvr>
                                        <p:cTn id="92" dur="1" fill="hold">
                                          <p:stCondLst>
                                            <p:cond delay="0"/>
                                          </p:stCondLst>
                                        </p:cTn>
                                        <p:tgtEl>
                                          <p:spTgt spid="998792"/>
                                        </p:tgtEl>
                                        <p:attrNameLst>
                                          <p:attrName>style.visibility</p:attrName>
                                        </p:attrNameLst>
                                      </p:cBhvr>
                                      <p:to>
                                        <p:strVal val="visible"/>
                                      </p:to>
                                    </p:set>
                                    <p:animEffect transition="in" filter="wipe(down)">
                                      <p:cBhvr>
                                        <p:cTn id="93" dur="500"/>
                                        <p:tgtEl>
                                          <p:spTgt spid="998792"/>
                                        </p:tgtEl>
                                      </p:cBhvr>
                                    </p:animEffect>
                                  </p:childTnLst>
                                  <p:subTnLst>
                                    <p:set>
                                      <p:cBhvr override="childStyle">
                                        <p:cTn dur="1" fill="hold" display="0" masterRel="sameClick" afterEffect="1">
                                          <p:stCondLst>
                                            <p:cond evt="end" delay="0">
                                              <p:tn val="91"/>
                                            </p:cond>
                                          </p:stCondLst>
                                        </p:cTn>
                                        <p:tgtEl>
                                          <p:spTgt spid="998792"/>
                                        </p:tgtEl>
                                        <p:attrNameLst>
                                          <p:attrName>style.visibility</p:attrName>
                                        </p:attrNameLst>
                                      </p:cBhvr>
                                      <p:to>
                                        <p:strVal val="hidden"/>
                                      </p:to>
                                    </p:set>
                                  </p:subTnLst>
                                </p:cTn>
                              </p:par>
                              <p:par>
                                <p:cTn id="94" presetID="22" presetClass="entr" presetSubtype="8" repeatCount="indefinite" nodeType="withEffect">
                                  <p:stCondLst>
                                    <p:cond delay="6000"/>
                                  </p:stCondLst>
                                  <p:endCondLst>
                                    <p:cond evt="onNext" delay="0">
                                      <p:tgtEl>
                                        <p:sldTgt/>
                                      </p:tgtEl>
                                    </p:cond>
                                  </p:endCondLst>
                                  <p:childTnLst>
                                    <p:set>
                                      <p:cBhvr>
                                        <p:cTn id="95" dur="1" fill="hold">
                                          <p:stCondLst>
                                            <p:cond delay="0"/>
                                          </p:stCondLst>
                                        </p:cTn>
                                        <p:tgtEl>
                                          <p:spTgt spid="998793"/>
                                        </p:tgtEl>
                                        <p:attrNameLst>
                                          <p:attrName>style.visibility</p:attrName>
                                        </p:attrNameLst>
                                      </p:cBhvr>
                                      <p:to>
                                        <p:strVal val="visible"/>
                                      </p:to>
                                    </p:set>
                                    <p:animEffect transition="in" filter="wipe(left)">
                                      <p:cBhvr>
                                        <p:cTn id="96" dur="500"/>
                                        <p:tgtEl>
                                          <p:spTgt spid="998793"/>
                                        </p:tgtEl>
                                      </p:cBhvr>
                                    </p:animEffect>
                                  </p:childTnLst>
                                  <p:subTnLst>
                                    <p:set>
                                      <p:cBhvr override="childStyle">
                                        <p:cTn dur="1" fill="hold" display="0" masterRel="sameClick" afterEffect="1">
                                          <p:stCondLst>
                                            <p:cond evt="end" delay="0">
                                              <p:tn val="94"/>
                                            </p:cond>
                                          </p:stCondLst>
                                        </p:cTn>
                                        <p:tgtEl>
                                          <p:spTgt spid="998793"/>
                                        </p:tgtEl>
                                        <p:attrNameLst>
                                          <p:attrName>style.visibility</p:attrName>
                                        </p:attrNameLst>
                                      </p:cBhvr>
                                      <p:to>
                                        <p:strVal val="hidden"/>
                                      </p:to>
                                    </p:set>
                                  </p:subTnLst>
                                </p:cTn>
                              </p:par>
                              <p:par>
                                <p:cTn id="97" presetID="22" presetClass="entr" presetSubtype="1" repeatCount="indefinite" nodeType="withEffect">
                                  <p:stCondLst>
                                    <p:cond delay="8000"/>
                                  </p:stCondLst>
                                  <p:endCondLst>
                                    <p:cond evt="onNext" delay="0">
                                      <p:tgtEl>
                                        <p:sldTgt/>
                                      </p:tgtEl>
                                    </p:cond>
                                  </p:endCondLst>
                                  <p:childTnLst>
                                    <p:set>
                                      <p:cBhvr>
                                        <p:cTn id="98" dur="1" fill="hold">
                                          <p:stCondLst>
                                            <p:cond delay="0"/>
                                          </p:stCondLst>
                                        </p:cTn>
                                        <p:tgtEl>
                                          <p:spTgt spid="998794"/>
                                        </p:tgtEl>
                                        <p:attrNameLst>
                                          <p:attrName>style.visibility</p:attrName>
                                        </p:attrNameLst>
                                      </p:cBhvr>
                                      <p:to>
                                        <p:strVal val="visible"/>
                                      </p:to>
                                    </p:set>
                                    <p:animEffect transition="in" filter="wipe(up)">
                                      <p:cBhvr>
                                        <p:cTn id="99" dur="500"/>
                                        <p:tgtEl>
                                          <p:spTgt spid="998794"/>
                                        </p:tgtEl>
                                      </p:cBhvr>
                                    </p:animEffect>
                                  </p:childTnLst>
                                  <p:subTnLst>
                                    <p:set>
                                      <p:cBhvr override="childStyle">
                                        <p:cTn dur="1" fill="hold" display="0" masterRel="sameClick" afterEffect="1">
                                          <p:stCondLst>
                                            <p:cond evt="end" delay="0">
                                              <p:tn val="97"/>
                                            </p:cond>
                                          </p:stCondLst>
                                        </p:cTn>
                                        <p:tgtEl>
                                          <p:spTgt spid="998794"/>
                                        </p:tgtEl>
                                        <p:attrNameLst>
                                          <p:attrName>style.visibility</p:attrName>
                                        </p:attrNameLst>
                                      </p:cBhvr>
                                      <p:to>
                                        <p:strVal val="hidden"/>
                                      </p:to>
                                    </p:set>
                                  </p:subTnLst>
                                </p:cTn>
                              </p:par>
                              <p:par>
                                <p:cTn id="100" presetID="22" presetClass="entr" presetSubtype="8" repeatCount="indefinite" nodeType="withEffect">
                                  <p:stCondLst>
                                    <p:cond delay="10000"/>
                                  </p:stCondLst>
                                  <p:endCondLst>
                                    <p:cond evt="onNext" delay="0">
                                      <p:tgtEl>
                                        <p:sldTgt/>
                                      </p:tgtEl>
                                    </p:cond>
                                  </p:endCondLst>
                                  <p:childTnLst>
                                    <p:set>
                                      <p:cBhvr>
                                        <p:cTn id="101" dur="1" fill="hold">
                                          <p:stCondLst>
                                            <p:cond delay="0"/>
                                          </p:stCondLst>
                                        </p:cTn>
                                        <p:tgtEl>
                                          <p:spTgt spid="998795"/>
                                        </p:tgtEl>
                                        <p:attrNameLst>
                                          <p:attrName>style.visibility</p:attrName>
                                        </p:attrNameLst>
                                      </p:cBhvr>
                                      <p:to>
                                        <p:strVal val="visible"/>
                                      </p:to>
                                    </p:set>
                                    <p:animEffect transition="in" filter="wipe(left)">
                                      <p:cBhvr>
                                        <p:cTn id="102" dur="500"/>
                                        <p:tgtEl>
                                          <p:spTgt spid="998795"/>
                                        </p:tgtEl>
                                      </p:cBhvr>
                                    </p:animEffect>
                                  </p:childTnLst>
                                  <p:subTnLst>
                                    <p:set>
                                      <p:cBhvr override="childStyle">
                                        <p:cTn dur="1" fill="hold" display="0" masterRel="sameClick" afterEffect="1">
                                          <p:stCondLst>
                                            <p:cond evt="end" delay="0">
                                              <p:tn val="100"/>
                                            </p:cond>
                                          </p:stCondLst>
                                        </p:cTn>
                                        <p:tgtEl>
                                          <p:spTgt spid="998795"/>
                                        </p:tgtEl>
                                        <p:attrNameLst>
                                          <p:attrName>style.visibility</p:attrName>
                                        </p:attrNameLst>
                                      </p:cBhvr>
                                      <p:to>
                                        <p:strVal val="hidden"/>
                                      </p:to>
                                    </p:set>
                                  </p:subTnLst>
                                </p:cTn>
                              </p:par>
                              <p:par>
                                <p:cTn id="103" presetID="22" presetClass="entr" presetSubtype="8" repeatCount="indefinite" nodeType="withEffect">
                                  <p:stCondLst>
                                    <p:cond delay="12000"/>
                                  </p:stCondLst>
                                  <p:endCondLst>
                                    <p:cond evt="onNext" delay="0">
                                      <p:tgtEl>
                                        <p:sldTgt/>
                                      </p:tgtEl>
                                    </p:cond>
                                  </p:endCondLst>
                                  <p:childTnLst>
                                    <p:set>
                                      <p:cBhvr>
                                        <p:cTn id="104" dur="1" fill="hold">
                                          <p:stCondLst>
                                            <p:cond delay="0"/>
                                          </p:stCondLst>
                                        </p:cTn>
                                        <p:tgtEl>
                                          <p:spTgt spid="998797"/>
                                        </p:tgtEl>
                                        <p:attrNameLst>
                                          <p:attrName>style.visibility</p:attrName>
                                        </p:attrNameLst>
                                      </p:cBhvr>
                                      <p:to>
                                        <p:strVal val="visible"/>
                                      </p:to>
                                    </p:set>
                                    <p:animEffect transition="in" filter="wipe(left)">
                                      <p:cBhvr>
                                        <p:cTn id="105" dur="500"/>
                                        <p:tgtEl>
                                          <p:spTgt spid="998797"/>
                                        </p:tgtEl>
                                      </p:cBhvr>
                                    </p:animEffect>
                                  </p:childTnLst>
                                  <p:subTnLst>
                                    <p:set>
                                      <p:cBhvr override="childStyle">
                                        <p:cTn dur="1" fill="hold" display="0" masterRel="sameClick" afterEffect="1">
                                          <p:stCondLst>
                                            <p:cond evt="end" delay="0">
                                              <p:tn val="103"/>
                                            </p:cond>
                                          </p:stCondLst>
                                        </p:cTn>
                                        <p:tgtEl>
                                          <p:spTgt spid="998797"/>
                                        </p:tgtEl>
                                        <p:attrNameLst>
                                          <p:attrName>style.visibility</p:attrName>
                                        </p:attrNameLst>
                                      </p:cBhvr>
                                      <p:to>
                                        <p:strVal val="hidden"/>
                                      </p:to>
                                    </p:set>
                                  </p:subTnLst>
                                </p:cTn>
                              </p:par>
                            </p:childTnLst>
                          </p:cTn>
                        </p:par>
                      </p:childTnLst>
                    </p:cTn>
                  </p:par>
                  <p:par>
                    <p:cTn id="106" fill="hold" nodeType="clickPar">
                      <p:stCondLst>
                        <p:cond delay="indefinite"/>
                      </p:stCondLst>
                      <p:childTnLst>
                        <p:par>
                          <p:cTn id="107" fill="hold" nodeType="withGroup">
                            <p:stCondLst>
                              <p:cond delay="0"/>
                            </p:stCondLst>
                            <p:childTnLst>
                              <p:par>
                                <p:cTn id="108" presetID="4" presetClass="entr" presetSubtype="32" repeatCount="indefinite" grpId="0" nodeType="clickEffect">
                                  <p:stCondLst>
                                    <p:cond delay="0"/>
                                  </p:stCondLst>
                                  <p:endCondLst>
                                    <p:cond evt="onNext" delay="0">
                                      <p:tgtEl>
                                        <p:sldTgt/>
                                      </p:tgtEl>
                                    </p:cond>
                                  </p:endCondLst>
                                  <p:childTnLst>
                                    <p:set>
                                      <p:cBhvr>
                                        <p:cTn id="109" dur="1" fill="hold">
                                          <p:stCondLst>
                                            <p:cond delay="0"/>
                                          </p:stCondLst>
                                        </p:cTn>
                                        <p:tgtEl>
                                          <p:spTgt spid="998708"/>
                                        </p:tgtEl>
                                        <p:attrNameLst>
                                          <p:attrName>style.visibility</p:attrName>
                                        </p:attrNameLst>
                                      </p:cBhvr>
                                      <p:to>
                                        <p:strVal val="visible"/>
                                      </p:to>
                                    </p:set>
                                    <p:animEffect transition="in" filter="box(out)">
                                      <p:cBhvr>
                                        <p:cTn id="110" dur="500"/>
                                        <p:tgtEl>
                                          <p:spTgt spid="998708"/>
                                        </p:tgtEl>
                                      </p:cBhvr>
                                    </p:animEffect>
                                  </p:childTnLst>
                                </p:cTn>
                              </p:par>
                              <p:par>
                                <p:cTn id="111" presetID="22" presetClass="entr" presetSubtype="8" repeatCount="indefinite" fill="hold" nodeType="withEffect">
                                  <p:stCondLst>
                                    <p:cond delay="0"/>
                                  </p:stCondLst>
                                  <p:endCondLst>
                                    <p:cond evt="onNext" delay="0">
                                      <p:tgtEl>
                                        <p:sldTgt/>
                                      </p:tgtEl>
                                    </p:cond>
                                  </p:endCondLst>
                                  <p:childTnLst>
                                    <p:set>
                                      <p:cBhvr>
                                        <p:cTn id="112" dur="1" fill="hold">
                                          <p:stCondLst>
                                            <p:cond delay="0"/>
                                          </p:stCondLst>
                                        </p:cTn>
                                        <p:tgtEl>
                                          <p:spTgt spid="998969">
                                            <p:txEl>
                                              <p:pRg st="0" end="0"/>
                                            </p:txEl>
                                          </p:spTgt>
                                        </p:tgtEl>
                                        <p:attrNameLst>
                                          <p:attrName>style.visibility</p:attrName>
                                        </p:attrNameLst>
                                      </p:cBhvr>
                                      <p:to>
                                        <p:strVal val="visible"/>
                                      </p:to>
                                    </p:set>
                                    <p:animEffect transition="in" filter="wipe(left)">
                                      <p:cBhvr>
                                        <p:cTn id="113" dur="500"/>
                                        <p:tgtEl>
                                          <p:spTgt spid="998969">
                                            <p:txEl>
                                              <p:pRg st="0" end="0"/>
                                            </p:txEl>
                                          </p:spTgt>
                                        </p:tgtEl>
                                      </p:cBhvr>
                                    </p:animEffect>
                                  </p:childTnLst>
                                  <p:subTnLst>
                                    <p:set>
                                      <p:cBhvr override="childStyle">
                                        <p:cTn dur="1" fill="hold" display="0" masterRel="nextClick" afterEffect="1"/>
                                        <p:tgtEl>
                                          <p:spTgt spid="998969">
                                            <p:txEl>
                                              <p:pRg st="0" end="0"/>
                                            </p:txEl>
                                          </p:spTgt>
                                        </p:tgtEl>
                                        <p:attrNameLst>
                                          <p:attrName>style.visibility</p:attrName>
                                        </p:attrNameLst>
                                      </p:cBhvr>
                                      <p:to>
                                        <p:strVal val="hidden"/>
                                      </p:to>
                                    </p:set>
                                  </p:sub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nodeType="clickEffect">
                                  <p:stCondLst>
                                    <p:cond delay="0"/>
                                  </p:stCondLst>
                                  <p:childTnLst>
                                    <p:set>
                                      <p:cBhvr>
                                        <p:cTn id="117" dur="1" fill="hold">
                                          <p:stCondLst>
                                            <p:cond delay="0"/>
                                          </p:stCondLst>
                                        </p:cTn>
                                        <p:tgtEl>
                                          <p:spTgt spid="999307"/>
                                        </p:tgtEl>
                                        <p:attrNameLst>
                                          <p:attrName>style.visibility</p:attrName>
                                        </p:attrNameLst>
                                      </p:cBhvr>
                                      <p:to>
                                        <p:strVal val="visible"/>
                                      </p:to>
                                    </p:set>
                                    <p:animEffect transition="in" filter="wipe(left)">
                                      <p:cBhvr>
                                        <p:cTn id="118" dur="500"/>
                                        <p:tgtEl>
                                          <p:spTgt spid="999307"/>
                                        </p:tgtEl>
                                      </p:cBhvr>
                                    </p:animEffect>
                                  </p:childTnLst>
                                </p:cTn>
                              </p:par>
                              <p:par>
                                <p:cTn id="119" presetID="1" presetClass="entr" presetSubtype="0" fill="hold" grpId="0" nodeType="withEffect">
                                  <p:stCondLst>
                                    <p:cond delay="0"/>
                                  </p:stCondLst>
                                  <p:childTnLst>
                                    <p:set>
                                      <p:cBhvr>
                                        <p:cTn id="120" dur="1" fill="hold">
                                          <p:stCondLst>
                                            <p:cond delay="0"/>
                                          </p:stCondLst>
                                        </p:cTn>
                                        <p:tgtEl>
                                          <p:spTgt spid="999313"/>
                                        </p:tgtEl>
                                        <p:attrNameLst>
                                          <p:attrName>style.visibility</p:attrName>
                                        </p:attrNameLst>
                                      </p:cBhvr>
                                      <p:to>
                                        <p:strVal val="visible"/>
                                      </p:to>
                                    </p:set>
                                  </p:childTnLst>
                                </p:cTn>
                              </p:par>
                              <p:par>
                                <p:cTn id="121" presetID="4" presetClass="entr" presetSubtype="32" repeatCount="indefinite" fill="hold" grpId="0" nodeType="withEffect">
                                  <p:stCondLst>
                                    <p:cond delay="0"/>
                                  </p:stCondLst>
                                  <p:childTnLst>
                                    <p:set>
                                      <p:cBhvr>
                                        <p:cTn id="122" dur="1" fill="hold">
                                          <p:stCondLst>
                                            <p:cond delay="0"/>
                                          </p:stCondLst>
                                        </p:cTn>
                                        <p:tgtEl>
                                          <p:spTgt spid="998981">
                                            <p:txEl>
                                              <p:pRg st="0" end="0"/>
                                            </p:txEl>
                                          </p:spTgt>
                                        </p:tgtEl>
                                        <p:attrNameLst>
                                          <p:attrName>style.visibility</p:attrName>
                                        </p:attrNameLst>
                                      </p:cBhvr>
                                      <p:to>
                                        <p:strVal val="visible"/>
                                      </p:to>
                                    </p:set>
                                    <p:animEffect transition="in" filter="box(out)">
                                      <p:cBhvr>
                                        <p:cTn id="123" dur="500"/>
                                        <p:tgtEl>
                                          <p:spTgt spid="998981">
                                            <p:txEl>
                                              <p:pRg st="0" end="0"/>
                                            </p:txEl>
                                          </p:spTgt>
                                        </p:tgtEl>
                                      </p:cBhvr>
                                    </p:animEffect>
                                  </p:childTnLst>
                                </p:cTn>
                              </p:par>
                              <p:par>
                                <p:cTn id="124" presetID="4" presetClass="entr" presetSubtype="32" fill="hold" nodeType="with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box(out)">
                                      <p:cBhvr>
                                        <p:cTn id="126" dur="500"/>
                                        <p:tgtEl>
                                          <p:spTgt spid="21"/>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2" presetClass="entr" presetSubtype="8" repeatCount="indefinite" grpId="0" nodeType="clickEffect">
                                  <p:stCondLst>
                                    <p:cond delay="0"/>
                                  </p:stCondLst>
                                  <p:endCondLst>
                                    <p:cond evt="onNext" delay="0">
                                      <p:tgtEl>
                                        <p:sldTgt/>
                                      </p:tgtEl>
                                    </p:cond>
                                  </p:endCondLst>
                                  <p:childTnLst>
                                    <p:set>
                                      <p:cBhvr>
                                        <p:cTn id="130" dur="1" fill="hold">
                                          <p:stCondLst>
                                            <p:cond delay="0"/>
                                          </p:stCondLst>
                                        </p:cTn>
                                        <p:tgtEl>
                                          <p:spTgt spid="998767"/>
                                        </p:tgtEl>
                                        <p:attrNameLst>
                                          <p:attrName>style.visibility</p:attrName>
                                        </p:attrNameLst>
                                      </p:cBhvr>
                                      <p:to>
                                        <p:strVal val="visible"/>
                                      </p:to>
                                    </p:set>
                                    <p:animEffect transition="in" filter="wipe(left)">
                                      <p:cBhvr>
                                        <p:cTn id="131" dur="500"/>
                                        <p:tgtEl>
                                          <p:spTgt spid="998767"/>
                                        </p:tgtEl>
                                      </p:cBhvr>
                                    </p:animEffect>
                                  </p:childTnLst>
                                  <p:subTnLst>
                                    <p:set>
                                      <p:cBhvr override="childStyle">
                                        <p:cTn dur="1" fill="hold" display="0" masterRel="sameClick" afterEffect="1">
                                          <p:stCondLst>
                                            <p:cond evt="end" delay="0">
                                              <p:tn val="129"/>
                                            </p:cond>
                                          </p:stCondLst>
                                        </p:cTn>
                                        <p:tgtEl>
                                          <p:spTgt spid="998767"/>
                                        </p:tgtEl>
                                        <p:attrNameLst>
                                          <p:attrName>style.visibility</p:attrName>
                                        </p:attrNameLst>
                                      </p:cBhvr>
                                      <p:to>
                                        <p:strVal val="hidden"/>
                                      </p:to>
                                    </p:set>
                                  </p:subTnLst>
                                </p:cTn>
                              </p:par>
                              <p:par>
                                <p:cTn id="132" presetID="1" presetClass="entr" presetSubtype="0" fill="hold" grpId="0" nodeType="withEffect">
                                  <p:stCondLst>
                                    <p:cond delay="0"/>
                                  </p:stCondLst>
                                  <p:endCondLst>
                                    <p:cond evt="onNext" delay="0">
                                      <p:tgtEl>
                                        <p:sldTgt/>
                                      </p:tgtEl>
                                    </p:cond>
                                  </p:endCondLst>
                                  <p:childTnLst>
                                    <p:set>
                                      <p:cBhvr>
                                        <p:cTn id="133" dur="1" fill="hold">
                                          <p:stCondLst>
                                            <p:cond delay="0"/>
                                          </p:stCondLst>
                                        </p:cTn>
                                        <p:tgtEl>
                                          <p:spTgt spid="999311">
                                            <p:txEl>
                                              <p:pRg st="0" end="0"/>
                                            </p:txEl>
                                          </p:spTgt>
                                        </p:tgtEl>
                                        <p:attrNameLst>
                                          <p:attrName>style.visibility</p:attrName>
                                        </p:attrNameLst>
                                      </p:cBhvr>
                                      <p:to>
                                        <p:strVal val="visible"/>
                                      </p:to>
                                    </p:set>
                                  </p:childTnLst>
                                </p:cTn>
                              </p:par>
                              <p:par>
                                <p:cTn id="134" presetID="22" presetClass="entr" presetSubtype="8" repeatCount="indefinite" fill="hold" nodeType="withEffect">
                                  <p:stCondLst>
                                    <p:cond delay="0"/>
                                  </p:stCondLst>
                                  <p:endCondLst>
                                    <p:cond evt="onNext" delay="0">
                                      <p:tgtEl>
                                        <p:sldTgt/>
                                      </p:tgtEl>
                                    </p:cond>
                                  </p:endCondLst>
                                  <p:childTnLst>
                                    <p:set>
                                      <p:cBhvr>
                                        <p:cTn id="135" dur="1" fill="hold">
                                          <p:stCondLst>
                                            <p:cond delay="0"/>
                                          </p:stCondLst>
                                        </p:cTn>
                                        <p:tgtEl>
                                          <p:spTgt spid="998971">
                                            <p:txEl>
                                              <p:pRg st="0" end="0"/>
                                            </p:txEl>
                                          </p:spTgt>
                                        </p:tgtEl>
                                        <p:attrNameLst>
                                          <p:attrName>style.visibility</p:attrName>
                                        </p:attrNameLst>
                                      </p:cBhvr>
                                      <p:to>
                                        <p:strVal val="visible"/>
                                      </p:to>
                                    </p:set>
                                    <p:animEffect transition="in" filter="wipe(left)">
                                      <p:cBhvr>
                                        <p:cTn id="136" dur="500"/>
                                        <p:tgtEl>
                                          <p:spTgt spid="998971">
                                            <p:txEl>
                                              <p:pRg st="0" end="0"/>
                                            </p:txEl>
                                          </p:spTgt>
                                        </p:tgtEl>
                                      </p:cBhvr>
                                    </p:animEffect>
                                  </p:childTnLst>
                                  <p:subTnLst>
                                    <p:set>
                                      <p:cBhvr override="childStyle">
                                        <p:cTn dur="1" fill="hold" display="0" masterRel="nextClick" afterEffect="1"/>
                                        <p:tgtEl>
                                          <p:spTgt spid="998971">
                                            <p:txEl>
                                              <p:pRg st="0" end="0"/>
                                            </p:txEl>
                                          </p:spTgt>
                                        </p:tgtEl>
                                        <p:attrNameLst>
                                          <p:attrName>style.visibility</p:attrName>
                                        </p:attrNameLst>
                                      </p:cBhvr>
                                      <p:to>
                                        <p:strVal val="hidden"/>
                                      </p:to>
                                    </p:set>
                                  </p:subTnLst>
                                </p:cTn>
                              </p:par>
                              <p:par>
                                <p:cTn id="137" presetID="22" presetClass="entr" presetSubtype="4" repeatCount="indefinite" nodeType="withEffect">
                                  <p:stCondLst>
                                    <p:cond delay="2000"/>
                                  </p:stCondLst>
                                  <p:endCondLst>
                                    <p:cond evt="onNext" delay="0">
                                      <p:tgtEl>
                                        <p:sldTgt/>
                                      </p:tgtEl>
                                    </p:cond>
                                  </p:endCondLst>
                                  <p:childTnLst>
                                    <p:set>
                                      <p:cBhvr>
                                        <p:cTn id="138" dur="1" fill="hold">
                                          <p:stCondLst>
                                            <p:cond delay="0"/>
                                          </p:stCondLst>
                                        </p:cTn>
                                        <p:tgtEl>
                                          <p:spTgt spid="998798"/>
                                        </p:tgtEl>
                                        <p:attrNameLst>
                                          <p:attrName>style.visibility</p:attrName>
                                        </p:attrNameLst>
                                      </p:cBhvr>
                                      <p:to>
                                        <p:strVal val="visible"/>
                                      </p:to>
                                    </p:set>
                                    <p:animEffect transition="in" filter="wipe(down)">
                                      <p:cBhvr>
                                        <p:cTn id="139" dur="500"/>
                                        <p:tgtEl>
                                          <p:spTgt spid="998798"/>
                                        </p:tgtEl>
                                      </p:cBhvr>
                                    </p:animEffect>
                                  </p:childTnLst>
                                  <p:subTnLst>
                                    <p:set>
                                      <p:cBhvr override="childStyle">
                                        <p:cTn dur="1" fill="hold" display="0" masterRel="sameClick" afterEffect="1">
                                          <p:stCondLst>
                                            <p:cond evt="end" delay="0">
                                              <p:tn val="137"/>
                                            </p:cond>
                                          </p:stCondLst>
                                        </p:cTn>
                                        <p:tgtEl>
                                          <p:spTgt spid="998798"/>
                                        </p:tgtEl>
                                        <p:attrNameLst>
                                          <p:attrName>style.visibility</p:attrName>
                                        </p:attrNameLst>
                                      </p:cBhvr>
                                      <p:to>
                                        <p:strVal val="hidden"/>
                                      </p:to>
                                    </p:set>
                                  </p:subTnLst>
                                </p:cTn>
                              </p:par>
                              <p:par>
                                <p:cTn id="140" presetID="22" presetClass="entr" presetSubtype="1" repeatCount="indefinite" nodeType="withEffect">
                                  <p:stCondLst>
                                    <p:cond delay="4000"/>
                                  </p:stCondLst>
                                  <p:endCondLst>
                                    <p:cond evt="onNext" delay="0">
                                      <p:tgtEl>
                                        <p:sldTgt/>
                                      </p:tgtEl>
                                    </p:cond>
                                  </p:endCondLst>
                                  <p:childTnLst>
                                    <p:set>
                                      <p:cBhvr>
                                        <p:cTn id="141" dur="1" fill="hold">
                                          <p:stCondLst>
                                            <p:cond delay="0"/>
                                          </p:stCondLst>
                                        </p:cTn>
                                        <p:tgtEl>
                                          <p:spTgt spid="998799"/>
                                        </p:tgtEl>
                                        <p:attrNameLst>
                                          <p:attrName>style.visibility</p:attrName>
                                        </p:attrNameLst>
                                      </p:cBhvr>
                                      <p:to>
                                        <p:strVal val="visible"/>
                                      </p:to>
                                    </p:set>
                                    <p:animEffect transition="in" filter="wipe(up)">
                                      <p:cBhvr>
                                        <p:cTn id="142" dur="500"/>
                                        <p:tgtEl>
                                          <p:spTgt spid="998799"/>
                                        </p:tgtEl>
                                      </p:cBhvr>
                                    </p:animEffect>
                                  </p:childTnLst>
                                  <p:subTnLst>
                                    <p:set>
                                      <p:cBhvr override="childStyle">
                                        <p:cTn dur="1" fill="hold" display="0" masterRel="sameClick" afterEffect="1">
                                          <p:stCondLst>
                                            <p:cond evt="end" delay="0">
                                              <p:tn val="140"/>
                                            </p:cond>
                                          </p:stCondLst>
                                        </p:cTn>
                                        <p:tgtEl>
                                          <p:spTgt spid="998799"/>
                                        </p:tgtEl>
                                        <p:attrNameLst>
                                          <p:attrName>style.visibility</p:attrName>
                                        </p:attrNameLst>
                                      </p:cBhvr>
                                      <p:to>
                                        <p:strVal val="hidden"/>
                                      </p:to>
                                    </p:set>
                                  </p:subTnLst>
                                </p:cTn>
                              </p:par>
                              <p:par>
                                <p:cTn id="143" presetID="22" presetClass="entr" presetSubtype="8" repeatCount="indefinite" grpId="0" nodeType="withEffect">
                                  <p:stCondLst>
                                    <p:cond delay="6000"/>
                                  </p:stCondLst>
                                  <p:endCondLst>
                                    <p:cond evt="onNext" delay="0">
                                      <p:tgtEl>
                                        <p:sldTgt/>
                                      </p:tgtEl>
                                    </p:cond>
                                  </p:endCondLst>
                                  <p:childTnLst>
                                    <p:set>
                                      <p:cBhvr>
                                        <p:cTn id="144" dur="1" fill="hold">
                                          <p:stCondLst>
                                            <p:cond delay="0"/>
                                          </p:stCondLst>
                                        </p:cTn>
                                        <p:tgtEl>
                                          <p:spTgt spid="998769"/>
                                        </p:tgtEl>
                                        <p:attrNameLst>
                                          <p:attrName>style.visibility</p:attrName>
                                        </p:attrNameLst>
                                      </p:cBhvr>
                                      <p:to>
                                        <p:strVal val="visible"/>
                                      </p:to>
                                    </p:set>
                                    <p:animEffect transition="in" filter="wipe(left)">
                                      <p:cBhvr>
                                        <p:cTn id="145" dur="500"/>
                                        <p:tgtEl>
                                          <p:spTgt spid="998769"/>
                                        </p:tgtEl>
                                      </p:cBhvr>
                                    </p:animEffect>
                                  </p:childTnLst>
                                  <p:subTnLst>
                                    <p:set>
                                      <p:cBhvr override="childStyle">
                                        <p:cTn dur="1" fill="hold" display="0" masterRel="sameClick" afterEffect="1">
                                          <p:stCondLst>
                                            <p:cond evt="end" delay="0">
                                              <p:tn val="143"/>
                                            </p:cond>
                                          </p:stCondLst>
                                        </p:cTn>
                                        <p:tgtEl>
                                          <p:spTgt spid="998769"/>
                                        </p:tgtEl>
                                        <p:attrNameLst>
                                          <p:attrName>style.visibility</p:attrName>
                                        </p:attrNameLst>
                                      </p:cBhvr>
                                      <p:to>
                                        <p:strVal val="hidden"/>
                                      </p:to>
                                    </p:set>
                                  </p:subTnLst>
                                </p:cTn>
                              </p:par>
                            </p:childTnLst>
                          </p:cTn>
                        </p:par>
                      </p:childTnLst>
                    </p:cTn>
                  </p:par>
                  <p:par>
                    <p:cTn id="146" fill="hold" nodeType="clickPar">
                      <p:stCondLst>
                        <p:cond delay="indefinite"/>
                      </p:stCondLst>
                      <p:childTnLst>
                        <p:par>
                          <p:cTn id="147" fill="hold" nodeType="withGroup">
                            <p:stCondLst>
                              <p:cond delay="0"/>
                            </p:stCondLst>
                            <p:childTnLst>
                              <p:par>
                                <p:cTn id="148" presetID="4" presetClass="entr" presetSubtype="32" repeatCount="indefinite" grpId="0" nodeType="clickEffect">
                                  <p:stCondLst>
                                    <p:cond delay="0"/>
                                  </p:stCondLst>
                                  <p:endCondLst>
                                    <p:cond evt="onNext" delay="0">
                                      <p:tgtEl>
                                        <p:sldTgt/>
                                      </p:tgtEl>
                                    </p:cond>
                                  </p:endCondLst>
                                  <p:childTnLst>
                                    <p:set>
                                      <p:cBhvr>
                                        <p:cTn id="149" dur="1" fill="hold">
                                          <p:stCondLst>
                                            <p:cond delay="0"/>
                                          </p:stCondLst>
                                        </p:cTn>
                                        <p:tgtEl>
                                          <p:spTgt spid="998744"/>
                                        </p:tgtEl>
                                        <p:attrNameLst>
                                          <p:attrName>style.visibility</p:attrName>
                                        </p:attrNameLst>
                                      </p:cBhvr>
                                      <p:to>
                                        <p:strVal val="visible"/>
                                      </p:to>
                                    </p:set>
                                    <p:animEffect transition="in" filter="box(out)">
                                      <p:cBhvr>
                                        <p:cTn id="150" dur="500"/>
                                        <p:tgtEl>
                                          <p:spTgt spid="998744"/>
                                        </p:tgtEl>
                                      </p:cBhvr>
                                    </p:animEffect>
                                  </p:childTnLst>
                                </p:cTn>
                              </p:par>
                              <p:par>
                                <p:cTn id="151" presetID="22" presetClass="entr" presetSubtype="8" repeatCount="indefinite" fill="hold" nodeType="withEffect">
                                  <p:stCondLst>
                                    <p:cond delay="0"/>
                                  </p:stCondLst>
                                  <p:endCondLst>
                                    <p:cond evt="onNext" delay="0">
                                      <p:tgtEl>
                                        <p:sldTgt/>
                                      </p:tgtEl>
                                    </p:cond>
                                  </p:endCondLst>
                                  <p:childTnLst>
                                    <p:set>
                                      <p:cBhvr>
                                        <p:cTn id="152" dur="1" fill="hold">
                                          <p:stCondLst>
                                            <p:cond delay="0"/>
                                          </p:stCondLst>
                                        </p:cTn>
                                        <p:tgtEl>
                                          <p:spTgt spid="998972">
                                            <p:txEl>
                                              <p:pRg st="0" end="0"/>
                                            </p:txEl>
                                          </p:spTgt>
                                        </p:tgtEl>
                                        <p:attrNameLst>
                                          <p:attrName>style.visibility</p:attrName>
                                        </p:attrNameLst>
                                      </p:cBhvr>
                                      <p:to>
                                        <p:strVal val="visible"/>
                                      </p:to>
                                    </p:set>
                                    <p:animEffect transition="in" filter="wipe(left)">
                                      <p:cBhvr>
                                        <p:cTn id="153" dur="500"/>
                                        <p:tgtEl>
                                          <p:spTgt spid="998972">
                                            <p:txEl>
                                              <p:pRg st="0" end="0"/>
                                            </p:txEl>
                                          </p:spTgt>
                                        </p:tgtEl>
                                      </p:cBhvr>
                                    </p:animEffect>
                                  </p:childTnLst>
                                  <p:subTnLst>
                                    <p:set>
                                      <p:cBhvr override="childStyle">
                                        <p:cTn dur="1" fill="hold" display="0" masterRel="nextClick" afterEffect="1"/>
                                        <p:tgtEl>
                                          <p:spTgt spid="998972">
                                            <p:txEl>
                                              <p:pRg st="0" end="0"/>
                                            </p:txEl>
                                          </p:spTgt>
                                        </p:tgtEl>
                                        <p:attrNameLst>
                                          <p:attrName>style.visibility</p:attrName>
                                        </p:attrNameLst>
                                      </p:cBhvr>
                                      <p:to>
                                        <p:strVal val="hidden"/>
                                      </p:to>
                                    </p:set>
                                  </p:subTnLst>
                                </p:cTn>
                              </p:par>
                            </p:childTnLst>
                          </p:cTn>
                        </p:par>
                      </p:childTnLst>
                    </p:cTn>
                  </p:par>
                  <p:par>
                    <p:cTn id="154" fill="hold" nodeType="clickPar">
                      <p:stCondLst>
                        <p:cond delay="indefinite"/>
                      </p:stCondLst>
                      <p:childTnLst>
                        <p:par>
                          <p:cTn id="155" fill="hold" nodeType="withGroup">
                            <p:stCondLst>
                              <p:cond delay="0"/>
                            </p:stCondLst>
                            <p:childTnLst>
                              <p:par>
                                <p:cTn id="156" presetID="1" presetClass="entr" presetSubtype="0" fill="hold" grpId="0" nodeType="clickEffect">
                                  <p:stCondLst>
                                    <p:cond delay="0"/>
                                  </p:stCondLst>
                                  <p:childTnLst>
                                    <p:set>
                                      <p:cBhvr>
                                        <p:cTn id="157" dur="1" fill="hold">
                                          <p:stCondLst>
                                            <p:cond delay="0"/>
                                          </p:stCondLst>
                                        </p:cTn>
                                        <p:tgtEl>
                                          <p:spTgt spid="999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8708" grpId="0" animBg="1"/>
      <p:bldP spid="998744" grpId="0" animBg="1"/>
      <p:bldP spid="998767" grpId="0" animBg="1"/>
      <p:bldP spid="998769" grpId="0" animBg="1"/>
      <p:bldP spid="998784" grpId="0" animBg="1"/>
      <p:bldP spid="998785" grpId="0" animBg="1"/>
      <p:bldP spid="998975" grpId="0"/>
      <p:bldP spid="998978" grpId="0"/>
      <p:bldP spid="998981" grpId="0" build="allAtOnce"/>
      <p:bldP spid="998982" grpId="0" animBg="1"/>
      <p:bldP spid="999306" grpId="0" animBg="1"/>
      <p:bldP spid="999308" grpId="0" animBg="1"/>
      <p:bldP spid="999309" grpId="0"/>
      <p:bldP spid="999310" grpId="0"/>
      <p:bldP spid="999311" grpId="0" build="allAtOnce"/>
      <p:bldP spid="999312" grpId="0" animBg="1"/>
      <p:bldP spid="999313" grpId="0" animBg="1"/>
      <p:bldP spid="999314"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id-ID" smtClean="0"/>
              <a:t>Layanan Softswitch</a:t>
            </a:r>
          </a:p>
        </p:txBody>
      </p:sp>
      <p:sp>
        <p:nvSpPr>
          <p:cNvPr id="59395" name="Rectangle 3"/>
          <p:cNvSpPr>
            <a:spLocks noGrp="1" noChangeArrowheads="1"/>
          </p:cNvSpPr>
          <p:nvPr>
            <p:ph idx="1"/>
          </p:nvPr>
        </p:nvSpPr>
        <p:spPr/>
        <p:txBody>
          <a:bodyPr/>
          <a:lstStyle/>
          <a:p>
            <a:pPr algn="just" eaLnBrk="1" hangingPunct="1">
              <a:lnSpc>
                <a:spcPct val="80000"/>
              </a:lnSpc>
              <a:buFont typeface="Wingdings" panose="05000000000000000000" pitchFamily="2" charset="2"/>
              <a:buNone/>
            </a:pPr>
            <a:r>
              <a:rPr lang="id-ID" altLang="id-ID" sz="2100" b="1" i="1"/>
              <a:t>Voice VPN</a:t>
            </a:r>
            <a:endParaRPr lang="id-ID" altLang="id-ID" sz="2100"/>
          </a:p>
          <a:p>
            <a:pPr algn="just" eaLnBrk="1" hangingPunct="1">
              <a:lnSpc>
                <a:spcPct val="80000"/>
              </a:lnSpc>
              <a:buFont typeface="Wingdings" panose="05000000000000000000" pitchFamily="2" charset="2"/>
              <a:buNone/>
            </a:pPr>
            <a:r>
              <a:rPr lang="en-US" altLang="id-ID" sz="2000"/>
              <a:t>	</a:t>
            </a:r>
            <a:r>
              <a:rPr lang="id-ID" altLang="id-ID" sz="2000"/>
              <a:t>Layanan yang menyediakan voice VPN bagi pelanggan untuk menyalurkan trafik voiceinternal pelanggan yang tersebar di beberapa tempat menjadi satu jaringan.</a:t>
            </a:r>
            <a:endParaRPr lang="en-US" altLang="id-ID" sz="2000"/>
          </a:p>
          <a:p>
            <a:pPr algn="just" eaLnBrk="1" hangingPunct="1">
              <a:lnSpc>
                <a:spcPct val="80000"/>
              </a:lnSpc>
              <a:buFont typeface="Wingdings" panose="05000000000000000000" pitchFamily="2" charset="2"/>
              <a:buNone/>
            </a:pPr>
            <a:endParaRPr lang="id-ID" altLang="id-ID" sz="2000" b="1" i="1"/>
          </a:p>
          <a:p>
            <a:pPr algn="just" eaLnBrk="1" hangingPunct="1">
              <a:lnSpc>
                <a:spcPct val="80000"/>
              </a:lnSpc>
              <a:buFont typeface="Wingdings" panose="05000000000000000000" pitchFamily="2" charset="2"/>
              <a:buNone/>
            </a:pPr>
            <a:r>
              <a:rPr lang="id-ID" altLang="id-ID" sz="2100" b="1" i="1"/>
              <a:t>Centrex (Virtual PBX)</a:t>
            </a:r>
            <a:endParaRPr lang="id-ID" altLang="id-ID" sz="2100"/>
          </a:p>
          <a:p>
            <a:pPr algn="just" eaLnBrk="1" hangingPunct="1">
              <a:lnSpc>
                <a:spcPct val="80000"/>
              </a:lnSpc>
              <a:buFont typeface="Wingdings" panose="05000000000000000000" pitchFamily="2" charset="2"/>
              <a:buNone/>
            </a:pPr>
            <a:r>
              <a:rPr lang="en-US" altLang="id-ID" sz="2000"/>
              <a:t>	</a:t>
            </a:r>
            <a:r>
              <a:rPr lang="id-ID" altLang="id-ID" sz="2000"/>
              <a:t>Adalah fitur yang memungkinkan beberapa pelanggan membentuk grup pelanggan, sebagaimana dalam sistem PBX, tanpa dibatasi oleh suatu lokasi. Sistem softswitch harus menyediakan berbagai macam fasilitas layanan, seperti extension dial, pembedaan pembebanan antar anggota, call transfer by extension, Direct Inward Dialling (DID), Direct Outward Dialling (DOD), dll.</a:t>
            </a:r>
            <a:endParaRPr lang="id-ID" altLang="id-ID" sz="2000" b="1" i="1"/>
          </a:p>
        </p:txBody>
      </p:sp>
      <p:sp>
        <p:nvSpPr>
          <p:cNvPr id="30722"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E1C9032-4C48-4339-8768-9AA8DBDCF983}" type="slidenum">
              <a:rPr lang="en-US" altLang="en-US">
                <a:solidFill>
                  <a:srgbClr val="045C75"/>
                </a:solidFill>
              </a:rPr>
              <a:pPr eaLnBrk="1" hangingPunct="1"/>
              <a:t>27</a:t>
            </a:fld>
            <a:endParaRPr lang="en-US" altLang="en-US">
              <a:solidFill>
                <a:srgbClr val="045C75"/>
              </a:solidFill>
            </a:endParaRPr>
          </a:p>
        </p:txBody>
      </p:sp>
    </p:spTree>
    <p:extLst>
      <p:ext uri="{BB962C8B-B14F-4D97-AF65-F5344CB8AC3E}">
        <p14:creationId xmlns:p14="http://schemas.microsoft.com/office/powerpoint/2010/main" val="30821448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394"/>
                                        </p:tgtEl>
                                        <p:attrNameLst>
                                          <p:attrName>style.visibility</p:attrName>
                                        </p:attrNameLst>
                                      </p:cBhvr>
                                      <p:to>
                                        <p:strVal val="visible"/>
                                      </p:to>
                                    </p:set>
                                    <p:animEffect transition="in" filter="fade">
                                      <p:cBhvr>
                                        <p:cTn id="7" dur="2000"/>
                                        <p:tgtEl>
                                          <p:spTgt spid="593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395">
                                            <p:txEl>
                                              <p:pRg st="0" end="0"/>
                                            </p:txEl>
                                          </p:spTgt>
                                        </p:tgtEl>
                                        <p:attrNameLst>
                                          <p:attrName>style.visibility</p:attrName>
                                        </p:attrNameLst>
                                      </p:cBhvr>
                                      <p:to>
                                        <p:strVal val="visible"/>
                                      </p:to>
                                    </p:set>
                                    <p:animEffect transition="in" filter="fade">
                                      <p:cBhvr>
                                        <p:cTn id="12" dur="2000"/>
                                        <p:tgtEl>
                                          <p:spTgt spid="5939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9395">
                                            <p:txEl>
                                              <p:pRg st="1" end="1"/>
                                            </p:txEl>
                                          </p:spTgt>
                                        </p:tgtEl>
                                        <p:attrNameLst>
                                          <p:attrName>style.visibility</p:attrName>
                                        </p:attrNameLst>
                                      </p:cBhvr>
                                      <p:to>
                                        <p:strVal val="visible"/>
                                      </p:to>
                                    </p:set>
                                    <p:animEffect transition="in" filter="fade">
                                      <p:cBhvr>
                                        <p:cTn id="17" dur="2000"/>
                                        <p:tgtEl>
                                          <p:spTgt spid="59395">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9395">
                                            <p:txEl>
                                              <p:pRg st="3" end="3"/>
                                            </p:txEl>
                                          </p:spTgt>
                                        </p:tgtEl>
                                        <p:attrNameLst>
                                          <p:attrName>style.visibility</p:attrName>
                                        </p:attrNameLst>
                                      </p:cBhvr>
                                      <p:to>
                                        <p:strVal val="visible"/>
                                      </p:to>
                                    </p:set>
                                    <p:animEffect transition="in" filter="fade">
                                      <p:cBhvr>
                                        <p:cTn id="22" dur="2000"/>
                                        <p:tgtEl>
                                          <p:spTgt spid="5939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9395">
                                            <p:txEl>
                                              <p:pRg st="4" end="4"/>
                                            </p:txEl>
                                          </p:spTgt>
                                        </p:tgtEl>
                                        <p:attrNameLst>
                                          <p:attrName>style.visibility</p:attrName>
                                        </p:attrNameLst>
                                      </p:cBhvr>
                                      <p:to>
                                        <p:strVal val="visible"/>
                                      </p:to>
                                    </p:set>
                                    <p:animEffect transition="in" filter="fade">
                                      <p:cBhvr>
                                        <p:cTn id="27" dur="2000"/>
                                        <p:tgtEl>
                                          <p:spTgt spid="593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4" grpId="0"/>
      <p:bldP spid="59395"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id-ID" smtClean="0"/>
              <a:t>Cont’</a:t>
            </a:r>
          </a:p>
        </p:txBody>
      </p:sp>
      <p:sp>
        <p:nvSpPr>
          <p:cNvPr id="61443" name="Rectangle 3"/>
          <p:cNvSpPr>
            <a:spLocks noGrp="1" noChangeArrowheads="1"/>
          </p:cNvSpPr>
          <p:nvPr>
            <p:ph idx="1"/>
          </p:nvPr>
        </p:nvSpPr>
        <p:spPr/>
        <p:txBody>
          <a:bodyPr/>
          <a:lstStyle/>
          <a:p>
            <a:pPr algn="just" eaLnBrk="1" hangingPunct="1">
              <a:lnSpc>
                <a:spcPct val="80000"/>
              </a:lnSpc>
              <a:buFont typeface="Wingdings" panose="05000000000000000000" pitchFamily="2" charset="2"/>
              <a:buNone/>
            </a:pPr>
            <a:r>
              <a:rPr lang="id-ID" altLang="id-ID" sz="2100" b="1" i="1"/>
              <a:t>Prepaid Services (Panggilan Pra-Bayar)</a:t>
            </a:r>
            <a:endParaRPr lang="id-ID" altLang="id-ID" sz="2100"/>
          </a:p>
          <a:p>
            <a:pPr algn="just" eaLnBrk="1" hangingPunct="1">
              <a:lnSpc>
                <a:spcPct val="80000"/>
              </a:lnSpc>
              <a:buFont typeface="Wingdings" panose="05000000000000000000" pitchFamily="2" charset="2"/>
              <a:buNone/>
            </a:pPr>
            <a:r>
              <a:rPr lang="en-US" altLang="id-ID" sz="2000"/>
              <a:t>	</a:t>
            </a:r>
            <a:r>
              <a:rPr lang="id-ID" altLang="id-ID" sz="2000"/>
              <a:t>Layanan yang menyediakan sarana bagi pelanggan untuk melakukan panggilan dengan menggunakan kartu pra-bayar (prepaid card). Layanan pra-bayar ini dapat digunakan untuk panggilan lokal, jarak jauh, bahkan jarak jauh sesuai dengan jenis kartu yang disediakan dan dimungkinkan untuk memenuhi panggilan konferensi. </a:t>
            </a:r>
            <a:endParaRPr lang="en-US" altLang="id-ID" sz="2000"/>
          </a:p>
          <a:p>
            <a:pPr algn="just" eaLnBrk="1" hangingPunct="1">
              <a:lnSpc>
                <a:spcPct val="80000"/>
              </a:lnSpc>
              <a:buFont typeface="Wingdings" panose="05000000000000000000" pitchFamily="2" charset="2"/>
              <a:buNone/>
            </a:pPr>
            <a:endParaRPr lang="en-US" altLang="id-ID" sz="2100" b="1" i="1"/>
          </a:p>
          <a:p>
            <a:pPr algn="just" eaLnBrk="1" hangingPunct="1">
              <a:lnSpc>
                <a:spcPct val="80000"/>
              </a:lnSpc>
              <a:buFont typeface="Wingdings" panose="05000000000000000000" pitchFamily="2" charset="2"/>
              <a:buNone/>
            </a:pPr>
            <a:r>
              <a:rPr lang="id-ID" altLang="id-ID" sz="2100" b="1" i="1"/>
              <a:t>Web Base Services</a:t>
            </a:r>
            <a:endParaRPr lang="id-ID" altLang="id-ID" sz="2100"/>
          </a:p>
          <a:p>
            <a:pPr algn="just" eaLnBrk="1" hangingPunct="1">
              <a:lnSpc>
                <a:spcPct val="80000"/>
              </a:lnSpc>
              <a:buFont typeface="Wingdings" panose="05000000000000000000" pitchFamily="2" charset="2"/>
              <a:buNone/>
            </a:pPr>
            <a:r>
              <a:rPr lang="en-US" altLang="id-ID" sz="1900"/>
              <a:t>	</a:t>
            </a:r>
            <a:r>
              <a:rPr lang="id-ID" altLang="id-ID" sz="1900"/>
              <a:t>Layanan berbasis web yang dapat digunakan untuk aplikasi-aplikasi tertentu yang ditetapkan oleh TELKOM, misalnya </a:t>
            </a:r>
            <a:r>
              <a:rPr lang="id-ID" altLang="id-ID" sz="1900" i="1"/>
              <a:t>click to dial</a:t>
            </a:r>
            <a:r>
              <a:rPr lang="id-ID" altLang="id-ID" sz="1900"/>
              <a:t>, </a:t>
            </a:r>
            <a:r>
              <a:rPr lang="id-ID" altLang="id-ID" sz="1900" i="1"/>
              <a:t>web call center</a:t>
            </a:r>
            <a:r>
              <a:rPr lang="id-ID" altLang="id-ID" sz="1900"/>
              <a:t>, </a:t>
            </a:r>
            <a:r>
              <a:rPr lang="id-ID" altLang="id-ID" sz="1900" i="1"/>
              <a:t>corporate directory</a:t>
            </a:r>
            <a:r>
              <a:rPr lang="id-ID" altLang="id-ID" sz="1900"/>
              <a:t>, </a:t>
            </a:r>
            <a:r>
              <a:rPr lang="id-ID" altLang="id-ID" sz="1900" i="1"/>
              <a:t>collect call</a:t>
            </a:r>
            <a:r>
              <a:rPr lang="id-ID" altLang="id-ID" sz="1900"/>
              <a:t>, </a:t>
            </a:r>
            <a:r>
              <a:rPr lang="id-ID" altLang="id-ID" sz="1900" i="1"/>
              <a:t>hotline</a:t>
            </a:r>
            <a:r>
              <a:rPr lang="id-ID" altLang="id-ID" sz="1900"/>
              <a:t>, </a:t>
            </a:r>
            <a:r>
              <a:rPr lang="id-ID" altLang="id-ID" sz="1900" i="1"/>
              <a:t>web conference</a:t>
            </a:r>
            <a:r>
              <a:rPr lang="id-ID" altLang="id-ID" sz="1900"/>
              <a:t>, dll.</a:t>
            </a:r>
            <a:endParaRPr lang="id-ID" altLang="id-ID" sz="1900" b="1" i="1"/>
          </a:p>
          <a:p>
            <a:pPr algn="just" eaLnBrk="1" hangingPunct="1">
              <a:lnSpc>
                <a:spcPct val="80000"/>
              </a:lnSpc>
              <a:buFont typeface="Wingdings" panose="05000000000000000000" pitchFamily="2" charset="2"/>
              <a:buNone/>
            </a:pPr>
            <a:endParaRPr lang="id-ID" altLang="id-ID" sz="2000"/>
          </a:p>
          <a:p>
            <a:pPr eaLnBrk="1" hangingPunct="1">
              <a:lnSpc>
                <a:spcPct val="80000"/>
              </a:lnSpc>
            </a:pPr>
            <a:endParaRPr lang="en-US" altLang="id-ID" sz="1900"/>
          </a:p>
          <a:p>
            <a:pPr eaLnBrk="1" hangingPunct="1">
              <a:lnSpc>
                <a:spcPct val="80000"/>
              </a:lnSpc>
            </a:pPr>
            <a:endParaRPr lang="en-US" altLang="id-ID" sz="1900"/>
          </a:p>
        </p:txBody>
      </p:sp>
      <p:sp>
        <p:nvSpPr>
          <p:cNvPr id="3174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91B60BA-3E9B-41D4-9DF0-A9B4A2738CD9}" type="slidenum">
              <a:rPr lang="en-US" altLang="en-US">
                <a:solidFill>
                  <a:srgbClr val="045C75"/>
                </a:solidFill>
              </a:rPr>
              <a:pPr eaLnBrk="1" hangingPunct="1"/>
              <a:t>28</a:t>
            </a:fld>
            <a:endParaRPr lang="en-US" altLang="en-US">
              <a:solidFill>
                <a:srgbClr val="045C75"/>
              </a:solidFill>
            </a:endParaRPr>
          </a:p>
        </p:txBody>
      </p:sp>
    </p:spTree>
    <p:extLst>
      <p:ext uri="{BB962C8B-B14F-4D97-AF65-F5344CB8AC3E}">
        <p14:creationId xmlns:p14="http://schemas.microsoft.com/office/powerpoint/2010/main" val="4182125814"/>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61442"/>
                                        </p:tgtEl>
                                        <p:attrNameLst>
                                          <p:attrName>style.visibility</p:attrName>
                                        </p:attrNameLst>
                                      </p:cBhvr>
                                      <p:to>
                                        <p:strVal val="visible"/>
                                      </p:to>
                                    </p:set>
                                    <p:anim calcmode="lin" valueType="num">
                                      <p:cBhvr>
                                        <p:cTn id="7" dur="1000" fill="hold"/>
                                        <p:tgtEl>
                                          <p:spTgt spid="61442"/>
                                        </p:tgtEl>
                                        <p:attrNameLst>
                                          <p:attrName>ppt_x</p:attrName>
                                        </p:attrNameLst>
                                      </p:cBhvr>
                                      <p:tavLst>
                                        <p:tav tm="0">
                                          <p:val>
                                            <p:strVal val="#ppt_x-.2"/>
                                          </p:val>
                                        </p:tav>
                                        <p:tav tm="100000">
                                          <p:val>
                                            <p:strVal val="#ppt_x"/>
                                          </p:val>
                                        </p:tav>
                                      </p:tavLst>
                                    </p:anim>
                                    <p:anim calcmode="lin" valueType="num">
                                      <p:cBhvr>
                                        <p:cTn id="8" dur="1000" fill="hold"/>
                                        <p:tgtEl>
                                          <p:spTgt spid="61442"/>
                                        </p:tgtEl>
                                        <p:attrNameLst>
                                          <p:attrName>ppt_y</p:attrName>
                                        </p:attrNameLst>
                                      </p:cBhvr>
                                      <p:tavLst>
                                        <p:tav tm="0">
                                          <p:val>
                                            <p:strVal val="#ppt_y"/>
                                          </p:val>
                                        </p:tav>
                                        <p:tav tm="100000">
                                          <p:val>
                                            <p:strVal val="#ppt_y"/>
                                          </p:val>
                                        </p:tav>
                                      </p:tavLst>
                                    </p:anim>
                                    <p:animEffect transition="in" filter="wipe(right)" prLst="gradientSize: 0.1">
                                      <p:cBhvr>
                                        <p:cTn id="9" dur="1000"/>
                                        <p:tgtEl>
                                          <p:spTgt spid="6144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4" presetClass="entr" presetSubtype="0" fill="hold" grpId="0" nodeType="clickEffect">
                                  <p:stCondLst>
                                    <p:cond delay="0"/>
                                  </p:stCondLst>
                                  <p:childTnLst>
                                    <p:set>
                                      <p:cBhvr>
                                        <p:cTn id="13" dur="1" fill="hold">
                                          <p:stCondLst>
                                            <p:cond delay="0"/>
                                          </p:stCondLst>
                                        </p:cTn>
                                        <p:tgtEl>
                                          <p:spTgt spid="61443">
                                            <p:txEl>
                                              <p:pRg st="0" end="0"/>
                                            </p:txEl>
                                          </p:spTgt>
                                        </p:tgtEl>
                                        <p:attrNameLst>
                                          <p:attrName>style.visibility</p:attrName>
                                        </p:attrNameLst>
                                      </p:cBhvr>
                                      <p:to>
                                        <p:strVal val="visible"/>
                                      </p:to>
                                    </p:set>
                                    <p:animEffect transition="in" filter="fade">
                                      <p:cBhvr>
                                        <p:cTn id="14" dur="500"/>
                                        <p:tgtEl>
                                          <p:spTgt spid="61443">
                                            <p:txEl>
                                              <p:pRg st="0" end="0"/>
                                            </p:txEl>
                                          </p:spTgt>
                                        </p:tgtEl>
                                      </p:cBhvr>
                                    </p:animEffect>
                                    <p:anim calcmode="lin" valueType="num">
                                      <p:cBhvr>
                                        <p:cTn id="15" dur="500" fill="hold"/>
                                        <p:tgtEl>
                                          <p:spTgt spid="6144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61443">
                                            <p:txEl>
                                              <p:pRg st="0" end="0"/>
                                            </p:txEl>
                                          </p:spTgt>
                                        </p:tgtEl>
                                        <p:attrNameLst>
                                          <p:attrName>ppt_y</p:attrName>
                                        </p:attrNameLst>
                                      </p:cBhvr>
                                      <p:tavLst>
                                        <p:tav tm="0">
                                          <p:val>
                                            <p:strVal val="#ppt_y+.05"/>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4" presetClass="entr" presetSubtype="0" fill="hold" grpId="0" nodeType="clickEffect">
                                  <p:stCondLst>
                                    <p:cond delay="0"/>
                                  </p:stCondLst>
                                  <p:childTnLst>
                                    <p:set>
                                      <p:cBhvr>
                                        <p:cTn id="20" dur="1" fill="hold">
                                          <p:stCondLst>
                                            <p:cond delay="0"/>
                                          </p:stCondLst>
                                        </p:cTn>
                                        <p:tgtEl>
                                          <p:spTgt spid="61443">
                                            <p:txEl>
                                              <p:pRg st="1" end="1"/>
                                            </p:txEl>
                                          </p:spTgt>
                                        </p:tgtEl>
                                        <p:attrNameLst>
                                          <p:attrName>style.visibility</p:attrName>
                                        </p:attrNameLst>
                                      </p:cBhvr>
                                      <p:to>
                                        <p:strVal val="visible"/>
                                      </p:to>
                                    </p:set>
                                    <p:animEffect transition="in" filter="fade">
                                      <p:cBhvr>
                                        <p:cTn id="21" dur="500"/>
                                        <p:tgtEl>
                                          <p:spTgt spid="61443">
                                            <p:txEl>
                                              <p:pRg st="1" end="1"/>
                                            </p:txEl>
                                          </p:spTgt>
                                        </p:tgtEl>
                                      </p:cBhvr>
                                    </p:animEffect>
                                    <p:anim calcmode="lin" valueType="num">
                                      <p:cBhvr>
                                        <p:cTn id="22" dur="500" fill="hold"/>
                                        <p:tgtEl>
                                          <p:spTgt spid="61443">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61443">
                                            <p:txEl>
                                              <p:pRg st="1" end="1"/>
                                            </p:txEl>
                                          </p:spTgt>
                                        </p:tgtEl>
                                        <p:attrNameLst>
                                          <p:attrName>ppt_y</p:attrName>
                                        </p:attrNameLst>
                                      </p:cBhvr>
                                      <p:tavLst>
                                        <p:tav tm="0">
                                          <p:val>
                                            <p:strVal val="#ppt_y+.05"/>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4" presetClass="entr" presetSubtype="0" fill="hold" grpId="0" nodeType="clickEffect">
                                  <p:stCondLst>
                                    <p:cond delay="0"/>
                                  </p:stCondLst>
                                  <p:childTnLst>
                                    <p:set>
                                      <p:cBhvr>
                                        <p:cTn id="27" dur="1" fill="hold">
                                          <p:stCondLst>
                                            <p:cond delay="0"/>
                                          </p:stCondLst>
                                        </p:cTn>
                                        <p:tgtEl>
                                          <p:spTgt spid="61443">
                                            <p:txEl>
                                              <p:pRg st="3" end="3"/>
                                            </p:txEl>
                                          </p:spTgt>
                                        </p:tgtEl>
                                        <p:attrNameLst>
                                          <p:attrName>style.visibility</p:attrName>
                                        </p:attrNameLst>
                                      </p:cBhvr>
                                      <p:to>
                                        <p:strVal val="visible"/>
                                      </p:to>
                                    </p:set>
                                    <p:animEffect transition="in" filter="fade">
                                      <p:cBhvr>
                                        <p:cTn id="28" dur="500"/>
                                        <p:tgtEl>
                                          <p:spTgt spid="61443">
                                            <p:txEl>
                                              <p:pRg st="3" end="3"/>
                                            </p:txEl>
                                          </p:spTgt>
                                        </p:tgtEl>
                                      </p:cBhvr>
                                    </p:animEffect>
                                    <p:anim calcmode="lin" valueType="num">
                                      <p:cBhvr>
                                        <p:cTn id="29" dur="500" fill="hold"/>
                                        <p:tgtEl>
                                          <p:spTgt spid="6144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61443">
                                            <p:txEl>
                                              <p:pRg st="3" end="3"/>
                                            </p:txEl>
                                          </p:spTgt>
                                        </p:tgtEl>
                                        <p:attrNameLst>
                                          <p:attrName>ppt_y</p:attrName>
                                        </p:attrNameLst>
                                      </p:cBhvr>
                                      <p:tavLst>
                                        <p:tav tm="0">
                                          <p:val>
                                            <p:strVal val="#ppt_y+.05"/>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4" presetClass="entr" presetSubtype="0" fill="hold" grpId="0" nodeType="clickEffect">
                                  <p:stCondLst>
                                    <p:cond delay="0"/>
                                  </p:stCondLst>
                                  <p:childTnLst>
                                    <p:set>
                                      <p:cBhvr>
                                        <p:cTn id="34" dur="1" fill="hold">
                                          <p:stCondLst>
                                            <p:cond delay="0"/>
                                          </p:stCondLst>
                                        </p:cTn>
                                        <p:tgtEl>
                                          <p:spTgt spid="61443">
                                            <p:txEl>
                                              <p:pRg st="4" end="4"/>
                                            </p:txEl>
                                          </p:spTgt>
                                        </p:tgtEl>
                                        <p:attrNameLst>
                                          <p:attrName>style.visibility</p:attrName>
                                        </p:attrNameLst>
                                      </p:cBhvr>
                                      <p:to>
                                        <p:strVal val="visible"/>
                                      </p:to>
                                    </p:set>
                                    <p:animEffect transition="in" filter="fade">
                                      <p:cBhvr>
                                        <p:cTn id="35" dur="500"/>
                                        <p:tgtEl>
                                          <p:spTgt spid="61443">
                                            <p:txEl>
                                              <p:pRg st="4" end="4"/>
                                            </p:txEl>
                                          </p:spTgt>
                                        </p:tgtEl>
                                      </p:cBhvr>
                                    </p:animEffect>
                                    <p:anim calcmode="lin" valueType="num">
                                      <p:cBhvr>
                                        <p:cTn id="36" dur="500" fill="hold"/>
                                        <p:tgtEl>
                                          <p:spTgt spid="61443">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61443">
                                            <p:txEl>
                                              <p:pRg st="4" end="4"/>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p:bldP spid="61443" grpId="0" build="p"/>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id-ID" smtClean="0"/>
              <a:t>Cont’</a:t>
            </a:r>
          </a:p>
        </p:txBody>
      </p:sp>
      <p:sp>
        <p:nvSpPr>
          <p:cNvPr id="63491" name="Rectangle 3"/>
          <p:cNvSpPr>
            <a:spLocks noGrp="1" noChangeArrowheads="1"/>
          </p:cNvSpPr>
          <p:nvPr>
            <p:ph idx="1"/>
          </p:nvPr>
        </p:nvSpPr>
        <p:spPr/>
        <p:txBody>
          <a:bodyPr/>
          <a:lstStyle/>
          <a:p>
            <a:pPr algn="just" eaLnBrk="1" hangingPunct="1">
              <a:lnSpc>
                <a:spcPct val="80000"/>
              </a:lnSpc>
              <a:buFont typeface="Wingdings" panose="05000000000000000000" pitchFamily="2" charset="2"/>
              <a:buNone/>
            </a:pPr>
            <a:r>
              <a:rPr lang="id-ID" altLang="id-ID" b="1" i="1" smtClean="0"/>
              <a:t>Unified Messaging Service (UMS)</a:t>
            </a:r>
            <a:endParaRPr lang="id-ID" altLang="id-ID" smtClean="0"/>
          </a:p>
          <a:p>
            <a:pPr algn="just" eaLnBrk="1" hangingPunct="1">
              <a:lnSpc>
                <a:spcPct val="80000"/>
              </a:lnSpc>
              <a:buFont typeface="Wingdings" panose="05000000000000000000" pitchFamily="2" charset="2"/>
              <a:buNone/>
            </a:pPr>
            <a:r>
              <a:rPr lang="id-ID" altLang="id-ID" smtClean="0"/>
              <a:t>Layanan yang memungkinkan pelanggan dapat mengirim dan menerima pesan dari pelanggan lain atau dari pihak penyedia konten. Pesan yang dikirim/terima dapat berupa text, voice, maupun multimedia dengan berbagai macam kandungan isinya.</a:t>
            </a:r>
            <a:endParaRPr lang="id-ID" altLang="id-ID" b="1" i="1" smtClean="0"/>
          </a:p>
          <a:p>
            <a:pPr algn="just" eaLnBrk="1" hangingPunct="1">
              <a:lnSpc>
                <a:spcPct val="80000"/>
              </a:lnSpc>
              <a:buFont typeface="Wingdings" panose="05000000000000000000" pitchFamily="2" charset="2"/>
              <a:buNone/>
            </a:pPr>
            <a:r>
              <a:rPr lang="id-ID" altLang="id-ID" b="1" i="1" smtClean="0"/>
              <a:t>Multimedia Conferecing</a:t>
            </a:r>
            <a:endParaRPr lang="id-ID" altLang="id-ID" smtClean="0"/>
          </a:p>
          <a:p>
            <a:pPr algn="just" eaLnBrk="1" hangingPunct="1">
              <a:lnSpc>
                <a:spcPct val="80000"/>
              </a:lnSpc>
              <a:buFont typeface="Wingdings" panose="05000000000000000000" pitchFamily="2" charset="2"/>
              <a:buNone/>
            </a:pPr>
            <a:r>
              <a:rPr lang="id-ID" altLang="id-ID" smtClean="0"/>
              <a:t>Layanan yang memungkinkan pelanggan dapat melakukan panggilan konferensi yang dilengkapi dengan voice, text, maupun video. </a:t>
            </a:r>
          </a:p>
          <a:p>
            <a:pPr eaLnBrk="1" hangingPunct="1">
              <a:lnSpc>
                <a:spcPct val="80000"/>
              </a:lnSpc>
            </a:pPr>
            <a:endParaRPr lang="en-US" altLang="id-ID" smtClean="0"/>
          </a:p>
        </p:txBody>
      </p:sp>
      <p:sp>
        <p:nvSpPr>
          <p:cNvPr id="32770"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EAFE876-4269-43B9-8FDA-8EFA83DE7034}" type="slidenum">
              <a:rPr lang="en-US" altLang="en-US">
                <a:solidFill>
                  <a:srgbClr val="045C75"/>
                </a:solidFill>
              </a:rPr>
              <a:pPr eaLnBrk="1" hangingPunct="1"/>
              <a:t>29</a:t>
            </a:fld>
            <a:endParaRPr lang="en-US" altLang="en-US">
              <a:solidFill>
                <a:srgbClr val="045C75"/>
              </a:solidFill>
            </a:endParaRPr>
          </a:p>
        </p:txBody>
      </p:sp>
    </p:spTree>
    <p:extLst>
      <p:ext uri="{BB962C8B-B14F-4D97-AF65-F5344CB8AC3E}">
        <p14:creationId xmlns:p14="http://schemas.microsoft.com/office/powerpoint/2010/main" val="3116861614"/>
      </p:ext>
    </p:extLst>
  </p:cSld>
  <p:clrMapOvr>
    <a:masterClrMapping/>
  </p:clrMapOvr>
  <p:transition>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63490"/>
                                        </p:tgtEl>
                                        <p:attrNameLst>
                                          <p:attrName>style.visibility</p:attrName>
                                        </p:attrNameLst>
                                      </p:cBhvr>
                                      <p:to>
                                        <p:strVal val="visible"/>
                                      </p:to>
                                    </p:set>
                                    <p:animEffect transition="in" filter="fade">
                                      <p:cBhvr>
                                        <p:cTn id="7" dur="800" decel="100000"/>
                                        <p:tgtEl>
                                          <p:spTgt spid="63490"/>
                                        </p:tgtEl>
                                      </p:cBhvr>
                                    </p:animEffect>
                                    <p:anim calcmode="lin" valueType="num">
                                      <p:cBhvr>
                                        <p:cTn id="8" dur="800" decel="100000" fill="hold"/>
                                        <p:tgtEl>
                                          <p:spTgt spid="63490"/>
                                        </p:tgtEl>
                                        <p:attrNameLst>
                                          <p:attrName>style.rotation</p:attrName>
                                        </p:attrNameLst>
                                      </p:cBhvr>
                                      <p:tavLst>
                                        <p:tav tm="0">
                                          <p:val>
                                            <p:fltVal val="-90"/>
                                          </p:val>
                                        </p:tav>
                                        <p:tav tm="100000">
                                          <p:val>
                                            <p:fltVal val="0"/>
                                          </p:val>
                                        </p:tav>
                                      </p:tavLst>
                                    </p:anim>
                                    <p:anim calcmode="lin" valueType="num">
                                      <p:cBhvr>
                                        <p:cTn id="9" dur="800" decel="100000" fill="hold"/>
                                        <p:tgtEl>
                                          <p:spTgt spid="63490"/>
                                        </p:tgtEl>
                                        <p:attrNameLst>
                                          <p:attrName>ppt_x</p:attrName>
                                        </p:attrNameLst>
                                      </p:cBhvr>
                                      <p:tavLst>
                                        <p:tav tm="0">
                                          <p:val>
                                            <p:strVal val="#ppt_x+0.4"/>
                                          </p:val>
                                        </p:tav>
                                        <p:tav tm="100000">
                                          <p:val>
                                            <p:strVal val="#ppt_x-0.05"/>
                                          </p:val>
                                        </p:tav>
                                      </p:tavLst>
                                    </p:anim>
                                    <p:anim calcmode="lin" valueType="num">
                                      <p:cBhvr>
                                        <p:cTn id="10" dur="800" decel="100000" fill="hold"/>
                                        <p:tgtEl>
                                          <p:spTgt spid="6349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349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3490"/>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63491">
                                            <p:txEl>
                                              <p:pRg st="0" end="0"/>
                                            </p:txEl>
                                          </p:spTgt>
                                        </p:tgtEl>
                                        <p:attrNameLst>
                                          <p:attrName>style.visibility</p:attrName>
                                        </p:attrNameLst>
                                      </p:cBhvr>
                                      <p:to>
                                        <p:strVal val="visible"/>
                                      </p:to>
                                    </p:set>
                                    <p:animEffect transition="in" filter="fade">
                                      <p:cBhvr>
                                        <p:cTn id="17" dur="1000"/>
                                        <p:tgtEl>
                                          <p:spTgt spid="63491">
                                            <p:txEl>
                                              <p:pRg st="0" end="0"/>
                                            </p:txEl>
                                          </p:spTgt>
                                        </p:tgtEl>
                                      </p:cBhvr>
                                    </p:animEffect>
                                    <p:anim calcmode="lin" valueType="num">
                                      <p:cBhvr>
                                        <p:cTn id="18" dur="1000" fill="hold"/>
                                        <p:tgtEl>
                                          <p:spTgt spid="63491">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6349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63491">
                                            <p:txEl>
                                              <p:pRg st="1" end="1"/>
                                            </p:txEl>
                                          </p:spTgt>
                                        </p:tgtEl>
                                        <p:attrNameLst>
                                          <p:attrName>style.visibility</p:attrName>
                                        </p:attrNameLst>
                                      </p:cBhvr>
                                      <p:to>
                                        <p:strVal val="visible"/>
                                      </p:to>
                                    </p:set>
                                    <p:animEffect transition="in" filter="fade">
                                      <p:cBhvr>
                                        <p:cTn id="24" dur="1000"/>
                                        <p:tgtEl>
                                          <p:spTgt spid="63491">
                                            <p:txEl>
                                              <p:pRg st="1" end="1"/>
                                            </p:txEl>
                                          </p:spTgt>
                                        </p:tgtEl>
                                      </p:cBhvr>
                                    </p:animEffect>
                                    <p:anim calcmode="lin" valueType="num">
                                      <p:cBhvr>
                                        <p:cTn id="25" dur="1000" fill="hold"/>
                                        <p:tgtEl>
                                          <p:spTgt spid="63491">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6349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63491">
                                            <p:txEl>
                                              <p:pRg st="2" end="2"/>
                                            </p:txEl>
                                          </p:spTgt>
                                        </p:tgtEl>
                                        <p:attrNameLst>
                                          <p:attrName>style.visibility</p:attrName>
                                        </p:attrNameLst>
                                      </p:cBhvr>
                                      <p:to>
                                        <p:strVal val="visible"/>
                                      </p:to>
                                    </p:set>
                                    <p:animEffect transition="in" filter="fade">
                                      <p:cBhvr>
                                        <p:cTn id="31" dur="1000"/>
                                        <p:tgtEl>
                                          <p:spTgt spid="63491">
                                            <p:txEl>
                                              <p:pRg st="2" end="2"/>
                                            </p:txEl>
                                          </p:spTgt>
                                        </p:tgtEl>
                                      </p:cBhvr>
                                    </p:animEffect>
                                    <p:anim calcmode="lin" valueType="num">
                                      <p:cBhvr>
                                        <p:cTn id="32" dur="1000" fill="hold"/>
                                        <p:tgtEl>
                                          <p:spTgt spid="63491">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6349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63491">
                                            <p:txEl>
                                              <p:pRg st="3" end="3"/>
                                            </p:txEl>
                                          </p:spTgt>
                                        </p:tgtEl>
                                        <p:attrNameLst>
                                          <p:attrName>style.visibility</p:attrName>
                                        </p:attrNameLst>
                                      </p:cBhvr>
                                      <p:to>
                                        <p:strVal val="visible"/>
                                      </p:to>
                                    </p:set>
                                    <p:animEffect transition="in" filter="fade">
                                      <p:cBhvr>
                                        <p:cTn id="38" dur="1000"/>
                                        <p:tgtEl>
                                          <p:spTgt spid="63491">
                                            <p:txEl>
                                              <p:pRg st="3" end="3"/>
                                            </p:txEl>
                                          </p:spTgt>
                                        </p:tgtEl>
                                      </p:cBhvr>
                                    </p:animEffect>
                                    <p:anim calcmode="lin" valueType="num">
                                      <p:cBhvr>
                                        <p:cTn id="39" dur="1000" fill="hold"/>
                                        <p:tgtEl>
                                          <p:spTgt spid="63491">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6349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0" grpId="0"/>
      <p:bldP spid="6349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E0C90F4-961F-4442-B916-9AF19F1B0B38}" type="slidenum">
              <a:rPr lang="en-US" altLang="en-US">
                <a:solidFill>
                  <a:srgbClr val="045C75"/>
                </a:solidFill>
              </a:rPr>
              <a:pPr eaLnBrk="1" hangingPunct="1"/>
              <a:t>3</a:t>
            </a:fld>
            <a:endParaRPr lang="en-US" altLang="en-US">
              <a:solidFill>
                <a:srgbClr val="045C75"/>
              </a:solidFill>
            </a:endParaRPr>
          </a:p>
        </p:txBody>
      </p:sp>
      <p:pic>
        <p:nvPicPr>
          <p:cNvPr id="92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949" y="1362892"/>
            <a:ext cx="10567851"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84089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888275" y="1735864"/>
            <a:ext cx="10515600" cy="2852737"/>
          </a:xfrm>
        </p:spPr>
        <p:txBody>
          <a:bodyPr/>
          <a:lstStyle/>
          <a:p>
            <a:r>
              <a:rPr lang="en-US" dirty="0" smtClean="0"/>
              <a:t>PENGANTAR LTE</a:t>
            </a:r>
            <a:endParaRPr lang="en-US" dirty="0"/>
          </a:p>
        </p:txBody>
      </p:sp>
    </p:spTree>
    <p:extLst>
      <p:ext uri="{BB962C8B-B14F-4D97-AF65-F5344CB8AC3E}">
        <p14:creationId xmlns:p14="http://schemas.microsoft.com/office/powerpoint/2010/main" val="496665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Long Term Evolution </a:t>
            </a:r>
            <a:r>
              <a:rPr lang="id-ID" dirty="0" smtClean="0"/>
              <a:t>adalah sebuah nama </a:t>
            </a:r>
            <a:r>
              <a:rPr lang="en-US" dirty="0" smtClean="0"/>
              <a:t>yang </a:t>
            </a:r>
            <a:r>
              <a:rPr lang="id-ID" dirty="0" smtClean="0"/>
              <a:t>diberikan pada sebuah proyek dari</a:t>
            </a:r>
            <a:r>
              <a:rPr lang="en-US" dirty="0" smtClean="0"/>
              <a:t> 3gpp </a:t>
            </a:r>
            <a:r>
              <a:rPr lang="id-ID" dirty="0" smtClean="0"/>
              <a:t>untuk memperbaiki standar</a:t>
            </a:r>
            <a:r>
              <a:rPr lang="en-US" dirty="0" smtClean="0"/>
              <a:t> mobile phone </a:t>
            </a:r>
            <a:r>
              <a:rPr lang="id-ID" dirty="0" smtClean="0"/>
              <a:t>generasi ke</a:t>
            </a:r>
            <a:r>
              <a:rPr lang="en-US" dirty="0" smtClean="0"/>
              <a:t> 3 (3</a:t>
            </a:r>
            <a:r>
              <a:rPr lang="id-ID" dirty="0" smtClean="0"/>
              <a:t>G</a:t>
            </a:r>
            <a:r>
              <a:rPr lang="en-US" dirty="0" smtClean="0"/>
              <a:t>).</a:t>
            </a:r>
            <a:endParaRPr lang="en-US" dirty="0"/>
          </a:p>
        </p:txBody>
      </p:sp>
      <p:sp>
        <p:nvSpPr>
          <p:cNvPr id="3" name="Title 2"/>
          <p:cNvSpPr>
            <a:spLocks noGrp="1"/>
          </p:cNvSpPr>
          <p:nvPr>
            <p:ph type="title"/>
          </p:nvPr>
        </p:nvSpPr>
        <p:spPr/>
        <p:txBody>
          <a:bodyPr/>
          <a:lstStyle/>
          <a:p>
            <a:r>
              <a:rPr lang="id-ID" dirty="0" smtClean="0"/>
              <a:t>Pengenalan </a:t>
            </a:r>
            <a:r>
              <a:rPr lang="en-US" dirty="0" smtClean="0"/>
              <a:t>LTE</a:t>
            </a:r>
            <a:endParaRPr lang="en-US" dirty="0"/>
          </a:p>
        </p:txBody>
      </p:sp>
    </p:spTree>
    <p:extLst>
      <p:ext uri="{BB962C8B-B14F-4D97-AF65-F5344CB8AC3E}">
        <p14:creationId xmlns:p14="http://schemas.microsoft.com/office/powerpoint/2010/main" val="2162439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id-ID" dirty="0" smtClean="0"/>
              <a:t>Kebutuhan akan laju data </a:t>
            </a:r>
            <a:r>
              <a:rPr lang="en-US" dirty="0" smtClean="0"/>
              <a:t>yang </a:t>
            </a:r>
            <a:r>
              <a:rPr lang="id-ID" dirty="0" smtClean="0"/>
              <a:t>lebih tinggi dan efisiensi spektral </a:t>
            </a:r>
            <a:r>
              <a:rPr lang="en-US" dirty="0" smtClean="0"/>
              <a:t>yang l</a:t>
            </a:r>
            <a:r>
              <a:rPr lang="id-ID" dirty="0" smtClean="0"/>
              <a:t>ebih baik,</a:t>
            </a:r>
            <a:endParaRPr lang="en-US" dirty="0"/>
          </a:p>
          <a:p>
            <a:r>
              <a:rPr lang="id-ID" dirty="0" smtClean="0"/>
              <a:t>Permintaan layanan broadband </a:t>
            </a:r>
            <a:r>
              <a:rPr lang="en-US" dirty="0" smtClean="0"/>
              <a:t>yang </a:t>
            </a:r>
            <a:r>
              <a:rPr lang="id-ID" dirty="0" smtClean="0"/>
              <a:t>terus meningkat,</a:t>
            </a:r>
            <a:endParaRPr lang="en-US" dirty="0"/>
          </a:p>
          <a:p>
            <a:r>
              <a:rPr lang="id-ID" dirty="0" smtClean="0"/>
              <a:t>Mahalnya spektrum,</a:t>
            </a:r>
            <a:endParaRPr lang="en-US" dirty="0"/>
          </a:p>
          <a:p>
            <a:r>
              <a:rPr lang="id-ID" dirty="0" smtClean="0"/>
              <a:t>Kebutuhan sistem </a:t>
            </a:r>
            <a:r>
              <a:rPr lang="en-US" dirty="0" smtClean="0"/>
              <a:t>Packet </a:t>
            </a:r>
            <a:r>
              <a:rPr lang="en-US" dirty="0"/>
              <a:t>Switched yang </a:t>
            </a:r>
            <a:r>
              <a:rPr lang="id-ID" dirty="0" smtClean="0"/>
              <a:t>teroptimisasi,</a:t>
            </a:r>
            <a:endParaRPr lang="en-US" dirty="0"/>
          </a:p>
          <a:p>
            <a:r>
              <a:rPr lang="id-ID" dirty="0" smtClean="0"/>
              <a:t>Evolusi ke All</a:t>
            </a:r>
            <a:r>
              <a:rPr lang="en-US" dirty="0" smtClean="0"/>
              <a:t> </a:t>
            </a:r>
            <a:r>
              <a:rPr lang="en-US" dirty="0"/>
              <a:t>IP </a:t>
            </a:r>
            <a:r>
              <a:rPr lang="en-US" dirty="0" smtClean="0"/>
              <a:t>Network</a:t>
            </a:r>
            <a:r>
              <a:rPr lang="id-ID" dirty="0" smtClean="0"/>
              <a:t>,</a:t>
            </a:r>
            <a:endParaRPr lang="en-US" dirty="0"/>
          </a:p>
          <a:p>
            <a:r>
              <a:rPr lang="id-ID" dirty="0" smtClean="0"/>
              <a:t>Kebutuhan QoS yang tinggi,</a:t>
            </a:r>
            <a:endParaRPr lang="en-US" dirty="0"/>
          </a:p>
          <a:p>
            <a:r>
              <a:rPr lang="id-ID" dirty="0" smtClean="0"/>
              <a:t>Penggunaan </a:t>
            </a:r>
            <a:r>
              <a:rPr lang="en-US" dirty="0" smtClean="0"/>
              <a:t>licensed </a:t>
            </a:r>
            <a:r>
              <a:rPr lang="en-US" dirty="0"/>
              <a:t>frequency </a:t>
            </a:r>
            <a:r>
              <a:rPr lang="id-ID" dirty="0" smtClean="0"/>
              <a:t>Untuk jaminan QoS,</a:t>
            </a:r>
            <a:endParaRPr lang="en-US" dirty="0"/>
          </a:p>
          <a:p>
            <a:r>
              <a:rPr lang="id-ID" dirty="0" smtClean="0"/>
              <a:t>Minimum</a:t>
            </a:r>
            <a:r>
              <a:rPr lang="en-US" dirty="0" smtClean="0"/>
              <a:t> latency</a:t>
            </a:r>
            <a:r>
              <a:rPr lang="id-ID" dirty="0" smtClean="0"/>
              <a:t>,</a:t>
            </a:r>
            <a:endParaRPr lang="en-US" dirty="0"/>
          </a:p>
          <a:p>
            <a:r>
              <a:rPr lang="id-ID" dirty="0" smtClean="0"/>
              <a:t>Kebutuhan akan infrastruktur yang lebih murah,</a:t>
            </a:r>
            <a:endParaRPr lang="en-US" dirty="0"/>
          </a:p>
          <a:p>
            <a:r>
              <a:rPr lang="id-ID" dirty="0" smtClean="0"/>
              <a:t>Penyederhanaan arsitektur</a:t>
            </a:r>
            <a:r>
              <a:rPr lang="en-US" dirty="0" smtClean="0"/>
              <a:t> </a:t>
            </a:r>
            <a:r>
              <a:rPr lang="id-ID" dirty="0" smtClean="0"/>
              <a:t>dan pengurangan </a:t>
            </a:r>
            <a:r>
              <a:rPr lang="en-US" dirty="0" smtClean="0"/>
              <a:t>network element</a:t>
            </a:r>
            <a:r>
              <a:rPr lang="id-ID" dirty="0" smtClean="0"/>
              <a:t>.</a:t>
            </a:r>
            <a:endParaRPr lang="en-US" dirty="0"/>
          </a:p>
        </p:txBody>
      </p:sp>
      <p:sp>
        <p:nvSpPr>
          <p:cNvPr id="3" name="Title 2"/>
          <p:cNvSpPr>
            <a:spLocks noGrp="1"/>
          </p:cNvSpPr>
          <p:nvPr>
            <p:ph type="title"/>
          </p:nvPr>
        </p:nvSpPr>
        <p:spPr/>
        <p:txBody>
          <a:bodyPr/>
          <a:lstStyle/>
          <a:p>
            <a:r>
              <a:rPr lang="id-ID" dirty="0" smtClean="0"/>
              <a:t>Latar Belakang </a:t>
            </a:r>
            <a:r>
              <a:rPr lang="en-US" dirty="0" smtClean="0"/>
              <a:t>LTE</a:t>
            </a:r>
            <a:endParaRPr lang="en-US" dirty="0"/>
          </a:p>
        </p:txBody>
      </p:sp>
    </p:spTree>
    <p:extLst>
      <p:ext uri="{BB962C8B-B14F-4D97-AF65-F5344CB8AC3E}">
        <p14:creationId xmlns:p14="http://schemas.microsoft.com/office/powerpoint/2010/main" val="39446039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26571" y="1077867"/>
            <a:ext cx="10515600" cy="458788"/>
          </a:xfrm>
        </p:spPr>
        <p:txBody>
          <a:bodyPr/>
          <a:lstStyle/>
          <a:p>
            <a:r>
              <a:rPr lang="en-US" dirty="0"/>
              <a:t>Parameter </a:t>
            </a:r>
            <a:r>
              <a:rPr lang="en-US" dirty="0" err="1" smtClean="0"/>
              <a:t>kunci</a:t>
            </a:r>
            <a:r>
              <a:rPr lang="en-US" dirty="0" smtClean="0"/>
              <a:t> LTE</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4298" y="1680754"/>
            <a:ext cx="8592571"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12610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908050"/>
            <a:ext cx="10515600" cy="458788"/>
          </a:xfrm>
        </p:spPr>
        <p:txBody>
          <a:bodyPr/>
          <a:lstStyle/>
          <a:p>
            <a:r>
              <a:rPr lang="en-US" dirty="0" err="1" smtClean="0"/>
              <a:t>Teknologi</a:t>
            </a:r>
            <a:r>
              <a:rPr lang="en-US" dirty="0" smtClean="0"/>
              <a:t> </a:t>
            </a:r>
            <a:r>
              <a:rPr lang="en-US" dirty="0" err="1" smtClean="0"/>
              <a:t>Kunci</a:t>
            </a:r>
            <a:r>
              <a:rPr lang="en-US" dirty="0" smtClean="0"/>
              <a:t> LTE</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8752" y="1520063"/>
            <a:ext cx="8334375" cy="4695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06258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1709738"/>
            <a:ext cx="10515600" cy="2852737"/>
          </a:xfrm>
        </p:spPr>
        <p:txBody>
          <a:bodyPr/>
          <a:lstStyle/>
          <a:p>
            <a:r>
              <a:rPr lang="id-ID" sz="9600" dirty="0" smtClean="0"/>
              <a:t>Evolusi 1G ke </a:t>
            </a:r>
            <a:r>
              <a:rPr lang="id-ID" sz="9600" dirty="0" smtClean="0"/>
              <a:t>4G</a:t>
            </a:r>
            <a:endParaRPr lang="en-US" sz="9600" dirty="0"/>
          </a:p>
        </p:txBody>
      </p:sp>
    </p:spTree>
    <p:extLst>
      <p:ext uri="{BB962C8B-B14F-4D97-AF65-F5344CB8AC3E}">
        <p14:creationId xmlns:p14="http://schemas.microsoft.com/office/powerpoint/2010/main" val="42359910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srcRect/>
          <a:stretch>
            <a:fillRect/>
          </a:stretch>
        </p:blipFill>
        <p:spPr bwMode="auto">
          <a:xfrm>
            <a:off x="1826623" y="1156062"/>
            <a:ext cx="8382000" cy="5126758"/>
          </a:xfrm>
          <a:prstGeom prst="rect">
            <a:avLst/>
          </a:prstGeom>
          <a:noFill/>
          <a:ln w="9525">
            <a:noFill/>
            <a:miter lim="800000"/>
            <a:headEnd/>
            <a:tailEnd/>
          </a:ln>
          <a:effectLst/>
        </p:spPr>
      </p:pic>
    </p:spTree>
    <p:extLst>
      <p:ext uri="{BB962C8B-B14F-4D97-AF65-F5344CB8AC3E}">
        <p14:creationId xmlns:p14="http://schemas.microsoft.com/office/powerpoint/2010/main" val="2765050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id-ID" dirty="0" smtClean="0"/>
              <a:t>Advance Mobile Phone System (AMPS)</a:t>
            </a:r>
          </a:p>
          <a:p>
            <a:r>
              <a:rPr lang="id-ID" dirty="0" smtClean="0"/>
              <a:t>Bell Labs, America, 1978, FDMA</a:t>
            </a:r>
            <a:r>
              <a:rPr lang="id-ID" dirty="0"/>
              <a:t>, 800MHz, </a:t>
            </a:r>
            <a:r>
              <a:rPr lang="id-ID" dirty="0" smtClean="0"/>
              <a:t>1.9 kbps</a:t>
            </a:r>
          </a:p>
          <a:p>
            <a:r>
              <a:rPr lang="id-ID" dirty="0" smtClean="0"/>
              <a:t>Nordic Mobile Telephony (NMT)</a:t>
            </a:r>
          </a:p>
          <a:p>
            <a:r>
              <a:rPr lang="id-ID" dirty="0" smtClean="0"/>
              <a:t>Finland, Sweden, Denmark, Norway 1981. NMT-450, NMT-900.</a:t>
            </a:r>
          </a:p>
          <a:p>
            <a:r>
              <a:rPr lang="id-ID" dirty="0" smtClean="0"/>
              <a:t>Total Access Communication System (TACS)</a:t>
            </a:r>
          </a:p>
          <a:p>
            <a:r>
              <a:rPr lang="id-ID" dirty="0" smtClean="0"/>
              <a:t>UK, Ireland, 1983.</a:t>
            </a:r>
            <a:endParaRPr lang="en-US" dirty="0"/>
          </a:p>
        </p:txBody>
      </p:sp>
      <p:sp>
        <p:nvSpPr>
          <p:cNvPr id="3" name="Title 2"/>
          <p:cNvSpPr>
            <a:spLocks noGrp="1"/>
          </p:cNvSpPr>
          <p:nvPr>
            <p:ph type="title"/>
          </p:nvPr>
        </p:nvSpPr>
        <p:spPr/>
        <p:txBody>
          <a:bodyPr/>
          <a:lstStyle/>
          <a:p>
            <a:r>
              <a:rPr lang="en-US" dirty="0" smtClean="0"/>
              <a:t>1</a:t>
            </a:r>
            <a:r>
              <a:rPr lang="id-ID" dirty="0"/>
              <a:t>G</a:t>
            </a:r>
            <a:endParaRPr lang="en-US" dirty="0"/>
          </a:p>
        </p:txBody>
      </p:sp>
    </p:spTree>
    <p:extLst>
      <p:ext uri="{BB962C8B-B14F-4D97-AF65-F5344CB8AC3E}">
        <p14:creationId xmlns:p14="http://schemas.microsoft.com/office/powerpoint/2010/main" val="26498629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45570940"/>
              </p:ext>
            </p:extLst>
          </p:nvPr>
        </p:nvGraphicFramePr>
        <p:xfrm>
          <a:off x="839786" y="1638757"/>
          <a:ext cx="9371014" cy="4984112"/>
        </p:xfrm>
        <a:graphic>
          <a:graphicData uri="http://schemas.openxmlformats.org/drawingml/2006/table">
            <a:tbl>
              <a:tblPr firstRow="1" bandRow="1">
                <a:tableStyleId>{5C22544A-7EE6-4342-B048-85BDC9FD1C3A}</a:tableStyleId>
              </a:tblPr>
              <a:tblGrid>
                <a:gridCol w="4685507">
                  <a:extLst>
                    <a:ext uri="{9D8B030D-6E8A-4147-A177-3AD203B41FA5}">
                      <a16:colId xmlns:a16="http://schemas.microsoft.com/office/drawing/2014/main" val="20000"/>
                    </a:ext>
                  </a:extLst>
                </a:gridCol>
                <a:gridCol w="4685507">
                  <a:extLst>
                    <a:ext uri="{9D8B030D-6E8A-4147-A177-3AD203B41FA5}">
                      <a16:colId xmlns:a16="http://schemas.microsoft.com/office/drawing/2014/main" val="20001"/>
                    </a:ext>
                  </a:extLst>
                </a:gridCol>
              </a:tblGrid>
              <a:tr h="894584">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4089528">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5" name="Text Placeholder 4"/>
          <p:cNvSpPr>
            <a:spLocks noGrp="1"/>
          </p:cNvSpPr>
          <p:nvPr>
            <p:ph type="body" idx="1"/>
          </p:nvPr>
        </p:nvSpPr>
        <p:spPr>
          <a:xfrm>
            <a:off x="1981200" y="1828800"/>
            <a:ext cx="4040188" cy="639762"/>
          </a:xfrm>
        </p:spPr>
        <p:txBody>
          <a:bodyPr>
            <a:normAutofit fontScale="92500"/>
          </a:bodyPr>
          <a:lstStyle/>
          <a:p>
            <a:r>
              <a:rPr lang="id-ID" dirty="0" smtClean="0"/>
              <a:t>Global System for Mobile (GSM)</a:t>
            </a:r>
            <a:endParaRPr lang="id-ID" dirty="0"/>
          </a:p>
        </p:txBody>
      </p:sp>
      <p:sp>
        <p:nvSpPr>
          <p:cNvPr id="2" name="Content Placeholder 1"/>
          <p:cNvSpPr>
            <a:spLocks noGrp="1"/>
          </p:cNvSpPr>
          <p:nvPr>
            <p:ph sz="half" idx="2"/>
          </p:nvPr>
        </p:nvSpPr>
        <p:spPr/>
        <p:txBody>
          <a:bodyPr>
            <a:normAutofit/>
          </a:bodyPr>
          <a:lstStyle/>
          <a:p>
            <a:r>
              <a:rPr lang="id-ID" dirty="0" smtClean="0"/>
              <a:t>Europe,</a:t>
            </a:r>
          </a:p>
          <a:p>
            <a:r>
              <a:rPr lang="id-ID" dirty="0" smtClean="0"/>
              <a:t>ETSI </a:t>
            </a:r>
            <a:r>
              <a:rPr lang="id-ID" dirty="0"/>
              <a:t>(3GPP),</a:t>
            </a:r>
            <a:endParaRPr lang="id-ID" dirty="0" smtClean="0"/>
          </a:p>
          <a:p>
            <a:r>
              <a:rPr lang="id-ID" dirty="0" smtClean="0"/>
              <a:t>FDMA, TDMA,</a:t>
            </a:r>
          </a:p>
          <a:p>
            <a:r>
              <a:rPr lang="id-ID" dirty="0" smtClean="0"/>
              <a:t>900 MHz,</a:t>
            </a:r>
          </a:p>
          <a:p>
            <a:r>
              <a:rPr lang="id-ID" dirty="0" smtClean="0"/>
              <a:t>9,6 kbps.</a:t>
            </a:r>
            <a:endParaRPr lang="en-US" dirty="0"/>
          </a:p>
        </p:txBody>
      </p:sp>
      <p:sp>
        <p:nvSpPr>
          <p:cNvPr id="6" name="Text Placeholder 5"/>
          <p:cNvSpPr>
            <a:spLocks noGrp="1"/>
          </p:cNvSpPr>
          <p:nvPr>
            <p:ph type="body" sz="quarter" idx="3"/>
          </p:nvPr>
        </p:nvSpPr>
        <p:spPr>
          <a:xfrm>
            <a:off x="6169026" y="1646238"/>
            <a:ext cx="4041775" cy="639762"/>
          </a:xfrm>
        </p:spPr>
        <p:txBody>
          <a:bodyPr/>
          <a:lstStyle/>
          <a:p>
            <a:r>
              <a:rPr lang="id-ID" dirty="0" smtClean="0"/>
              <a:t>IS-95 (cdmaOne)</a:t>
            </a:r>
            <a:endParaRPr lang="id-ID" dirty="0"/>
          </a:p>
        </p:txBody>
      </p:sp>
      <p:sp>
        <p:nvSpPr>
          <p:cNvPr id="7" name="Content Placeholder 6"/>
          <p:cNvSpPr>
            <a:spLocks noGrp="1"/>
          </p:cNvSpPr>
          <p:nvPr>
            <p:ph sz="quarter" idx="4"/>
          </p:nvPr>
        </p:nvSpPr>
        <p:spPr/>
        <p:txBody>
          <a:bodyPr/>
          <a:lstStyle/>
          <a:p>
            <a:r>
              <a:rPr lang="id-ID" dirty="0" smtClean="0"/>
              <a:t>America,</a:t>
            </a:r>
          </a:p>
          <a:p>
            <a:r>
              <a:rPr lang="id-ID" dirty="0"/>
              <a:t>TIA,</a:t>
            </a:r>
            <a:endParaRPr lang="id-ID" dirty="0" smtClean="0"/>
          </a:p>
          <a:p>
            <a:r>
              <a:rPr lang="id-ID" dirty="0" smtClean="0"/>
              <a:t>DSSS,</a:t>
            </a:r>
          </a:p>
          <a:p>
            <a:r>
              <a:rPr lang="id-ID" dirty="0" smtClean="0"/>
              <a:t>RF </a:t>
            </a:r>
            <a:r>
              <a:rPr lang="id-ID" dirty="0"/>
              <a:t>25 MHz, 1800 </a:t>
            </a:r>
            <a:r>
              <a:rPr lang="id-ID" dirty="0" smtClean="0"/>
              <a:t>MHz,</a:t>
            </a:r>
          </a:p>
          <a:p>
            <a:r>
              <a:rPr lang="id-ID" dirty="0" smtClean="0"/>
              <a:t>153,6 </a:t>
            </a:r>
            <a:r>
              <a:rPr lang="id-ID" dirty="0"/>
              <a:t>kbps</a:t>
            </a:r>
          </a:p>
          <a:p>
            <a:endParaRPr lang="id-ID" dirty="0" smtClean="0"/>
          </a:p>
          <a:p>
            <a:r>
              <a:rPr lang="id-ID" dirty="0" smtClean="0"/>
              <a:t>2G secara Umum</a:t>
            </a:r>
            <a:endParaRPr lang="id-ID" dirty="0"/>
          </a:p>
          <a:p>
            <a:r>
              <a:rPr lang="id-ID" dirty="0"/>
              <a:t>Voice, 14,4 kbps (SMS)</a:t>
            </a:r>
            <a:endParaRPr lang="en-US" dirty="0"/>
          </a:p>
          <a:p>
            <a:endParaRPr lang="id-ID" dirty="0"/>
          </a:p>
        </p:txBody>
      </p:sp>
      <p:sp>
        <p:nvSpPr>
          <p:cNvPr id="3" name="Title 2"/>
          <p:cNvSpPr>
            <a:spLocks noGrp="1"/>
          </p:cNvSpPr>
          <p:nvPr>
            <p:ph type="title"/>
          </p:nvPr>
        </p:nvSpPr>
        <p:spPr/>
        <p:txBody>
          <a:bodyPr/>
          <a:lstStyle/>
          <a:p>
            <a:r>
              <a:rPr lang="en-US" dirty="0" smtClean="0"/>
              <a:t>2G</a:t>
            </a:r>
            <a:endParaRPr lang="en-US" dirty="0"/>
          </a:p>
        </p:txBody>
      </p:sp>
    </p:spTree>
    <p:extLst>
      <p:ext uri="{BB962C8B-B14F-4D97-AF65-F5344CB8AC3E}">
        <p14:creationId xmlns:p14="http://schemas.microsoft.com/office/powerpoint/2010/main" val="5026434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id-ID" dirty="0" smtClean="0"/>
              <a:t>General Packet Radio Service (GPRS)</a:t>
            </a:r>
          </a:p>
          <a:p>
            <a:r>
              <a:rPr lang="id-ID" dirty="0" smtClean="0"/>
              <a:t>Teoritis 115 kbps, throughput 20 – 30 kbps</a:t>
            </a:r>
          </a:p>
          <a:p>
            <a:r>
              <a:rPr lang="id-ID" dirty="0" smtClean="0"/>
              <a:t>MMS</a:t>
            </a:r>
          </a:p>
        </p:txBody>
      </p:sp>
      <p:sp>
        <p:nvSpPr>
          <p:cNvPr id="3" name="Title 2"/>
          <p:cNvSpPr>
            <a:spLocks noGrp="1"/>
          </p:cNvSpPr>
          <p:nvPr>
            <p:ph type="title"/>
          </p:nvPr>
        </p:nvSpPr>
        <p:spPr/>
        <p:txBody>
          <a:bodyPr/>
          <a:lstStyle/>
          <a:p>
            <a:r>
              <a:rPr lang="en-US" dirty="0" smtClean="0"/>
              <a:t>2,5G</a:t>
            </a:r>
            <a:endParaRPr lang="en-US" dirty="0"/>
          </a:p>
        </p:txBody>
      </p:sp>
    </p:spTree>
    <p:extLst>
      <p:ext uri="{BB962C8B-B14F-4D97-AF65-F5344CB8AC3E}">
        <p14:creationId xmlns:p14="http://schemas.microsoft.com/office/powerpoint/2010/main" val="17772581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id-ID" smtClean="0"/>
              <a:t>Rek Y.2001 mendefinisikan NGN dengan karakteristik dasar :</a:t>
            </a:r>
          </a:p>
        </p:txBody>
      </p:sp>
      <p:sp>
        <p:nvSpPr>
          <p:cNvPr id="10243" name="Content Placeholder 2"/>
          <p:cNvSpPr>
            <a:spLocks noGrp="1"/>
          </p:cNvSpPr>
          <p:nvPr>
            <p:ph idx="1"/>
          </p:nvPr>
        </p:nvSpPr>
        <p:spPr/>
        <p:txBody>
          <a:bodyPr/>
          <a:lstStyle/>
          <a:p>
            <a:r>
              <a:rPr lang="en-US" altLang="id-ID" sz="1600" dirty="0"/>
              <a:t>packet-based transfer;</a:t>
            </a:r>
          </a:p>
          <a:p>
            <a:r>
              <a:rPr lang="en-US" altLang="id-ID" sz="1600" dirty="0" err="1"/>
              <a:t>Pemisahan</a:t>
            </a:r>
            <a:r>
              <a:rPr lang="en-US" altLang="id-ID" sz="1600" dirty="0"/>
              <a:t> </a:t>
            </a:r>
            <a:r>
              <a:rPr lang="en-US" altLang="id-ID" sz="1600" dirty="0" err="1"/>
              <a:t>fungsi</a:t>
            </a:r>
            <a:r>
              <a:rPr lang="en-US" altLang="id-ID" sz="1600" dirty="0"/>
              <a:t> </a:t>
            </a:r>
            <a:r>
              <a:rPr lang="en-US" altLang="id-ID" sz="1600" dirty="0" err="1"/>
              <a:t>kontrol</a:t>
            </a:r>
            <a:r>
              <a:rPr lang="en-US" altLang="id-ID" sz="1600" dirty="0"/>
              <a:t> </a:t>
            </a:r>
            <a:r>
              <a:rPr lang="en-US" altLang="id-ID" sz="1600" dirty="0" err="1"/>
              <a:t>untuk</a:t>
            </a:r>
            <a:r>
              <a:rPr lang="en-US" altLang="id-ID" sz="1600" dirty="0"/>
              <a:t> </a:t>
            </a:r>
            <a:r>
              <a:rPr lang="en-US" altLang="id-ID" sz="1600" dirty="0" err="1"/>
              <a:t>kemampuan</a:t>
            </a:r>
            <a:r>
              <a:rPr lang="en-US" altLang="id-ID" sz="1600" dirty="0"/>
              <a:t> yang </a:t>
            </a:r>
            <a:r>
              <a:rPr lang="en-US" altLang="id-ID" sz="1600" dirty="0" err="1"/>
              <a:t>berbeda</a:t>
            </a:r>
            <a:r>
              <a:rPr lang="en-US" altLang="id-ID" sz="1600" dirty="0"/>
              <a:t>, call/session, </a:t>
            </a:r>
            <a:r>
              <a:rPr lang="en-US" altLang="id-ID" sz="1600" dirty="0" err="1"/>
              <a:t>dan</a:t>
            </a:r>
            <a:r>
              <a:rPr lang="en-US" altLang="id-ID" sz="1600" dirty="0"/>
              <a:t> </a:t>
            </a:r>
            <a:r>
              <a:rPr lang="en-US" altLang="id-ID" sz="1600" dirty="0" err="1"/>
              <a:t>aplikasi</a:t>
            </a:r>
            <a:r>
              <a:rPr lang="en-US" altLang="id-ID" sz="1600" dirty="0"/>
              <a:t>/ </a:t>
            </a:r>
            <a:r>
              <a:rPr lang="en-US" altLang="id-ID" sz="1600" dirty="0" err="1"/>
              <a:t>servis</a:t>
            </a:r>
            <a:endParaRPr lang="en-US" altLang="id-ID" sz="1600" dirty="0"/>
          </a:p>
          <a:p>
            <a:r>
              <a:rPr lang="en-US" altLang="id-ID" sz="1600" dirty="0"/>
              <a:t>Open interface</a:t>
            </a:r>
          </a:p>
          <a:p>
            <a:r>
              <a:rPr lang="en-US" altLang="id-ID" sz="1600" dirty="0"/>
              <a:t>Support </a:t>
            </a:r>
            <a:r>
              <a:rPr lang="en-US" altLang="id-ID" sz="1600" dirty="0" err="1"/>
              <a:t>beragam</a:t>
            </a:r>
            <a:r>
              <a:rPr lang="en-US" altLang="id-ID" sz="1600" dirty="0"/>
              <a:t> </a:t>
            </a:r>
            <a:r>
              <a:rPr lang="en-US" altLang="id-ID" sz="1600" dirty="0" err="1"/>
              <a:t>aplikasi</a:t>
            </a:r>
            <a:endParaRPr lang="en-US" altLang="id-ID" sz="1600" dirty="0"/>
          </a:p>
          <a:p>
            <a:r>
              <a:rPr lang="en-US" altLang="id-ID" sz="1600" dirty="0" err="1"/>
              <a:t>Kemampuan</a:t>
            </a:r>
            <a:r>
              <a:rPr lang="en-US" altLang="id-ID" sz="1600" dirty="0"/>
              <a:t> broadband </a:t>
            </a:r>
            <a:r>
              <a:rPr lang="en-US" altLang="id-ID" sz="1600" dirty="0" err="1"/>
              <a:t>dengan</a:t>
            </a:r>
            <a:r>
              <a:rPr lang="en-US" altLang="id-ID" sz="1600" dirty="0"/>
              <a:t> end-to-end </a:t>
            </a:r>
            <a:r>
              <a:rPr lang="en-US" altLang="id-ID" sz="1600" dirty="0" err="1"/>
              <a:t>QoS</a:t>
            </a:r>
            <a:endParaRPr lang="en-US" altLang="id-ID" sz="1600" dirty="0"/>
          </a:p>
          <a:p>
            <a:r>
              <a:rPr lang="en-US" altLang="id-ID" sz="1600" dirty="0"/>
              <a:t>Inter working </a:t>
            </a:r>
            <a:r>
              <a:rPr lang="en-US" altLang="id-ID" sz="1600" dirty="0" err="1"/>
              <a:t>dengan</a:t>
            </a:r>
            <a:r>
              <a:rPr lang="en-US" altLang="id-ID" sz="1600" dirty="0"/>
              <a:t> </a:t>
            </a:r>
            <a:r>
              <a:rPr lang="en-US" altLang="id-ID" sz="1600" dirty="0" err="1"/>
              <a:t>jaringan</a:t>
            </a:r>
            <a:r>
              <a:rPr lang="en-US" altLang="id-ID" sz="1600" dirty="0"/>
              <a:t> </a:t>
            </a:r>
            <a:r>
              <a:rPr lang="en-US" altLang="id-ID" sz="1600" dirty="0" err="1"/>
              <a:t>tradisional</a:t>
            </a:r>
            <a:endParaRPr lang="en-US" altLang="id-ID" sz="1600" dirty="0"/>
          </a:p>
          <a:p>
            <a:r>
              <a:rPr lang="en-US" altLang="id-ID" sz="1600" dirty="0"/>
              <a:t>Mobility</a:t>
            </a:r>
          </a:p>
          <a:p>
            <a:r>
              <a:rPr lang="en-US" altLang="id-ID" sz="1600" dirty="0" err="1"/>
              <a:t>Akses</a:t>
            </a:r>
            <a:r>
              <a:rPr lang="en-US" altLang="id-ID" sz="1600" dirty="0"/>
              <a:t> </a:t>
            </a:r>
            <a:r>
              <a:rPr lang="en-US" altLang="id-ID" sz="1600" dirty="0" err="1"/>
              <a:t>tak</a:t>
            </a:r>
            <a:r>
              <a:rPr lang="en-US" altLang="id-ID" sz="1600" dirty="0"/>
              <a:t> </a:t>
            </a:r>
            <a:r>
              <a:rPr lang="en-US" altLang="id-ID" sz="1600" dirty="0" err="1"/>
              <a:t>terbatas</a:t>
            </a:r>
            <a:r>
              <a:rPr lang="en-US" altLang="id-ID" sz="1600" dirty="0"/>
              <a:t> </a:t>
            </a:r>
            <a:r>
              <a:rPr lang="en-US" altLang="id-ID" sz="1600" dirty="0" err="1"/>
              <a:t>pada</a:t>
            </a:r>
            <a:r>
              <a:rPr lang="en-US" altLang="id-ID" sz="1600" dirty="0"/>
              <a:t> service provider yang </a:t>
            </a:r>
            <a:r>
              <a:rPr lang="en-US" altLang="id-ID" sz="1600" dirty="0" err="1"/>
              <a:t>berbeda</a:t>
            </a:r>
            <a:endParaRPr lang="en-US" altLang="id-ID" sz="1600" dirty="0"/>
          </a:p>
          <a:p>
            <a:r>
              <a:rPr lang="en-US" altLang="id-ID" sz="1600" dirty="0" err="1"/>
              <a:t>Skema</a:t>
            </a:r>
            <a:r>
              <a:rPr lang="en-US" altLang="id-ID" sz="1600" dirty="0"/>
              <a:t> </a:t>
            </a:r>
            <a:r>
              <a:rPr lang="en-US" altLang="id-ID" sz="1600" dirty="0" err="1"/>
              <a:t>identifikasi</a:t>
            </a:r>
            <a:r>
              <a:rPr lang="en-US" altLang="id-ID" sz="1600" dirty="0"/>
              <a:t> yang </a:t>
            </a:r>
            <a:r>
              <a:rPr lang="en-US" altLang="id-ID" sz="1600" dirty="0" err="1"/>
              <a:t>beragam</a:t>
            </a:r>
            <a:endParaRPr lang="en-US" altLang="id-ID" sz="1600" dirty="0"/>
          </a:p>
          <a:p>
            <a:r>
              <a:rPr lang="en-US" altLang="id-ID" sz="1600" dirty="0" err="1"/>
              <a:t>karakteristik</a:t>
            </a:r>
            <a:r>
              <a:rPr lang="en-US" altLang="id-ID" sz="1600" dirty="0"/>
              <a:t> yang </a:t>
            </a:r>
            <a:r>
              <a:rPr lang="en-US" altLang="id-ID" sz="1600" dirty="0" err="1"/>
              <a:t>sama</a:t>
            </a:r>
            <a:r>
              <a:rPr lang="en-US" altLang="id-ID" sz="1600" dirty="0"/>
              <a:t> </a:t>
            </a:r>
            <a:r>
              <a:rPr lang="en-US" altLang="id-ID" sz="1600" dirty="0" err="1"/>
              <a:t>akan</a:t>
            </a:r>
            <a:r>
              <a:rPr lang="en-US" altLang="id-ID" sz="1600" dirty="0"/>
              <a:t> </a:t>
            </a:r>
            <a:r>
              <a:rPr lang="en-US" altLang="id-ID" sz="1600" dirty="0" err="1"/>
              <a:t>dirasakan</a:t>
            </a:r>
            <a:r>
              <a:rPr lang="en-US" altLang="id-ID" sz="1600" dirty="0"/>
              <a:t> </a:t>
            </a:r>
            <a:r>
              <a:rPr lang="en-US" altLang="id-ID" sz="1600" dirty="0" err="1"/>
              <a:t>oleh</a:t>
            </a:r>
            <a:r>
              <a:rPr lang="en-US" altLang="id-ID" sz="1600" dirty="0"/>
              <a:t> </a:t>
            </a:r>
            <a:r>
              <a:rPr lang="en-US" altLang="id-ID" sz="1600" dirty="0" err="1"/>
              <a:t>setiap</a:t>
            </a:r>
            <a:r>
              <a:rPr lang="en-US" altLang="id-ID" sz="1600" dirty="0"/>
              <a:t> user </a:t>
            </a:r>
            <a:r>
              <a:rPr lang="en-US" altLang="id-ID" sz="1600" dirty="0" err="1"/>
              <a:t>terhadap</a:t>
            </a:r>
            <a:r>
              <a:rPr lang="en-US" altLang="id-ID" sz="1600" dirty="0"/>
              <a:t> </a:t>
            </a:r>
            <a:r>
              <a:rPr lang="en-US" altLang="id-ID" sz="1600" dirty="0" err="1"/>
              <a:t>servis</a:t>
            </a:r>
            <a:r>
              <a:rPr lang="en-US" altLang="id-ID" sz="1600" dirty="0"/>
              <a:t> yang </a:t>
            </a:r>
            <a:r>
              <a:rPr lang="en-US" altLang="id-ID" sz="1600" dirty="0" err="1"/>
              <a:t>sama</a:t>
            </a:r>
            <a:endParaRPr lang="en-US" altLang="id-ID" sz="1600" dirty="0"/>
          </a:p>
          <a:p>
            <a:r>
              <a:rPr lang="en-US" altLang="id-ID" sz="1600" dirty="0" err="1"/>
              <a:t>Konvergen</a:t>
            </a:r>
            <a:r>
              <a:rPr lang="en-US" altLang="id-ID" sz="1600" dirty="0"/>
              <a:t> </a:t>
            </a:r>
            <a:r>
              <a:rPr lang="en-US" altLang="id-ID" sz="1600" dirty="0" err="1"/>
              <a:t>antara</a:t>
            </a:r>
            <a:r>
              <a:rPr lang="en-US" altLang="id-ID" sz="1600" dirty="0"/>
              <a:t> fixed </a:t>
            </a:r>
            <a:r>
              <a:rPr lang="en-US" altLang="id-ID" sz="1600" dirty="0" err="1"/>
              <a:t>dan</a:t>
            </a:r>
            <a:r>
              <a:rPr lang="en-US" altLang="id-ID" sz="1600" dirty="0"/>
              <a:t> mobile</a:t>
            </a:r>
          </a:p>
          <a:p>
            <a:r>
              <a:rPr lang="en-US" altLang="id-ID" sz="1600" dirty="0" err="1"/>
              <a:t>Fungsi</a:t>
            </a:r>
            <a:r>
              <a:rPr lang="en-US" altLang="id-ID" sz="1600" dirty="0"/>
              <a:t> </a:t>
            </a:r>
            <a:r>
              <a:rPr lang="en-US" altLang="id-ID" sz="1600" dirty="0" err="1"/>
              <a:t>servis</a:t>
            </a:r>
            <a:r>
              <a:rPr lang="en-US" altLang="id-ID" sz="1600" dirty="0"/>
              <a:t> </a:t>
            </a:r>
            <a:r>
              <a:rPr lang="en-US" altLang="id-ID" sz="1600" dirty="0" err="1"/>
              <a:t>independen</a:t>
            </a:r>
            <a:r>
              <a:rPr lang="en-US" altLang="id-ID" sz="1600" dirty="0"/>
              <a:t> </a:t>
            </a:r>
            <a:r>
              <a:rPr lang="en-US" altLang="id-ID" sz="1600" dirty="0" err="1"/>
              <a:t>dengan</a:t>
            </a:r>
            <a:r>
              <a:rPr lang="en-US" altLang="id-ID" sz="1600" dirty="0"/>
              <a:t> </a:t>
            </a:r>
            <a:r>
              <a:rPr lang="en-US" altLang="id-ID" sz="1600" dirty="0" err="1"/>
              <a:t>teknologi</a:t>
            </a:r>
            <a:r>
              <a:rPr lang="en-US" altLang="id-ID" sz="1600" dirty="0"/>
              <a:t> transport</a:t>
            </a:r>
          </a:p>
          <a:p>
            <a:r>
              <a:rPr lang="en-US" altLang="id-ID" sz="1600" dirty="0"/>
              <a:t>Support </a:t>
            </a:r>
            <a:r>
              <a:rPr lang="en-US" altLang="id-ID" sz="1600" dirty="0" err="1"/>
              <a:t>beragam</a:t>
            </a:r>
            <a:r>
              <a:rPr lang="en-US" altLang="id-ID" sz="1600" dirty="0"/>
              <a:t> </a:t>
            </a:r>
            <a:r>
              <a:rPr lang="en-US" altLang="id-ID" sz="1600" dirty="0" err="1"/>
              <a:t>teknologi</a:t>
            </a:r>
            <a:r>
              <a:rPr lang="en-US" altLang="id-ID" sz="1600" dirty="0"/>
              <a:t> last mile</a:t>
            </a:r>
          </a:p>
          <a:p>
            <a:r>
              <a:rPr lang="en-US" altLang="id-ID" sz="1600" dirty="0" err="1"/>
              <a:t>Memenuhi</a:t>
            </a:r>
            <a:r>
              <a:rPr lang="en-US" altLang="id-ID" sz="1600" dirty="0"/>
              <a:t> requirement regulator, </a:t>
            </a:r>
            <a:r>
              <a:rPr lang="en-US" altLang="id-ID" sz="1600" dirty="0" err="1"/>
              <a:t>misal</a:t>
            </a:r>
            <a:r>
              <a:rPr lang="en-US" altLang="id-ID" sz="1600" dirty="0"/>
              <a:t> </a:t>
            </a:r>
            <a:r>
              <a:rPr lang="en-US" altLang="id-ID" sz="1600" dirty="0" err="1"/>
              <a:t>fokus</a:t>
            </a:r>
            <a:r>
              <a:rPr lang="en-US" altLang="id-ID" sz="1600" dirty="0"/>
              <a:t> </a:t>
            </a:r>
            <a:r>
              <a:rPr lang="en-US" altLang="id-ID" sz="1600" dirty="0" err="1"/>
              <a:t>terhadap</a:t>
            </a:r>
            <a:r>
              <a:rPr lang="en-US" altLang="id-ID" sz="1600" dirty="0"/>
              <a:t> </a:t>
            </a:r>
            <a:r>
              <a:rPr lang="en-US" altLang="id-ID" sz="1600" dirty="0" err="1"/>
              <a:t>komunikasi</a:t>
            </a:r>
            <a:r>
              <a:rPr lang="en-US" altLang="id-ID" sz="1600" dirty="0"/>
              <a:t> </a:t>
            </a:r>
            <a:r>
              <a:rPr lang="en-US" altLang="id-ID" sz="1600" dirty="0" err="1"/>
              <a:t>darurat</a:t>
            </a:r>
            <a:r>
              <a:rPr lang="en-US" altLang="id-ID" sz="1600" dirty="0"/>
              <a:t>, security, </a:t>
            </a:r>
            <a:r>
              <a:rPr lang="en-US" altLang="id-ID" sz="1600" dirty="0" err="1"/>
              <a:t>privacy,dll</a:t>
            </a:r>
            <a:endParaRPr lang="en-US" altLang="id-ID" sz="1600" dirty="0"/>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9A7043C-5408-4421-948D-68B808793671}" type="slidenum">
              <a:rPr lang="en-US" altLang="en-US">
                <a:solidFill>
                  <a:srgbClr val="045C75"/>
                </a:solidFill>
              </a:rPr>
              <a:pPr eaLnBrk="1" hangingPunct="1"/>
              <a:t>4</a:t>
            </a:fld>
            <a:endParaRPr lang="en-US" altLang="en-US">
              <a:solidFill>
                <a:srgbClr val="045C75"/>
              </a:solidFill>
            </a:endParaRPr>
          </a:p>
        </p:txBody>
      </p:sp>
    </p:spTree>
    <p:extLst>
      <p:ext uri="{BB962C8B-B14F-4D97-AF65-F5344CB8AC3E}">
        <p14:creationId xmlns:p14="http://schemas.microsoft.com/office/powerpoint/2010/main" val="12053724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706344061"/>
              </p:ext>
            </p:extLst>
          </p:nvPr>
        </p:nvGraphicFramePr>
        <p:xfrm>
          <a:off x="744582" y="1676400"/>
          <a:ext cx="9313818" cy="4457700"/>
        </p:xfrm>
        <a:graphic>
          <a:graphicData uri="http://schemas.openxmlformats.org/drawingml/2006/table">
            <a:tbl>
              <a:tblPr firstRow="1" bandRow="1">
                <a:tableStyleId>{5C22544A-7EE6-4342-B048-85BDC9FD1C3A}</a:tableStyleId>
              </a:tblPr>
              <a:tblGrid>
                <a:gridCol w="4656909">
                  <a:extLst>
                    <a:ext uri="{9D8B030D-6E8A-4147-A177-3AD203B41FA5}">
                      <a16:colId xmlns:a16="http://schemas.microsoft.com/office/drawing/2014/main" val="20000"/>
                    </a:ext>
                  </a:extLst>
                </a:gridCol>
                <a:gridCol w="4656909">
                  <a:extLst>
                    <a:ext uri="{9D8B030D-6E8A-4147-A177-3AD203B41FA5}">
                      <a16:colId xmlns:a16="http://schemas.microsoft.com/office/drawing/2014/main" val="20001"/>
                    </a:ext>
                  </a:extLst>
                </a:gridCol>
              </a:tblGrid>
              <a:tr h="80010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800100">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4" name="Text Placeholder 3"/>
          <p:cNvSpPr>
            <a:spLocks noGrp="1"/>
          </p:cNvSpPr>
          <p:nvPr>
            <p:ph type="body" idx="1"/>
          </p:nvPr>
        </p:nvSpPr>
        <p:spPr/>
        <p:txBody>
          <a:bodyPr>
            <a:normAutofit/>
          </a:bodyPr>
          <a:lstStyle/>
          <a:p>
            <a:r>
              <a:rPr lang="id-ID" dirty="0" smtClean="0"/>
              <a:t>Enhanced Data rate for GSM Evolution (EDGE)</a:t>
            </a:r>
            <a:endParaRPr lang="id-ID" dirty="0"/>
          </a:p>
        </p:txBody>
      </p:sp>
      <p:sp>
        <p:nvSpPr>
          <p:cNvPr id="5" name="Content Placeholder 4"/>
          <p:cNvSpPr>
            <a:spLocks noGrp="1"/>
          </p:cNvSpPr>
          <p:nvPr>
            <p:ph sz="half" idx="2"/>
          </p:nvPr>
        </p:nvSpPr>
        <p:spPr/>
        <p:txBody>
          <a:bodyPr/>
          <a:lstStyle/>
          <a:p>
            <a:r>
              <a:rPr lang="id-ID" dirty="0" smtClean="0"/>
              <a:t>384 kbps</a:t>
            </a:r>
            <a:endParaRPr lang="id-ID" dirty="0"/>
          </a:p>
        </p:txBody>
      </p:sp>
      <p:sp>
        <p:nvSpPr>
          <p:cNvPr id="6" name="Text Placeholder 5"/>
          <p:cNvSpPr>
            <a:spLocks noGrp="1"/>
          </p:cNvSpPr>
          <p:nvPr>
            <p:ph type="body" sz="quarter" idx="3"/>
          </p:nvPr>
        </p:nvSpPr>
        <p:spPr>
          <a:xfrm>
            <a:off x="6169026" y="1646238"/>
            <a:ext cx="4041775" cy="639762"/>
          </a:xfrm>
        </p:spPr>
        <p:txBody>
          <a:bodyPr/>
          <a:lstStyle/>
          <a:p>
            <a:r>
              <a:rPr lang="id-ID" dirty="0" smtClean="0"/>
              <a:t>CDMA2000</a:t>
            </a:r>
            <a:endParaRPr lang="id-ID" dirty="0"/>
          </a:p>
        </p:txBody>
      </p:sp>
      <p:sp>
        <p:nvSpPr>
          <p:cNvPr id="7" name="Content Placeholder 6"/>
          <p:cNvSpPr>
            <a:spLocks noGrp="1"/>
          </p:cNvSpPr>
          <p:nvPr>
            <p:ph sz="quarter" idx="4"/>
          </p:nvPr>
        </p:nvSpPr>
        <p:spPr/>
        <p:txBody>
          <a:bodyPr/>
          <a:lstStyle/>
          <a:p>
            <a:r>
              <a:rPr lang="id-ID" dirty="0" smtClean="0"/>
              <a:t>153 kbps</a:t>
            </a:r>
            <a:endParaRPr lang="id-ID" dirty="0"/>
          </a:p>
        </p:txBody>
      </p:sp>
      <p:sp>
        <p:nvSpPr>
          <p:cNvPr id="3" name="Title 2"/>
          <p:cNvSpPr>
            <a:spLocks noGrp="1"/>
          </p:cNvSpPr>
          <p:nvPr>
            <p:ph type="title"/>
          </p:nvPr>
        </p:nvSpPr>
        <p:spPr/>
        <p:txBody>
          <a:bodyPr/>
          <a:lstStyle/>
          <a:p>
            <a:r>
              <a:rPr lang="en-US" dirty="0" smtClean="0"/>
              <a:t>2,75G</a:t>
            </a:r>
            <a:endParaRPr lang="en-US" dirty="0"/>
          </a:p>
        </p:txBody>
      </p:sp>
    </p:spTree>
    <p:extLst>
      <p:ext uri="{BB962C8B-B14F-4D97-AF65-F5344CB8AC3E}">
        <p14:creationId xmlns:p14="http://schemas.microsoft.com/office/powerpoint/2010/main" val="37054750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534825263"/>
              </p:ext>
            </p:extLst>
          </p:nvPr>
        </p:nvGraphicFramePr>
        <p:xfrm>
          <a:off x="839786" y="1676400"/>
          <a:ext cx="9218614" cy="4457700"/>
        </p:xfrm>
        <a:graphic>
          <a:graphicData uri="http://schemas.openxmlformats.org/drawingml/2006/table">
            <a:tbl>
              <a:tblPr firstRow="1" bandRow="1">
                <a:tableStyleId>{5C22544A-7EE6-4342-B048-85BDC9FD1C3A}</a:tableStyleId>
              </a:tblPr>
              <a:tblGrid>
                <a:gridCol w="4609307">
                  <a:extLst>
                    <a:ext uri="{9D8B030D-6E8A-4147-A177-3AD203B41FA5}">
                      <a16:colId xmlns:a16="http://schemas.microsoft.com/office/drawing/2014/main" val="20000"/>
                    </a:ext>
                  </a:extLst>
                </a:gridCol>
                <a:gridCol w="4609307">
                  <a:extLst>
                    <a:ext uri="{9D8B030D-6E8A-4147-A177-3AD203B41FA5}">
                      <a16:colId xmlns:a16="http://schemas.microsoft.com/office/drawing/2014/main" val="20001"/>
                    </a:ext>
                  </a:extLst>
                </a:gridCol>
              </a:tblGrid>
              <a:tr h="80010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800100">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4" name="Text Placeholder 3"/>
          <p:cNvSpPr>
            <a:spLocks noGrp="1"/>
          </p:cNvSpPr>
          <p:nvPr>
            <p:ph type="body" idx="1"/>
          </p:nvPr>
        </p:nvSpPr>
        <p:spPr/>
        <p:txBody>
          <a:bodyPr>
            <a:normAutofit/>
          </a:bodyPr>
          <a:lstStyle/>
          <a:p>
            <a:r>
              <a:rPr lang="id-ID" sz="1600" dirty="0"/>
              <a:t>Universal Mobile Telecommunication Service (UMTS)</a:t>
            </a:r>
            <a:endParaRPr lang="id-ID" sz="1600" dirty="0"/>
          </a:p>
        </p:txBody>
      </p:sp>
      <p:sp>
        <p:nvSpPr>
          <p:cNvPr id="5" name="Content Placeholder 4"/>
          <p:cNvSpPr>
            <a:spLocks noGrp="1"/>
          </p:cNvSpPr>
          <p:nvPr>
            <p:ph sz="half" idx="2"/>
          </p:nvPr>
        </p:nvSpPr>
        <p:spPr/>
        <p:txBody>
          <a:bodyPr/>
          <a:lstStyle/>
          <a:p>
            <a:r>
              <a:rPr lang="id-ID" dirty="0" smtClean="0"/>
              <a:t>WCDMA</a:t>
            </a:r>
          </a:p>
          <a:p>
            <a:r>
              <a:rPr lang="id-ID" dirty="0" smtClean="0"/>
              <a:t>5 MHz, 1900 MHz</a:t>
            </a:r>
          </a:p>
          <a:p>
            <a:r>
              <a:rPr lang="id-ID" dirty="0" smtClean="0"/>
              <a:t>384 kbps 5 KHz</a:t>
            </a:r>
            <a:endParaRPr lang="id-ID" dirty="0"/>
          </a:p>
        </p:txBody>
      </p:sp>
      <p:sp>
        <p:nvSpPr>
          <p:cNvPr id="6" name="Text Placeholder 5"/>
          <p:cNvSpPr>
            <a:spLocks noGrp="1"/>
          </p:cNvSpPr>
          <p:nvPr>
            <p:ph type="body" sz="quarter" idx="3"/>
          </p:nvPr>
        </p:nvSpPr>
        <p:spPr>
          <a:xfrm>
            <a:off x="6019801" y="1646238"/>
            <a:ext cx="4041775" cy="639762"/>
          </a:xfrm>
        </p:spPr>
        <p:txBody>
          <a:bodyPr>
            <a:noAutofit/>
          </a:bodyPr>
          <a:lstStyle/>
          <a:p>
            <a:r>
              <a:rPr lang="id-ID" sz="1600" dirty="0"/>
              <a:t>Evolution-Data Optimized (EV-DO)</a:t>
            </a:r>
            <a:endParaRPr lang="id-ID" sz="1600" dirty="0"/>
          </a:p>
        </p:txBody>
      </p:sp>
      <p:sp>
        <p:nvSpPr>
          <p:cNvPr id="7" name="Content Placeholder 6"/>
          <p:cNvSpPr>
            <a:spLocks noGrp="1"/>
          </p:cNvSpPr>
          <p:nvPr>
            <p:ph sz="quarter" idx="4"/>
          </p:nvPr>
        </p:nvSpPr>
        <p:spPr/>
        <p:txBody>
          <a:bodyPr/>
          <a:lstStyle/>
          <a:p>
            <a:r>
              <a:rPr lang="id-ID" dirty="0" smtClean="0"/>
              <a:t>2.4 Mbps 1.25 MHz</a:t>
            </a:r>
            <a:endParaRPr lang="id-ID" dirty="0"/>
          </a:p>
        </p:txBody>
      </p:sp>
      <p:sp>
        <p:nvSpPr>
          <p:cNvPr id="3" name="Title 2"/>
          <p:cNvSpPr>
            <a:spLocks noGrp="1"/>
          </p:cNvSpPr>
          <p:nvPr>
            <p:ph type="title"/>
          </p:nvPr>
        </p:nvSpPr>
        <p:spPr/>
        <p:txBody>
          <a:bodyPr/>
          <a:lstStyle/>
          <a:p>
            <a:r>
              <a:rPr lang="en-US" dirty="0" smtClean="0"/>
              <a:t>3G</a:t>
            </a:r>
            <a:endParaRPr lang="en-US" dirty="0"/>
          </a:p>
        </p:txBody>
      </p:sp>
    </p:spTree>
    <p:extLst>
      <p:ext uri="{BB962C8B-B14F-4D97-AF65-F5344CB8AC3E}">
        <p14:creationId xmlns:p14="http://schemas.microsoft.com/office/powerpoint/2010/main" val="42461953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529928777"/>
              </p:ext>
            </p:extLst>
          </p:nvPr>
        </p:nvGraphicFramePr>
        <p:xfrm>
          <a:off x="839787" y="1676400"/>
          <a:ext cx="9218614" cy="4457700"/>
        </p:xfrm>
        <a:graphic>
          <a:graphicData uri="http://schemas.openxmlformats.org/drawingml/2006/table">
            <a:tbl>
              <a:tblPr firstRow="1" bandRow="1">
                <a:tableStyleId>{5C22544A-7EE6-4342-B048-85BDC9FD1C3A}</a:tableStyleId>
              </a:tblPr>
              <a:tblGrid>
                <a:gridCol w="4765091">
                  <a:extLst>
                    <a:ext uri="{9D8B030D-6E8A-4147-A177-3AD203B41FA5}">
                      <a16:colId xmlns:a16="http://schemas.microsoft.com/office/drawing/2014/main" val="20000"/>
                    </a:ext>
                  </a:extLst>
                </a:gridCol>
                <a:gridCol w="4453523">
                  <a:extLst>
                    <a:ext uri="{9D8B030D-6E8A-4147-A177-3AD203B41FA5}">
                      <a16:colId xmlns:a16="http://schemas.microsoft.com/office/drawing/2014/main" val="20001"/>
                    </a:ext>
                  </a:extLst>
                </a:gridCol>
              </a:tblGrid>
              <a:tr h="80010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800100">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4" name="Text Placeholder 3"/>
          <p:cNvSpPr>
            <a:spLocks noGrp="1"/>
          </p:cNvSpPr>
          <p:nvPr>
            <p:ph type="body" idx="1"/>
          </p:nvPr>
        </p:nvSpPr>
        <p:spPr/>
        <p:txBody>
          <a:bodyPr>
            <a:normAutofit/>
          </a:bodyPr>
          <a:lstStyle/>
          <a:p>
            <a:r>
              <a:rPr lang="id-ID" dirty="0" smtClean="0"/>
              <a:t>High Speed Packet Access (HSPA)</a:t>
            </a:r>
            <a:endParaRPr lang="id-ID" dirty="0"/>
          </a:p>
        </p:txBody>
      </p:sp>
      <p:sp>
        <p:nvSpPr>
          <p:cNvPr id="5" name="Content Placeholder 4"/>
          <p:cNvSpPr>
            <a:spLocks noGrp="1"/>
          </p:cNvSpPr>
          <p:nvPr>
            <p:ph sz="half" idx="2"/>
          </p:nvPr>
        </p:nvSpPr>
        <p:spPr/>
        <p:txBody>
          <a:bodyPr/>
          <a:lstStyle/>
          <a:p>
            <a:r>
              <a:rPr lang="id-ID" dirty="0" smtClean="0"/>
              <a:t>HSDPA 14 Mbps</a:t>
            </a:r>
          </a:p>
          <a:p>
            <a:r>
              <a:rPr lang="id-ID" dirty="0" smtClean="0"/>
              <a:t>HSUPA 5.76 Mbps</a:t>
            </a:r>
            <a:endParaRPr lang="id-ID" dirty="0"/>
          </a:p>
        </p:txBody>
      </p:sp>
      <p:sp>
        <p:nvSpPr>
          <p:cNvPr id="6" name="Text Placeholder 5"/>
          <p:cNvSpPr>
            <a:spLocks noGrp="1"/>
          </p:cNvSpPr>
          <p:nvPr>
            <p:ph type="body" sz="quarter" idx="3"/>
          </p:nvPr>
        </p:nvSpPr>
        <p:spPr>
          <a:xfrm>
            <a:off x="6019801" y="1646238"/>
            <a:ext cx="4041775" cy="639762"/>
          </a:xfrm>
        </p:spPr>
        <p:txBody>
          <a:bodyPr/>
          <a:lstStyle/>
          <a:p>
            <a:r>
              <a:rPr lang="id-ID" dirty="0" smtClean="0"/>
              <a:t>EV-DO Rev A</a:t>
            </a:r>
            <a:endParaRPr lang="id-ID" dirty="0"/>
          </a:p>
        </p:txBody>
      </p:sp>
      <p:sp>
        <p:nvSpPr>
          <p:cNvPr id="7" name="Content Placeholder 6"/>
          <p:cNvSpPr>
            <a:spLocks noGrp="1"/>
          </p:cNvSpPr>
          <p:nvPr>
            <p:ph sz="quarter" idx="4"/>
          </p:nvPr>
        </p:nvSpPr>
        <p:spPr/>
        <p:txBody>
          <a:bodyPr/>
          <a:lstStyle/>
          <a:p>
            <a:r>
              <a:rPr lang="id-ID" dirty="0" smtClean="0"/>
              <a:t>3.1 Mbps 1.25 MHz</a:t>
            </a:r>
            <a:endParaRPr lang="id-ID" dirty="0"/>
          </a:p>
        </p:txBody>
      </p:sp>
      <p:sp>
        <p:nvSpPr>
          <p:cNvPr id="3" name="Title 2"/>
          <p:cNvSpPr>
            <a:spLocks noGrp="1"/>
          </p:cNvSpPr>
          <p:nvPr>
            <p:ph type="title"/>
          </p:nvPr>
        </p:nvSpPr>
        <p:spPr/>
        <p:txBody>
          <a:bodyPr/>
          <a:lstStyle/>
          <a:p>
            <a:r>
              <a:rPr lang="en-US" dirty="0" smtClean="0"/>
              <a:t>3,5G</a:t>
            </a:r>
            <a:endParaRPr lang="en-US" dirty="0"/>
          </a:p>
        </p:txBody>
      </p:sp>
    </p:spTree>
    <p:extLst>
      <p:ext uri="{BB962C8B-B14F-4D97-AF65-F5344CB8AC3E}">
        <p14:creationId xmlns:p14="http://schemas.microsoft.com/office/powerpoint/2010/main" val="5465580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676757651"/>
              </p:ext>
            </p:extLst>
          </p:nvPr>
        </p:nvGraphicFramePr>
        <p:xfrm>
          <a:off x="600890" y="1676400"/>
          <a:ext cx="9457510" cy="4457700"/>
        </p:xfrm>
        <a:graphic>
          <a:graphicData uri="http://schemas.openxmlformats.org/drawingml/2006/table">
            <a:tbl>
              <a:tblPr firstRow="1" bandRow="1">
                <a:tableStyleId>{5C22544A-7EE6-4342-B048-85BDC9FD1C3A}</a:tableStyleId>
              </a:tblPr>
              <a:tblGrid>
                <a:gridCol w="4728755">
                  <a:extLst>
                    <a:ext uri="{9D8B030D-6E8A-4147-A177-3AD203B41FA5}">
                      <a16:colId xmlns:a16="http://schemas.microsoft.com/office/drawing/2014/main" val="20000"/>
                    </a:ext>
                  </a:extLst>
                </a:gridCol>
                <a:gridCol w="4728755">
                  <a:extLst>
                    <a:ext uri="{9D8B030D-6E8A-4147-A177-3AD203B41FA5}">
                      <a16:colId xmlns:a16="http://schemas.microsoft.com/office/drawing/2014/main" val="20001"/>
                    </a:ext>
                  </a:extLst>
                </a:gridCol>
              </a:tblGrid>
              <a:tr h="800100">
                <a:tc>
                  <a:txBody>
                    <a:bodyPr/>
                    <a:lstStyle/>
                    <a:p>
                      <a:endParaRPr lang="en-US" dirty="0"/>
                    </a:p>
                  </a:txBody>
                  <a:tcPr/>
                </a:tc>
                <a:tc>
                  <a:txBody>
                    <a:bodyPr/>
                    <a:lstStyle/>
                    <a:p>
                      <a:endParaRPr lang="en-US"/>
                    </a:p>
                  </a:txBody>
                  <a:tcPr/>
                </a:tc>
                <a:extLst>
                  <a:ext uri="{0D108BD9-81ED-4DB2-BD59-A6C34878D82A}">
                    <a16:rowId xmlns:a16="http://schemas.microsoft.com/office/drawing/2014/main" val="10000"/>
                  </a:ext>
                </a:extLst>
              </a:tr>
              <a:tr h="800100">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4" name="Text Placeholder 3"/>
          <p:cNvSpPr>
            <a:spLocks noGrp="1"/>
          </p:cNvSpPr>
          <p:nvPr>
            <p:ph type="body" idx="1"/>
          </p:nvPr>
        </p:nvSpPr>
        <p:spPr/>
        <p:txBody>
          <a:bodyPr>
            <a:normAutofit/>
          </a:bodyPr>
          <a:lstStyle/>
          <a:p>
            <a:r>
              <a:rPr lang="id-ID" dirty="0" smtClean="0"/>
              <a:t>High Speed Packet Access+ (HSPA+)</a:t>
            </a:r>
            <a:endParaRPr lang="id-ID" dirty="0"/>
          </a:p>
        </p:txBody>
      </p:sp>
      <p:sp>
        <p:nvSpPr>
          <p:cNvPr id="5" name="Content Placeholder 4"/>
          <p:cNvSpPr>
            <a:spLocks noGrp="1"/>
          </p:cNvSpPr>
          <p:nvPr>
            <p:ph sz="half" idx="2"/>
          </p:nvPr>
        </p:nvSpPr>
        <p:spPr/>
        <p:txBody>
          <a:bodyPr/>
          <a:lstStyle/>
          <a:p>
            <a:r>
              <a:rPr lang="id-ID" dirty="0" smtClean="0"/>
              <a:t>HSDPA 84 Mbps</a:t>
            </a:r>
          </a:p>
          <a:p>
            <a:r>
              <a:rPr lang="id-ID" dirty="0" smtClean="0"/>
              <a:t>HSUPA 10.8 Mbps</a:t>
            </a:r>
            <a:endParaRPr lang="id-ID" dirty="0"/>
          </a:p>
        </p:txBody>
      </p:sp>
      <p:sp>
        <p:nvSpPr>
          <p:cNvPr id="6" name="Text Placeholder 5"/>
          <p:cNvSpPr>
            <a:spLocks noGrp="1"/>
          </p:cNvSpPr>
          <p:nvPr>
            <p:ph type="body" sz="quarter" idx="3"/>
          </p:nvPr>
        </p:nvSpPr>
        <p:spPr>
          <a:xfrm>
            <a:off x="6019801" y="1600200"/>
            <a:ext cx="4041775" cy="639762"/>
          </a:xfrm>
        </p:spPr>
        <p:txBody>
          <a:bodyPr/>
          <a:lstStyle/>
          <a:p>
            <a:r>
              <a:rPr lang="id-ID" dirty="0" smtClean="0"/>
              <a:t>EV-DO Rev B</a:t>
            </a:r>
            <a:endParaRPr lang="id-ID" dirty="0"/>
          </a:p>
        </p:txBody>
      </p:sp>
      <p:sp>
        <p:nvSpPr>
          <p:cNvPr id="7" name="Content Placeholder 6"/>
          <p:cNvSpPr>
            <a:spLocks noGrp="1"/>
          </p:cNvSpPr>
          <p:nvPr>
            <p:ph sz="quarter" idx="4"/>
          </p:nvPr>
        </p:nvSpPr>
        <p:spPr/>
        <p:txBody>
          <a:bodyPr/>
          <a:lstStyle/>
          <a:p>
            <a:r>
              <a:rPr lang="id-ID" dirty="0" smtClean="0"/>
              <a:t>14,7 Mbps peak rate</a:t>
            </a:r>
            <a:endParaRPr lang="id-ID" dirty="0"/>
          </a:p>
        </p:txBody>
      </p:sp>
      <p:sp>
        <p:nvSpPr>
          <p:cNvPr id="3" name="Title 2"/>
          <p:cNvSpPr>
            <a:spLocks noGrp="1"/>
          </p:cNvSpPr>
          <p:nvPr>
            <p:ph type="title"/>
          </p:nvPr>
        </p:nvSpPr>
        <p:spPr/>
        <p:txBody>
          <a:bodyPr/>
          <a:lstStyle/>
          <a:p>
            <a:r>
              <a:rPr lang="en-US" dirty="0" smtClean="0"/>
              <a:t>3,</a:t>
            </a:r>
            <a:r>
              <a:rPr lang="id-ID" dirty="0" smtClean="0"/>
              <a:t>7</a:t>
            </a:r>
            <a:r>
              <a:rPr lang="en-US" dirty="0" smtClean="0"/>
              <a:t>5G</a:t>
            </a:r>
            <a:endParaRPr lang="en-US" dirty="0"/>
          </a:p>
        </p:txBody>
      </p:sp>
    </p:spTree>
    <p:extLst>
      <p:ext uri="{BB962C8B-B14F-4D97-AF65-F5344CB8AC3E}">
        <p14:creationId xmlns:p14="http://schemas.microsoft.com/office/powerpoint/2010/main" val="24220789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rmAutofit lnSpcReduction="10000"/>
          </a:bodyPr>
          <a:lstStyle/>
          <a:p>
            <a:r>
              <a:rPr lang="id-ID" dirty="0" smtClean="0"/>
              <a:t>Long Term Evolution (LTE) 3GPP 2004-2005</a:t>
            </a:r>
          </a:p>
          <a:p>
            <a:r>
              <a:rPr lang="id-ID" i="1" dirty="0"/>
              <a:t>Technical Report</a:t>
            </a:r>
            <a:r>
              <a:rPr lang="id-ID" dirty="0"/>
              <a:t> (TR) 25.913 “</a:t>
            </a:r>
            <a:r>
              <a:rPr lang="id-ID" i="1" dirty="0"/>
              <a:t>Requirements for Evolved UTRA and Evolved UTRAN</a:t>
            </a:r>
            <a:r>
              <a:rPr lang="id-ID" dirty="0"/>
              <a:t> (E-UTRAN)” yang mencakup diantaranya:</a:t>
            </a:r>
          </a:p>
          <a:p>
            <a:pPr lvl="0"/>
            <a:r>
              <a:rPr lang="id-ID" i="1" dirty="0"/>
              <a:t>Peak data rate</a:t>
            </a:r>
            <a:r>
              <a:rPr lang="id-ID" dirty="0"/>
              <a:t> hingga 100 Mbps untuk Downlink dengan alokasi spe</a:t>
            </a:r>
            <a:r>
              <a:rPr lang="en-US" dirty="0"/>
              <a:t>k</a:t>
            </a:r>
            <a:r>
              <a:rPr lang="id-ID" dirty="0"/>
              <a:t>trum </a:t>
            </a:r>
            <a:r>
              <a:rPr lang="id-ID" i="1" dirty="0"/>
              <a:t>downlink</a:t>
            </a:r>
            <a:r>
              <a:rPr lang="id-ID" dirty="0"/>
              <a:t> 20 MHz (5 bps/Hz) dan 50 Mbps (2.5bps/Hz) untuk uplink.</a:t>
            </a:r>
          </a:p>
          <a:p>
            <a:pPr lvl="0"/>
            <a:r>
              <a:rPr lang="id-ID" dirty="0"/>
              <a:t>Pengurangan </a:t>
            </a:r>
            <a:r>
              <a:rPr lang="id-ID" i="1" dirty="0"/>
              <a:t>latency</a:t>
            </a:r>
            <a:r>
              <a:rPr lang="id-ID" dirty="0"/>
              <a:t> pada </a:t>
            </a:r>
            <a:r>
              <a:rPr lang="id-ID" i="1" dirty="0"/>
              <a:t>Control-Plane</a:t>
            </a:r>
            <a:r>
              <a:rPr lang="id-ID" dirty="0"/>
              <a:t> maupun </a:t>
            </a:r>
            <a:r>
              <a:rPr lang="id-ID" i="1" dirty="0"/>
              <a:t>User-Plane</a:t>
            </a:r>
            <a:endParaRPr lang="id-ID" dirty="0"/>
          </a:p>
          <a:p>
            <a:pPr lvl="0"/>
            <a:r>
              <a:rPr lang="id-ID" dirty="0"/>
              <a:t>Data throughput yang meningkat 3-4 kali untuk downlink dari HSDPA Rel 6 dan 2-3 kali untuk uplink HSUPA Rel 6</a:t>
            </a:r>
          </a:p>
          <a:p>
            <a:pPr lvl="0"/>
            <a:r>
              <a:rPr lang="id-ID" dirty="0"/>
              <a:t>Efisiensi spe</a:t>
            </a:r>
            <a:r>
              <a:rPr lang="en-US" dirty="0"/>
              <a:t>k</a:t>
            </a:r>
            <a:r>
              <a:rPr lang="id-ID" dirty="0"/>
              <a:t>trum dengan tetap dapat menggunakan lokasi pemancar yang sudah digunakan pada </a:t>
            </a:r>
            <a:r>
              <a:rPr lang="id-ID" dirty="0" smtClean="0"/>
              <a:t>UTRAN/GERAN</a:t>
            </a:r>
            <a:endParaRPr lang="id-ID" dirty="0"/>
          </a:p>
        </p:txBody>
      </p:sp>
      <p:sp>
        <p:nvSpPr>
          <p:cNvPr id="7" name="Title 6"/>
          <p:cNvSpPr>
            <a:spLocks noGrp="1"/>
          </p:cNvSpPr>
          <p:nvPr>
            <p:ph type="title"/>
          </p:nvPr>
        </p:nvSpPr>
        <p:spPr/>
        <p:txBody>
          <a:bodyPr/>
          <a:lstStyle/>
          <a:p>
            <a:r>
              <a:rPr lang="id-ID" dirty="0" smtClean="0"/>
              <a:t>3,9G (1)</a:t>
            </a:r>
            <a:endParaRPr lang="id-ID" dirty="0"/>
          </a:p>
        </p:txBody>
      </p:sp>
    </p:spTree>
    <p:extLst>
      <p:ext uri="{BB962C8B-B14F-4D97-AF65-F5344CB8AC3E}">
        <p14:creationId xmlns:p14="http://schemas.microsoft.com/office/powerpoint/2010/main" val="24400689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rmAutofit fontScale="92500" lnSpcReduction="10000"/>
          </a:bodyPr>
          <a:lstStyle/>
          <a:p>
            <a:pPr lvl="0"/>
            <a:r>
              <a:rPr lang="id-ID" dirty="0" smtClean="0"/>
              <a:t>Penggunaan </a:t>
            </a:r>
            <a:r>
              <a:rPr lang="id-ID" dirty="0"/>
              <a:t>spektrum yang fleksibel</a:t>
            </a:r>
          </a:p>
          <a:p>
            <a:pPr lvl="0"/>
            <a:r>
              <a:rPr lang="id-ID" dirty="0"/>
              <a:t>Kemampuan mobilitas pengguna yang masih mendapatkan layanan dengan performansi tinggi pada kecepatan sampai 350 km/jam</a:t>
            </a:r>
          </a:p>
          <a:p>
            <a:pPr lvl="0"/>
            <a:r>
              <a:rPr lang="id-ID" dirty="0"/>
              <a:t>Cakupan wilayah dengan radius 5 km untuk dapat mencapai performansi yang disebutkan di atas dan maksimum mencapai 100 km.</a:t>
            </a:r>
          </a:p>
          <a:p>
            <a:pPr lvl="0"/>
            <a:r>
              <a:rPr lang="id-ID" i="1" dirty="0"/>
              <a:t>Enhanced</a:t>
            </a:r>
            <a:r>
              <a:rPr lang="id-ID" dirty="0"/>
              <a:t> MBMS (Multimedia Broadcast/ Multimedia Service)</a:t>
            </a:r>
          </a:p>
          <a:p>
            <a:pPr lvl="0"/>
            <a:r>
              <a:rPr lang="id-ID" dirty="0"/>
              <a:t>Tetap mempertahankan 3GPP RAT (Radio Acces Technology) yang sudah ada dan mendukung interworking dengannya.</a:t>
            </a:r>
          </a:p>
          <a:p>
            <a:pPr lvl="0"/>
            <a:r>
              <a:rPr lang="id-ID" dirty="0"/>
              <a:t>Single arsitektur yang berbasis paket, minimalisasi interdace dan penyederhanaan</a:t>
            </a:r>
          </a:p>
          <a:p>
            <a:pPr lvl="0"/>
            <a:r>
              <a:rPr lang="id-ID" dirty="0"/>
              <a:t>Reduksi kompleksitas</a:t>
            </a:r>
          </a:p>
          <a:p>
            <a:endParaRPr lang="id-ID" dirty="0"/>
          </a:p>
        </p:txBody>
      </p:sp>
      <p:sp>
        <p:nvSpPr>
          <p:cNvPr id="7" name="Title 6"/>
          <p:cNvSpPr>
            <a:spLocks noGrp="1"/>
          </p:cNvSpPr>
          <p:nvPr>
            <p:ph type="title"/>
          </p:nvPr>
        </p:nvSpPr>
        <p:spPr/>
        <p:txBody>
          <a:bodyPr/>
          <a:lstStyle/>
          <a:p>
            <a:r>
              <a:rPr lang="id-ID" dirty="0" smtClean="0"/>
              <a:t>3,9G (2)</a:t>
            </a:r>
            <a:endParaRPr lang="id-ID" dirty="0"/>
          </a:p>
        </p:txBody>
      </p:sp>
    </p:spTree>
    <p:extLst>
      <p:ext uri="{BB962C8B-B14F-4D97-AF65-F5344CB8AC3E}">
        <p14:creationId xmlns:p14="http://schemas.microsoft.com/office/powerpoint/2010/main" val="16951667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r>
              <a:rPr lang="en-US" b="1" dirty="0"/>
              <a:t>Requirements</a:t>
            </a:r>
          </a:p>
          <a:p>
            <a:r>
              <a:rPr lang="en-US" dirty="0"/>
              <a:t>Specific requirements of the IMT-Advanced report included:</a:t>
            </a:r>
          </a:p>
          <a:p>
            <a:r>
              <a:rPr lang="en-US" dirty="0"/>
              <a:t>Based on an all-Internet Protocol (IP) packet switched </a:t>
            </a:r>
            <a:r>
              <a:rPr lang="en-US" dirty="0" err="1" smtClean="0"/>
              <a:t>networ</a:t>
            </a:r>
            <a:r>
              <a:rPr lang="id-ID" dirty="0" smtClean="0"/>
              <a:t>k</a:t>
            </a:r>
            <a:endParaRPr lang="en-US" dirty="0"/>
          </a:p>
          <a:p>
            <a:r>
              <a:rPr lang="en-US" dirty="0"/>
              <a:t>Interoperability with existing wireless </a:t>
            </a:r>
            <a:r>
              <a:rPr lang="en-US" dirty="0" smtClean="0"/>
              <a:t>standard</a:t>
            </a:r>
            <a:r>
              <a:rPr lang="id-ID" dirty="0" smtClean="0"/>
              <a:t>s</a:t>
            </a:r>
            <a:endParaRPr lang="en-US" dirty="0"/>
          </a:p>
          <a:p>
            <a:r>
              <a:rPr lang="en-US" dirty="0"/>
              <a:t>A nominal data rate of 100 Mbit/s while the client physically moves at high speeds relative to the station, and 1 </a:t>
            </a:r>
            <a:r>
              <a:rPr lang="en-US" dirty="0" err="1"/>
              <a:t>Gbit</a:t>
            </a:r>
            <a:r>
              <a:rPr lang="en-US" dirty="0"/>
              <a:t>/s while client and station are in relatively fixed </a:t>
            </a:r>
            <a:r>
              <a:rPr lang="en-US" dirty="0" smtClean="0"/>
              <a:t>positions</a:t>
            </a:r>
            <a:r>
              <a:rPr lang="id-ID" dirty="0"/>
              <a:t>.</a:t>
            </a:r>
            <a:endParaRPr lang="en-US" dirty="0"/>
          </a:p>
          <a:p>
            <a:r>
              <a:rPr lang="en-US" dirty="0"/>
              <a:t>Dynamically share and use the network resources to support more simultaneous users per cell.</a:t>
            </a:r>
          </a:p>
          <a:p>
            <a:r>
              <a:rPr lang="en-US" dirty="0"/>
              <a:t>Scalable channel bandwidth 5–20 MHz, optionally up to 40 </a:t>
            </a:r>
            <a:r>
              <a:rPr lang="en-US" dirty="0" smtClean="0"/>
              <a:t>MHz</a:t>
            </a:r>
            <a:endParaRPr lang="id-ID" dirty="0"/>
          </a:p>
          <a:p>
            <a:r>
              <a:rPr lang="en-US" dirty="0" smtClean="0"/>
              <a:t>Peak </a:t>
            </a:r>
            <a:r>
              <a:rPr lang="en-US" dirty="0"/>
              <a:t>link spectral efficiency of 15 bit/s/Hz in the downlink, and 6.75 bit/s/Hz in the uplink (meaning that 1 </a:t>
            </a:r>
            <a:r>
              <a:rPr lang="en-US" dirty="0" err="1"/>
              <a:t>Gbit</a:t>
            </a:r>
            <a:r>
              <a:rPr lang="en-US" dirty="0"/>
              <a:t>/s in the downlink should be possible over less than 67 MHz bandwidth)</a:t>
            </a:r>
          </a:p>
          <a:p>
            <a:r>
              <a:rPr lang="en-US" dirty="0"/>
              <a:t>System spectral efficiency of up to 3 bit/s/Hz/cell in the downlink and 2.25 bit/s/Hz/cell for indoor </a:t>
            </a:r>
            <a:r>
              <a:rPr lang="en-US" dirty="0" err="1" smtClean="0"/>
              <a:t>usag</a:t>
            </a:r>
            <a:r>
              <a:rPr lang="id-ID" dirty="0" smtClean="0"/>
              <a:t>e</a:t>
            </a:r>
            <a:endParaRPr lang="en-US" dirty="0"/>
          </a:p>
          <a:p>
            <a:r>
              <a:rPr lang="en-US" dirty="0"/>
              <a:t>Seamless connectivity and global roaming across multiple networks with smooth </a:t>
            </a:r>
            <a:r>
              <a:rPr lang="en-US" dirty="0" smtClean="0"/>
              <a:t>handovers</a:t>
            </a:r>
            <a:endParaRPr lang="id-ID" dirty="0"/>
          </a:p>
          <a:p>
            <a:r>
              <a:rPr lang="en-US" dirty="0" smtClean="0"/>
              <a:t>Ability </a:t>
            </a:r>
            <a:r>
              <a:rPr lang="en-US" dirty="0"/>
              <a:t>to offer high quality of service for multimedia support</a:t>
            </a:r>
          </a:p>
          <a:p>
            <a:endParaRPr lang="id-ID" dirty="0"/>
          </a:p>
        </p:txBody>
      </p:sp>
      <p:sp>
        <p:nvSpPr>
          <p:cNvPr id="3" name="Title 2"/>
          <p:cNvSpPr>
            <a:spLocks noGrp="1"/>
          </p:cNvSpPr>
          <p:nvPr>
            <p:ph type="title"/>
          </p:nvPr>
        </p:nvSpPr>
        <p:spPr/>
        <p:txBody>
          <a:bodyPr/>
          <a:lstStyle/>
          <a:p>
            <a:r>
              <a:rPr lang="id-ID" dirty="0" smtClean="0"/>
              <a:t>4G IMT-Advance</a:t>
            </a:r>
            <a:endParaRPr lang="id-ID" dirty="0"/>
          </a:p>
        </p:txBody>
      </p:sp>
    </p:spTree>
    <p:extLst>
      <p:ext uri="{BB962C8B-B14F-4D97-AF65-F5344CB8AC3E}">
        <p14:creationId xmlns:p14="http://schemas.microsoft.com/office/powerpoint/2010/main" val="36091193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lvl="0"/>
            <a:r>
              <a:rPr lang="id-ID" dirty="0"/>
              <a:t>Mendukung </a:t>
            </a:r>
            <a:r>
              <a:rPr lang="id-ID" i="1" dirty="0"/>
              <a:t>Bandwidth</a:t>
            </a:r>
            <a:r>
              <a:rPr lang="id-ID" dirty="0"/>
              <a:t> yang </a:t>
            </a:r>
            <a:r>
              <a:rPr lang="id-ID" i="1" dirty="0"/>
              <a:t>scalable</a:t>
            </a:r>
            <a:r>
              <a:rPr lang="id-ID" dirty="0"/>
              <a:t> sebesar 1.25, 2.5, 5, 10 dan 20 MHz</a:t>
            </a:r>
            <a:endParaRPr lang="id-ID" sz="1800" dirty="0"/>
          </a:p>
          <a:p>
            <a:pPr lvl="0"/>
            <a:r>
              <a:rPr lang="id-ID" dirty="0"/>
              <a:t>Puncak data rate </a:t>
            </a:r>
            <a:endParaRPr lang="id-ID" sz="1800" dirty="0"/>
          </a:p>
          <a:p>
            <a:pPr lvl="1"/>
            <a:r>
              <a:rPr lang="id-ID" dirty="0"/>
              <a:t>Downlink (2 Ch MIMO) kecepatan up to 100 Mbps pada 20 MHz channel</a:t>
            </a:r>
            <a:endParaRPr lang="id-ID" sz="1600" dirty="0"/>
          </a:p>
          <a:p>
            <a:pPr lvl="1"/>
            <a:r>
              <a:rPr lang="id-ID" dirty="0"/>
              <a:t>Uplink (tunggal Ch Tx) kecepatan up to 50 Mbps di 20 MHz</a:t>
            </a:r>
            <a:endParaRPr lang="id-ID" sz="1600" dirty="0"/>
          </a:p>
          <a:p>
            <a:pPr lvl="0"/>
            <a:r>
              <a:rPr lang="id-ID" dirty="0"/>
              <a:t>Didukung konfigurasi antenna </a:t>
            </a:r>
            <a:endParaRPr lang="id-ID" sz="1800" dirty="0"/>
          </a:p>
          <a:p>
            <a:pPr lvl="1"/>
            <a:r>
              <a:rPr lang="id-ID" dirty="0"/>
              <a:t>Downlink 4x2, 2x2, 1x2 dan 1x1</a:t>
            </a:r>
            <a:endParaRPr lang="id-ID" sz="1600" dirty="0"/>
          </a:p>
          <a:p>
            <a:pPr lvl="1"/>
            <a:r>
              <a:rPr lang="id-ID" dirty="0"/>
              <a:t>Uplink 1x2, 1x1</a:t>
            </a:r>
            <a:endParaRPr lang="id-ID" sz="1600" dirty="0"/>
          </a:p>
          <a:p>
            <a:pPr lvl="0"/>
            <a:r>
              <a:rPr lang="id-ID" dirty="0"/>
              <a:t>Efisiensi Spektrum</a:t>
            </a:r>
            <a:endParaRPr lang="id-ID" sz="1800" dirty="0"/>
          </a:p>
          <a:p>
            <a:pPr lvl="1"/>
            <a:r>
              <a:rPr lang="id-ID" dirty="0"/>
              <a:t>Downlink 3 sampai 4 x HSDPA Rel. 6</a:t>
            </a:r>
            <a:endParaRPr lang="id-ID" sz="1600" dirty="0"/>
          </a:p>
          <a:p>
            <a:pPr lvl="1"/>
            <a:r>
              <a:rPr lang="id-ID" dirty="0"/>
              <a:t>Uplink 2 sampai 3 HSUPA Rel </a:t>
            </a:r>
            <a:r>
              <a:rPr lang="id-ID" dirty="0" smtClean="0"/>
              <a:t>6</a:t>
            </a:r>
            <a:endParaRPr lang="en-US" dirty="0"/>
          </a:p>
        </p:txBody>
      </p:sp>
      <p:sp>
        <p:nvSpPr>
          <p:cNvPr id="3" name="Title 2"/>
          <p:cNvSpPr>
            <a:spLocks noGrp="1"/>
          </p:cNvSpPr>
          <p:nvPr>
            <p:ph type="title"/>
          </p:nvPr>
        </p:nvSpPr>
        <p:spPr/>
        <p:txBody>
          <a:bodyPr/>
          <a:lstStyle/>
          <a:p>
            <a:r>
              <a:rPr lang="id-ID" dirty="0" smtClean="0"/>
              <a:t>Target</a:t>
            </a:r>
            <a:r>
              <a:rPr lang="en-US" dirty="0" smtClean="0"/>
              <a:t> </a:t>
            </a:r>
            <a:r>
              <a:rPr lang="id-ID" dirty="0" smtClean="0"/>
              <a:t>LTE (1)</a:t>
            </a:r>
            <a:endParaRPr lang="en-US" dirty="0"/>
          </a:p>
        </p:txBody>
      </p:sp>
    </p:spTree>
    <p:extLst>
      <p:ext uri="{BB962C8B-B14F-4D97-AF65-F5344CB8AC3E}">
        <p14:creationId xmlns:p14="http://schemas.microsoft.com/office/powerpoint/2010/main" val="6259332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lvl="0"/>
            <a:r>
              <a:rPr lang="id-ID" dirty="0" smtClean="0"/>
              <a:t>Latency</a:t>
            </a:r>
            <a:endParaRPr lang="id-ID" sz="1800" dirty="0"/>
          </a:p>
          <a:p>
            <a:pPr lvl="1"/>
            <a:r>
              <a:rPr lang="id-ID" dirty="0"/>
              <a:t>C-plane &lt;50-100 ms untuk membentuk U-plane</a:t>
            </a:r>
            <a:endParaRPr lang="id-ID" sz="1600" dirty="0"/>
          </a:p>
          <a:p>
            <a:pPr lvl="1"/>
            <a:r>
              <a:rPr lang="id-ID" dirty="0"/>
              <a:t>U-plane &lt;10 ms dari </a:t>
            </a:r>
            <a:r>
              <a:rPr lang="id-ID" i="1" dirty="0"/>
              <a:t>User Equipment</a:t>
            </a:r>
            <a:r>
              <a:rPr lang="id-ID" dirty="0"/>
              <a:t> (UE) ke server</a:t>
            </a:r>
            <a:endParaRPr lang="id-ID" sz="1600" dirty="0"/>
          </a:p>
          <a:p>
            <a:pPr lvl="0"/>
            <a:r>
              <a:rPr lang="id-ID" dirty="0"/>
              <a:t>Mobilitas</a:t>
            </a:r>
            <a:endParaRPr lang="id-ID" sz="1800" dirty="0"/>
          </a:p>
          <a:p>
            <a:pPr lvl="1"/>
            <a:r>
              <a:rPr lang="id-ID" dirty="0"/>
              <a:t>Dioptimalkan untuk kecepatan rendah (&lt;15 km/jam)</a:t>
            </a:r>
            <a:endParaRPr lang="id-ID" sz="1600" dirty="0"/>
          </a:p>
          <a:p>
            <a:pPr lvl="1"/>
            <a:r>
              <a:rPr lang="id-ID" dirty="0"/>
              <a:t>Target kecepatan hingga 120 km/jam</a:t>
            </a:r>
            <a:endParaRPr lang="id-ID" sz="1600" dirty="0"/>
          </a:p>
          <a:p>
            <a:pPr lvl="1"/>
            <a:r>
              <a:rPr lang="id-ID" dirty="0"/>
              <a:t>Release 10 didesain hingga 350 km/jam</a:t>
            </a:r>
            <a:endParaRPr lang="id-ID" sz="1600" dirty="0"/>
          </a:p>
          <a:p>
            <a:pPr lvl="0"/>
            <a:r>
              <a:rPr lang="id-ID" dirty="0"/>
              <a:t>Coverage area</a:t>
            </a:r>
            <a:endParaRPr lang="id-ID" sz="1800" dirty="0"/>
          </a:p>
          <a:p>
            <a:pPr lvl="1"/>
            <a:r>
              <a:rPr lang="id-ID" dirty="0"/>
              <a:t>Coverage efektif hingga 5 km</a:t>
            </a:r>
            <a:endParaRPr lang="id-ID" sz="1600" dirty="0"/>
          </a:p>
          <a:p>
            <a:pPr lvl="1"/>
            <a:r>
              <a:rPr lang="id-ID" dirty="0"/>
              <a:t>Coverage dengan sedikit degradasi 5 km -30 km</a:t>
            </a:r>
            <a:endParaRPr lang="id-ID" sz="1600" dirty="0"/>
          </a:p>
          <a:p>
            <a:pPr lvl="1"/>
            <a:r>
              <a:rPr lang="id-ID" dirty="0"/>
              <a:t>Coverage operasi dengan sampai 100 km</a:t>
            </a:r>
            <a:endParaRPr lang="id-ID" sz="1600" dirty="0"/>
          </a:p>
          <a:p>
            <a:endParaRPr lang="en-US" dirty="0"/>
          </a:p>
        </p:txBody>
      </p:sp>
      <p:sp>
        <p:nvSpPr>
          <p:cNvPr id="3" name="Title 2"/>
          <p:cNvSpPr>
            <a:spLocks noGrp="1"/>
          </p:cNvSpPr>
          <p:nvPr>
            <p:ph type="title"/>
          </p:nvPr>
        </p:nvSpPr>
        <p:spPr/>
        <p:txBody>
          <a:bodyPr/>
          <a:lstStyle/>
          <a:p>
            <a:r>
              <a:rPr lang="id-ID" dirty="0" smtClean="0"/>
              <a:t>Target</a:t>
            </a:r>
            <a:r>
              <a:rPr lang="en-US" dirty="0" smtClean="0"/>
              <a:t> </a:t>
            </a:r>
            <a:r>
              <a:rPr lang="id-ID" dirty="0" smtClean="0"/>
              <a:t>LTE (2)</a:t>
            </a:r>
            <a:endParaRPr lang="en-US" dirty="0"/>
          </a:p>
        </p:txBody>
      </p:sp>
    </p:spTree>
    <p:extLst>
      <p:ext uri="{BB962C8B-B14F-4D97-AF65-F5344CB8AC3E}">
        <p14:creationId xmlns:p14="http://schemas.microsoft.com/office/powerpoint/2010/main" val="40970389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770708" y="1957932"/>
            <a:ext cx="10515600" cy="2852737"/>
          </a:xfrm>
        </p:spPr>
        <p:txBody>
          <a:bodyPr/>
          <a:lstStyle/>
          <a:p>
            <a:r>
              <a:rPr lang="id-ID" dirty="0" smtClean="0"/>
              <a:t>Evolusi Release LTE</a:t>
            </a:r>
            <a:endParaRPr lang="en-US" dirty="0"/>
          </a:p>
        </p:txBody>
      </p:sp>
    </p:spTree>
    <p:extLst>
      <p:ext uri="{BB962C8B-B14F-4D97-AF65-F5344CB8AC3E}">
        <p14:creationId xmlns:p14="http://schemas.microsoft.com/office/powerpoint/2010/main" val="6077491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4D3E8AD-EA59-4779-9760-8377ECDB7D57}" type="slidenum">
              <a:rPr lang="en-US" altLang="en-US">
                <a:solidFill>
                  <a:srgbClr val="045C75"/>
                </a:solidFill>
              </a:rPr>
              <a:pPr eaLnBrk="1" hangingPunct="1"/>
              <a:t>5</a:t>
            </a:fld>
            <a:endParaRPr lang="en-US" altLang="en-US">
              <a:solidFill>
                <a:srgbClr val="045C75"/>
              </a:solidFill>
            </a:endParaRPr>
          </a:p>
        </p:txBody>
      </p:sp>
      <p:sp>
        <p:nvSpPr>
          <p:cNvPr id="8194" name="Rectangle 2"/>
          <p:cNvSpPr>
            <a:spLocks noGrp="1" noChangeArrowheads="1"/>
          </p:cNvSpPr>
          <p:nvPr>
            <p:ph type="title" idx="4294967295"/>
          </p:nvPr>
        </p:nvSpPr>
        <p:spPr>
          <a:xfrm>
            <a:off x="0" y="614363"/>
            <a:ext cx="8229600" cy="1143000"/>
          </a:xfrm>
        </p:spPr>
        <p:txBody>
          <a:bodyPr/>
          <a:lstStyle/>
          <a:p>
            <a:pPr eaLnBrk="1" hangingPunct="1"/>
            <a:r>
              <a:rPr lang="en-US" altLang="id-ID" sz="5200" dirty="0" err="1">
                <a:latin typeface="ABCTech Bodoni Mangle"/>
              </a:rPr>
              <a:t>Kon</a:t>
            </a:r>
            <a:r>
              <a:rPr lang="id-ID" altLang="id-ID" sz="5200" dirty="0">
                <a:latin typeface="ABCTech Bodoni Mangle"/>
              </a:rPr>
              <a:t>figurasi</a:t>
            </a:r>
            <a:r>
              <a:rPr lang="en-US" altLang="id-ID" sz="5200" dirty="0">
                <a:latin typeface="ABCTech Bodoni Mangle"/>
              </a:rPr>
              <a:t> </a:t>
            </a:r>
            <a:r>
              <a:rPr lang="id-ID" altLang="id-ID" sz="5200" dirty="0">
                <a:latin typeface="ABCTech Bodoni Mangle"/>
              </a:rPr>
              <a:t>U</a:t>
            </a:r>
            <a:r>
              <a:rPr lang="en-US" altLang="id-ID" sz="5200" dirty="0">
                <a:latin typeface="ABCTech Bodoni Mangle"/>
              </a:rPr>
              <a:t>mu</a:t>
            </a:r>
            <a:r>
              <a:rPr lang="id-ID" altLang="id-ID" sz="5200" dirty="0">
                <a:latin typeface="ABCTech Bodoni Mangle"/>
              </a:rPr>
              <a:t>m</a:t>
            </a:r>
            <a:r>
              <a:rPr lang="en-US" altLang="id-ID" sz="5200" dirty="0">
                <a:latin typeface="ABCTech Bodoni Mangle"/>
              </a:rPr>
              <a:t> </a:t>
            </a:r>
            <a:r>
              <a:rPr lang="id-ID" altLang="id-ID" sz="5200" dirty="0">
                <a:latin typeface="ABCTech Bodoni Mangle"/>
              </a:rPr>
              <a:t>NGN</a:t>
            </a:r>
            <a:endParaRPr lang="en-US" altLang="id-ID" sz="5200" dirty="0">
              <a:latin typeface="ABCTech Bodoni Mangle"/>
            </a:endParaRPr>
          </a:p>
        </p:txBody>
      </p:sp>
      <p:sp>
        <p:nvSpPr>
          <p:cNvPr id="8195" name="Rectangle 3"/>
          <p:cNvSpPr>
            <a:spLocks noGrp="1" noChangeArrowheads="1"/>
          </p:cNvSpPr>
          <p:nvPr>
            <p:ph idx="4294967295"/>
          </p:nvPr>
        </p:nvSpPr>
        <p:spPr>
          <a:xfrm>
            <a:off x="0" y="1550988"/>
            <a:ext cx="10515600" cy="4625975"/>
          </a:xfrm>
        </p:spPr>
        <p:txBody>
          <a:bodyPr/>
          <a:lstStyle/>
          <a:p>
            <a:pPr eaLnBrk="1" hangingPunct="1">
              <a:buFont typeface="Wingdings" panose="05000000000000000000" pitchFamily="2" charset="2"/>
              <a:buNone/>
            </a:pPr>
            <a:r>
              <a:rPr lang="en-US" altLang="id-ID" smtClean="0"/>
              <a:t> </a:t>
            </a:r>
          </a:p>
        </p:txBody>
      </p:sp>
      <p:pic>
        <p:nvPicPr>
          <p:cNvPr id="1126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349" y="1550988"/>
            <a:ext cx="9339942" cy="4295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04951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randombar(horizontal)">
                                      <p:cBhvr>
                                        <p:cTn id="7" dur="600">
                                          <p:stCondLst>
                                            <p:cond delay="0"/>
                                          </p:stCondLst>
                                        </p:cTn>
                                        <p:tgtEl>
                                          <p:spTgt spid="81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195">
                                            <p:txEl>
                                              <p:pRg st="0" end="0"/>
                                            </p:txEl>
                                          </p:spTgt>
                                        </p:tgtEl>
                                        <p:attrNameLst>
                                          <p:attrName>style.visibility</p:attrName>
                                        </p:attrNameLst>
                                      </p:cBhvr>
                                      <p:to>
                                        <p:strVal val="visible"/>
                                      </p:to>
                                    </p:set>
                                    <p:animEffect transition="in" filter="randombar(horizontal)">
                                      <p:cBhvr>
                                        <p:cTn id="12" dur="500"/>
                                        <p:tgtEl>
                                          <p:spTgt spid="81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P spid="819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92500" lnSpcReduction="20000"/>
          </a:bodyPr>
          <a:lstStyle/>
          <a:p>
            <a:r>
              <a:rPr lang="id-ID" dirty="0"/>
              <a:t>Standar Release-8 telah dibekukan pada Desember 2008 dan merupakan generasi pertama dari perangkat </a:t>
            </a:r>
            <a:r>
              <a:rPr lang="id-ID" dirty="0" smtClean="0"/>
              <a:t>LTE</a:t>
            </a:r>
          </a:p>
          <a:p>
            <a:pPr fontAlgn="base"/>
            <a:r>
              <a:rPr lang="id-ID" b="1" dirty="0"/>
              <a:t>Motivasi untuk 3GPP Release 8 - The LTE Release</a:t>
            </a:r>
            <a:endParaRPr lang="id-ID" dirty="0"/>
          </a:p>
          <a:p>
            <a:pPr fontAlgn="base"/>
            <a:r>
              <a:rPr lang="id-ID" dirty="0" smtClean="0"/>
              <a:t>Perlu </a:t>
            </a:r>
            <a:r>
              <a:rPr lang="id-ID" dirty="0"/>
              <a:t>untuk menjamin kesinambungan daya saing dari sistem 3G di masa depan</a:t>
            </a:r>
          </a:p>
          <a:p>
            <a:pPr fontAlgn="base"/>
            <a:r>
              <a:rPr lang="id-ID" dirty="0" smtClean="0"/>
              <a:t>Permintaan </a:t>
            </a:r>
            <a:r>
              <a:rPr lang="id-ID" dirty="0"/>
              <a:t>pengguna untuk kecepatan data yang lebih tinggi dan kualitas layanan</a:t>
            </a:r>
          </a:p>
          <a:p>
            <a:pPr fontAlgn="base"/>
            <a:r>
              <a:rPr lang="id-ID" dirty="0" smtClean="0"/>
              <a:t>System </a:t>
            </a:r>
            <a:r>
              <a:rPr lang="id-ID" dirty="0"/>
              <a:t>packet Switch dioptimalkan</a:t>
            </a:r>
          </a:p>
          <a:p>
            <a:pPr fontAlgn="base"/>
            <a:r>
              <a:rPr lang="id-ID" dirty="0" smtClean="0"/>
              <a:t>Lanjutan </a:t>
            </a:r>
            <a:r>
              <a:rPr lang="id-ID" dirty="0"/>
              <a:t>permintaan untuk pengurangan biaya (CAPEX dan OPEX)</a:t>
            </a:r>
          </a:p>
          <a:p>
            <a:pPr fontAlgn="base"/>
            <a:r>
              <a:rPr lang="en-US" dirty="0" smtClean="0"/>
              <a:t>K</a:t>
            </a:r>
            <a:r>
              <a:rPr lang="id-ID" dirty="0" smtClean="0"/>
              <a:t>ompleksitas</a:t>
            </a:r>
            <a:r>
              <a:rPr lang="en-US" dirty="0" smtClean="0"/>
              <a:t> </a:t>
            </a:r>
            <a:r>
              <a:rPr lang="en-US" dirty="0" err="1" smtClean="0"/>
              <a:t>rendah</a:t>
            </a:r>
            <a:endParaRPr lang="id-ID" dirty="0"/>
          </a:p>
          <a:p>
            <a:pPr fontAlgn="base"/>
            <a:r>
              <a:rPr lang="id-ID" dirty="0" smtClean="0"/>
              <a:t>Hindari </a:t>
            </a:r>
            <a:r>
              <a:rPr lang="id-ID" dirty="0"/>
              <a:t>perlu fragmentasi teknologi untuk dipasangkan dan band berpasangan </a:t>
            </a:r>
            <a:r>
              <a:rPr lang="id-ID" dirty="0" smtClean="0"/>
              <a:t>operasi</a:t>
            </a:r>
            <a:endParaRPr lang="id-ID" dirty="0"/>
          </a:p>
        </p:txBody>
      </p:sp>
      <p:sp>
        <p:nvSpPr>
          <p:cNvPr id="4" name="Title 3"/>
          <p:cNvSpPr>
            <a:spLocks noGrp="1"/>
          </p:cNvSpPr>
          <p:nvPr>
            <p:ph type="title"/>
          </p:nvPr>
        </p:nvSpPr>
        <p:spPr/>
        <p:txBody>
          <a:bodyPr/>
          <a:lstStyle/>
          <a:p>
            <a:r>
              <a:rPr lang="id-ID" dirty="0" smtClean="0"/>
              <a:t>LTE Release-8</a:t>
            </a:r>
            <a:endParaRPr lang="en-US" dirty="0"/>
          </a:p>
        </p:txBody>
      </p:sp>
    </p:spTree>
    <p:extLst>
      <p:ext uri="{BB962C8B-B14F-4D97-AF65-F5344CB8AC3E}">
        <p14:creationId xmlns:p14="http://schemas.microsoft.com/office/powerpoint/2010/main" val="14303135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d-ID" dirty="0" smtClean="0"/>
              <a:t>Spesifikasi Utama LTE R-8</a:t>
            </a:r>
            <a:endParaRPr lang="id-ID" dirty="0"/>
          </a:p>
        </p:txBody>
      </p:sp>
      <p:pic>
        <p:nvPicPr>
          <p:cNvPr id="4" name="Content Placeholder 3" descr="http://lteindonesia.files.wordpress.com/2011/10/lte_equip_cat-0a686.jpg?w=540">
            <a:hlinkClick r:id="rId2"/>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76400" y="1676400"/>
            <a:ext cx="8839200" cy="4502331"/>
          </a:xfrm>
          <a:prstGeom prst="rect">
            <a:avLst/>
          </a:prstGeom>
          <a:noFill/>
          <a:ln>
            <a:noFill/>
          </a:ln>
        </p:spPr>
      </p:pic>
    </p:spTree>
    <p:extLst>
      <p:ext uri="{BB962C8B-B14F-4D97-AF65-F5344CB8AC3E}">
        <p14:creationId xmlns:p14="http://schemas.microsoft.com/office/powerpoint/2010/main" val="32878452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05000" y="1840992"/>
            <a:ext cx="8407893" cy="4407408"/>
          </a:xfrm>
        </p:spPr>
        <p:txBody>
          <a:bodyPr>
            <a:normAutofit fontScale="77500" lnSpcReduction="20000"/>
          </a:bodyPr>
          <a:lstStyle/>
          <a:p>
            <a:pPr fontAlgn="base"/>
            <a:r>
              <a:rPr lang="en-US" dirty="0" smtClean="0"/>
              <a:t>High </a:t>
            </a:r>
            <a:r>
              <a:rPr lang="en-US" dirty="0" err="1" smtClean="0"/>
              <a:t>efisiensi</a:t>
            </a:r>
            <a:r>
              <a:rPr lang="en-US" dirty="0" smtClean="0"/>
              <a:t> </a:t>
            </a:r>
            <a:r>
              <a:rPr lang="en-US" dirty="0" err="1" smtClean="0"/>
              <a:t>spektrum</a:t>
            </a:r>
            <a:r>
              <a:rPr lang="en-US" dirty="0" smtClean="0"/>
              <a:t/>
            </a:r>
            <a:br>
              <a:rPr lang="en-US" dirty="0" smtClean="0"/>
            </a:br>
            <a:r>
              <a:rPr lang="en-US" dirty="0" smtClean="0"/>
              <a:t>      - OFDM </a:t>
            </a:r>
            <a:r>
              <a:rPr lang="en-US" dirty="0" err="1" smtClean="0"/>
              <a:t>dalam</a:t>
            </a:r>
            <a:r>
              <a:rPr lang="en-US" dirty="0" smtClean="0"/>
              <a:t> Downlink, Robust </a:t>
            </a:r>
            <a:r>
              <a:rPr lang="en-US" dirty="0" err="1" smtClean="0"/>
              <a:t>terhadap</a:t>
            </a:r>
            <a:r>
              <a:rPr lang="en-US" dirty="0" smtClean="0"/>
              <a:t> multipath </a:t>
            </a:r>
            <a:r>
              <a:rPr lang="en-US" dirty="0" err="1" smtClean="0"/>
              <a:t>gangguan</a:t>
            </a:r>
            <a:r>
              <a:rPr lang="en-US" dirty="0" smtClean="0"/>
              <a:t> </a:t>
            </a:r>
            <a:r>
              <a:rPr lang="en-US" dirty="0" err="1" smtClean="0"/>
              <a:t>dan</a:t>
            </a:r>
            <a:r>
              <a:rPr lang="en-US" dirty="0" smtClean="0"/>
              <a:t> </a:t>
            </a:r>
            <a:r>
              <a:rPr lang="en-US" dirty="0" err="1" smtClean="0"/>
              <a:t>Tinggi</a:t>
            </a:r>
            <a:r>
              <a:rPr lang="en-US" dirty="0" smtClean="0"/>
              <a:t> </a:t>
            </a:r>
            <a:r>
              <a:rPr lang="en-US" dirty="0" err="1" smtClean="0"/>
              <a:t>kemiripan</a:t>
            </a:r>
            <a:r>
              <a:rPr lang="en-US" dirty="0" smtClean="0"/>
              <a:t> </a:t>
            </a:r>
            <a:r>
              <a:rPr lang="en-US" dirty="0" err="1" smtClean="0"/>
              <a:t>dengan</a:t>
            </a:r>
            <a:r>
              <a:rPr lang="en-US" dirty="0" smtClean="0"/>
              <a:t> </a:t>
            </a:r>
            <a:r>
              <a:rPr lang="en-US" dirty="0" err="1" smtClean="0"/>
              <a:t>teknik-teknik</a:t>
            </a:r>
            <a:r>
              <a:rPr lang="en-US" dirty="0" smtClean="0"/>
              <a:t> </a:t>
            </a:r>
            <a:r>
              <a:rPr lang="en-US" dirty="0" err="1" smtClean="0"/>
              <a:t>canggih</a:t>
            </a:r>
            <a:r>
              <a:rPr lang="en-US" dirty="0" smtClean="0"/>
              <a:t> </a:t>
            </a:r>
            <a:r>
              <a:rPr lang="en-US" dirty="0" err="1" smtClean="0"/>
              <a:t>seperti</a:t>
            </a:r>
            <a:r>
              <a:rPr lang="en-US" dirty="0" smtClean="0"/>
              <a:t> </a:t>
            </a:r>
            <a:r>
              <a:rPr lang="en-US" dirty="0" err="1" smtClean="0"/>
              <a:t>Frekuensi</a:t>
            </a:r>
            <a:r>
              <a:rPr lang="en-US" dirty="0" smtClean="0"/>
              <a:t> </a:t>
            </a:r>
            <a:r>
              <a:rPr lang="en-US" dirty="0" err="1" smtClean="0"/>
              <a:t>saluran</a:t>
            </a:r>
            <a:r>
              <a:rPr lang="en-US" dirty="0" smtClean="0"/>
              <a:t> domain yang </a:t>
            </a:r>
            <a:r>
              <a:rPr lang="en-US" dirty="0" err="1" smtClean="0"/>
              <a:t>bergantung</a:t>
            </a:r>
            <a:r>
              <a:rPr lang="en-US" dirty="0" smtClean="0"/>
              <a:t> </a:t>
            </a:r>
            <a:r>
              <a:rPr lang="en-US" dirty="0" err="1" smtClean="0"/>
              <a:t>pada</a:t>
            </a:r>
            <a:r>
              <a:rPr lang="en-US" dirty="0" smtClean="0"/>
              <a:t> </a:t>
            </a:r>
            <a:r>
              <a:rPr lang="en-US" dirty="0" err="1" smtClean="0"/>
              <a:t>penjadwalan</a:t>
            </a:r>
            <a:r>
              <a:rPr lang="en-US" dirty="0" smtClean="0"/>
              <a:t> </a:t>
            </a:r>
            <a:r>
              <a:rPr lang="en-US" dirty="0" err="1" smtClean="0"/>
              <a:t>dan</a:t>
            </a:r>
            <a:r>
              <a:rPr lang="en-US" dirty="0" smtClean="0"/>
              <a:t> MIMO</a:t>
            </a:r>
            <a:br>
              <a:rPr lang="en-US" dirty="0" smtClean="0"/>
            </a:br>
            <a:r>
              <a:rPr lang="en-US" dirty="0" smtClean="0"/>
              <a:t>      - DFTS-OFDM ( "Single-Carrier FDMA") </a:t>
            </a:r>
            <a:r>
              <a:rPr lang="en-US" dirty="0" err="1" smtClean="0"/>
              <a:t>di</a:t>
            </a:r>
            <a:r>
              <a:rPr lang="en-US" dirty="0" smtClean="0"/>
              <a:t> Uplink, PAPR </a:t>
            </a:r>
            <a:r>
              <a:rPr lang="en-US" dirty="0" err="1" smtClean="0"/>
              <a:t>rendah</a:t>
            </a:r>
            <a:r>
              <a:rPr lang="en-US" dirty="0" smtClean="0"/>
              <a:t>, </a:t>
            </a:r>
            <a:r>
              <a:rPr lang="en-US" dirty="0" err="1" smtClean="0"/>
              <a:t>Pengguna</a:t>
            </a:r>
            <a:r>
              <a:rPr lang="en-US" dirty="0" smtClean="0"/>
              <a:t> </a:t>
            </a:r>
            <a:r>
              <a:rPr lang="en-US" dirty="0" err="1" smtClean="0"/>
              <a:t>orthogonality</a:t>
            </a:r>
            <a:r>
              <a:rPr lang="en-US" dirty="0" smtClean="0"/>
              <a:t> </a:t>
            </a:r>
            <a:r>
              <a:rPr lang="en-US" dirty="0" err="1" smtClean="0"/>
              <a:t>di</a:t>
            </a:r>
            <a:r>
              <a:rPr lang="en-US" dirty="0" smtClean="0"/>
              <a:t> </a:t>
            </a:r>
            <a:r>
              <a:rPr lang="en-US" dirty="0" err="1" smtClean="0"/>
              <a:t>frekuensi</a:t>
            </a:r>
            <a:r>
              <a:rPr lang="en-US" dirty="0" smtClean="0"/>
              <a:t> domain</a:t>
            </a:r>
            <a:br>
              <a:rPr lang="en-US" dirty="0" smtClean="0"/>
            </a:br>
            <a:r>
              <a:rPr lang="en-US" dirty="0" smtClean="0"/>
              <a:t>      - Multi-</a:t>
            </a:r>
            <a:r>
              <a:rPr lang="en-US" dirty="0" err="1" smtClean="0"/>
              <a:t>antena</a:t>
            </a:r>
            <a:r>
              <a:rPr lang="en-US" dirty="0" smtClean="0"/>
              <a:t> </a:t>
            </a:r>
            <a:r>
              <a:rPr lang="en-US" dirty="0" err="1" smtClean="0"/>
              <a:t>aplikasi</a:t>
            </a:r>
            <a:r>
              <a:rPr lang="en-US" dirty="0" smtClean="0"/>
              <a:t/>
            </a:r>
            <a:br>
              <a:rPr lang="en-US" dirty="0" smtClean="0"/>
            </a:br>
            <a:r>
              <a:rPr lang="en-US" dirty="0" smtClean="0"/>
              <a:t>    * </a:t>
            </a:r>
            <a:r>
              <a:rPr lang="en-US" dirty="0" err="1" smtClean="0"/>
              <a:t>Sangat</a:t>
            </a:r>
            <a:r>
              <a:rPr lang="en-US" dirty="0" smtClean="0"/>
              <a:t> </a:t>
            </a:r>
            <a:r>
              <a:rPr lang="en-US" dirty="0" err="1" smtClean="0"/>
              <a:t>rendah</a:t>
            </a:r>
            <a:r>
              <a:rPr lang="en-US" dirty="0" smtClean="0"/>
              <a:t> latency</a:t>
            </a:r>
            <a:br>
              <a:rPr lang="en-US" dirty="0" smtClean="0"/>
            </a:br>
            <a:r>
              <a:rPr lang="en-US" dirty="0" smtClean="0"/>
              <a:t>      - Short setup </a:t>
            </a:r>
            <a:r>
              <a:rPr lang="en-US" dirty="0" err="1" smtClean="0"/>
              <a:t>waktu</a:t>
            </a:r>
            <a:r>
              <a:rPr lang="en-US" dirty="0" smtClean="0"/>
              <a:t> </a:t>
            </a:r>
            <a:r>
              <a:rPr lang="en-US" dirty="0" err="1" smtClean="0"/>
              <a:t>dan</a:t>
            </a:r>
            <a:r>
              <a:rPr lang="en-US" dirty="0" smtClean="0"/>
              <a:t> Short </a:t>
            </a:r>
            <a:r>
              <a:rPr lang="en-US" dirty="0" err="1" smtClean="0"/>
              <a:t>penundaan</a:t>
            </a:r>
            <a:r>
              <a:rPr lang="en-US" dirty="0" smtClean="0"/>
              <a:t> transfer</a:t>
            </a:r>
            <a:br>
              <a:rPr lang="en-US" dirty="0" smtClean="0"/>
            </a:br>
            <a:r>
              <a:rPr lang="en-US" dirty="0" smtClean="0"/>
              <a:t>      - Short HO latency </a:t>
            </a:r>
            <a:r>
              <a:rPr lang="en-US" dirty="0" err="1" smtClean="0"/>
              <a:t>dan</a:t>
            </a:r>
            <a:r>
              <a:rPr lang="en-US" dirty="0" smtClean="0"/>
              <a:t> </a:t>
            </a:r>
            <a:r>
              <a:rPr lang="en-US" dirty="0" err="1" smtClean="0"/>
              <a:t>interupsi</a:t>
            </a:r>
            <a:r>
              <a:rPr lang="en-US" dirty="0" smtClean="0"/>
              <a:t> </a:t>
            </a:r>
            <a:r>
              <a:rPr lang="en-US" dirty="0" err="1" smtClean="0"/>
              <a:t>waktu</a:t>
            </a:r>
            <a:r>
              <a:rPr lang="en-US" dirty="0" smtClean="0"/>
              <a:t>; </a:t>
            </a:r>
            <a:r>
              <a:rPr lang="en-US" dirty="0" err="1" smtClean="0"/>
              <a:t>Pendek</a:t>
            </a:r>
            <a:r>
              <a:rPr lang="en-US" dirty="0" smtClean="0"/>
              <a:t> TTI, RRC </a:t>
            </a:r>
            <a:r>
              <a:rPr lang="en-US" dirty="0" err="1" smtClean="0"/>
              <a:t>prosedur</a:t>
            </a:r>
            <a:r>
              <a:rPr lang="en-US" dirty="0" smtClean="0"/>
              <a:t>, Simple RRC </a:t>
            </a:r>
            <a:r>
              <a:rPr lang="en-US" dirty="0" err="1" smtClean="0"/>
              <a:t>negara</a:t>
            </a:r>
            <a:r>
              <a:rPr lang="en-US" dirty="0" smtClean="0"/>
              <a:t/>
            </a:r>
            <a:br>
              <a:rPr lang="en-US" dirty="0" smtClean="0"/>
            </a:br>
            <a:r>
              <a:rPr lang="en-US" dirty="0" smtClean="0"/>
              <a:t>    * </a:t>
            </a:r>
            <a:r>
              <a:rPr lang="en-US" dirty="0" err="1" smtClean="0"/>
              <a:t>Dukungan</a:t>
            </a:r>
            <a:r>
              <a:rPr lang="en-US" dirty="0" smtClean="0"/>
              <a:t> </a:t>
            </a:r>
            <a:r>
              <a:rPr lang="en-US" dirty="0" err="1" smtClean="0"/>
              <a:t>variabel</a:t>
            </a:r>
            <a:r>
              <a:rPr lang="en-US" dirty="0" smtClean="0"/>
              <a:t> bandwidth</a:t>
            </a:r>
            <a:br>
              <a:rPr lang="en-US" dirty="0" smtClean="0"/>
            </a:br>
            <a:r>
              <a:rPr lang="en-US" dirty="0" smtClean="0"/>
              <a:t>      - 1.4, 3, 5, 10, 15 </a:t>
            </a:r>
            <a:r>
              <a:rPr lang="en-US" dirty="0" err="1" smtClean="0"/>
              <a:t>dan</a:t>
            </a:r>
            <a:r>
              <a:rPr lang="en-US" dirty="0" smtClean="0"/>
              <a:t> 20 MHz</a:t>
            </a:r>
          </a:p>
          <a:p>
            <a:pPr fontAlgn="base"/>
            <a:r>
              <a:rPr lang="en-US" dirty="0" smtClean="0"/>
              <a:t>Simple </a:t>
            </a:r>
            <a:r>
              <a:rPr lang="en-US" dirty="0" err="1" smtClean="0"/>
              <a:t>protokol</a:t>
            </a:r>
            <a:r>
              <a:rPr lang="en-US" dirty="0" smtClean="0"/>
              <a:t> </a:t>
            </a:r>
            <a:r>
              <a:rPr lang="en-US" dirty="0" err="1" smtClean="0"/>
              <a:t>arsitektur</a:t>
            </a:r>
            <a:r>
              <a:rPr lang="en-US" dirty="0" smtClean="0"/>
              <a:t/>
            </a:r>
            <a:br>
              <a:rPr lang="en-US" dirty="0" smtClean="0"/>
            </a:br>
            <a:r>
              <a:rPr lang="en-US" dirty="0" smtClean="0"/>
              <a:t>      - Shared </a:t>
            </a:r>
            <a:r>
              <a:rPr lang="en-US" dirty="0" err="1" smtClean="0"/>
              <a:t>bedasarkan</a:t>
            </a:r>
            <a:r>
              <a:rPr lang="en-US" dirty="0" smtClean="0"/>
              <a:t> </a:t>
            </a:r>
            <a:r>
              <a:rPr lang="en-US" dirty="0" err="1" smtClean="0"/>
              <a:t>saluran</a:t>
            </a:r>
            <a:r>
              <a:rPr lang="en-US" dirty="0" smtClean="0"/>
              <a:t/>
            </a:r>
            <a:br>
              <a:rPr lang="en-US" dirty="0" smtClean="0"/>
            </a:br>
            <a:r>
              <a:rPr lang="en-US" dirty="0" smtClean="0"/>
              <a:t>      - PS modus </a:t>
            </a:r>
            <a:r>
              <a:rPr lang="en-US" dirty="0" err="1" smtClean="0"/>
              <a:t>hanya</a:t>
            </a:r>
            <a:r>
              <a:rPr lang="en-US" dirty="0" smtClean="0"/>
              <a:t> </a:t>
            </a:r>
            <a:r>
              <a:rPr lang="en-US" dirty="0" err="1" smtClean="0"/>
              <a:t>dengan</a:t>
            </a:r>
            <a:r>
              <a:rPr lang="en-US" dirty="0" smtClean="0"/>
              <a:t> </a:t>
            </a:r>
            <a:r>
              <a:rPr lang="en-US" dirty="0" err="1" smtClean="0"/>
              <a:t>kemampuan</a:t>
            </a:r>
            <a:r>
              <a:rPr lang="en-US" dirty="0" smtClean="0"/>
              <a:t> VoIP</a:t>
            </a:r>
            <a:endParaRPr lang="id-ID" dirty="0"/>
          </a:p>
        </p:txBody>
      </p:sp>
      <p:sp>
        <p:nvSpPr>
          <p:cNvPr id="3" name="Title 2"/>
          <p:cNvSpPr>
            <a:spLocks noGrp="1"/>
          </p:cNvSpPr>
          <p:nvPr>
            <p:ph type="title"/>
          </p:nvPr>
        </p:nvSpPr>
        <p:spPr/>
        <p:txBody>
          <a:bodyPr/>
          <a:lstStyle/>
          <a:p>
            <a:r>
              <a:rPr lang="id-ID" dirty="0" smtClean="0"/>
              <a:t>Spesifikasi Perangkat LTE r-8 (1)</a:t>
            </a:r>
            <a:endParaRPr lang="id-ID" dirty="0"/>
          </a:p>
        </p:txBody>
      </p:sp>
    </p:spTree>
    <p:extLst>
      <p:ext uri="{BB962C8B-B14F-4D97-AF65-F5344CB8AC3E}">
        <p14:creationId xmlns:p14="http://schemas.microsoft.com/office/powerpoint/2010/main" val="22103302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base"/>
            <a:r>
              <a:rPr lang="en-US" dirty="0" smtClean="0"/>
              <a:t>Simple </a:t>
            </a:r>
            <a:r>
              <a:rPr lang="en-US" dirty="0" err="1" smtClean="0"/>
              <a:t>Arsitektur</a:t>
            </a:r>
            <a:r>
              <a:rPr lang="en-US" dirty="0" smtClean="0"/>
              <a:t/>
            </a:r>
            <a:br>
              <a:rPr lang="en-US" dirty="0" smtClean="0"/>
            </a:br>
            <a:r>
              <a:rPr lang="en-US" dirty="0" smtClean="0"/>
              <a:t>      - </a:t>
            </a:r>
            <a:r>
              <a:rPr lang="en-US" dirty="0" err="1" smtClean="0"/>
              <a:t>ENodeB</a:t>
            </a:r>
            <a:r>
              <a:rPr lang="en-US" dirty="0" smtClean="0"/>
              <a:t> </a:t>
            </a:r>
            <a:r>
              <a:rPr lang="en-US" dirty="0" err="1" smtClean="0"/>
              <a:t>sebagai</a:t>
            </a:r>
            <a:r>
              <a:rPr lang="en-US" dirty="0" smtClean="0"/>
              <a:t> </a:t>
            </a:r>
            <a:r>
              <a:rPr lang="en-US" dirty="0" err="1" smtClean="0"/>
              <a:t>satu-satunya</a:t>
            </a:r>
            <a:r>
              <a:rPr lang="en-US" dirty="0" smtClean="0"/>
              <a:t> E-UTRAN node</a:t>
            </a:r>
            <a:br>
              <a:rPr lang="en-US" dirty="0" smtClean="0"/>
            </a:br>
            <a:r>
              <a:rPr lang="en-US" dirty="0" smtClean="0"/>
              <a:t>      - </a:t>
            </a:r>
            <a:r>
              <a:rPr lang="en-US" dirty="0" err="1" smtClean="0"/>
              <a:t>Jumlah</a:t>
            </a:r>
            <a:r>
              <a:rPr lang="en-US" dirty="0" smtClean="0"/>
              <a:t> yang </a:t>
            </a:r>
            <a:r>
              <a:rPr lang="en-US" dirty="0" err="1" smtClean="0"/>
              <a:t>lebih</a:t>
            </a:r>
            <a:r>
              <a:rPr lang="en-US" dirty="0" smtClean="0"/>
              <a:t> </a:t>
            </a:r>
            <a:r>
              <a:rPr lang="en-US" dirty="0" err="1" smtClean="0"/>
              <a:t>kecil</a:t>
            </a:r>
            <a:r>
              <a:rPr lang="en-US" dirty="0" smtClean="0"/>
              <a:t> RAN interface, </a:t>
            </a:r>
            <a:r>
              <a:rPr lang="en-US" dirty="0" err="1" smtClean="0"/>
              <a:t>eNodeB</a:t>
            </a:r>
            <a:r>
              <a:rPr lang="en-US" dirty="0" smtClean="0"/>
              <a:t> «MME / SAE-Gateway (S1), </a:t>
            </a:r>
            <a:r>
              <a:rPr lang="en-US" dirty="0" err="1" smtClean="0"/>
              <a:t>eNodeB</a:t>
            </a:r>
            <a:r>
              <a:rPr lang="en-US" dirty="0" smtClean="0"/>
              <a:t>« </a:t>
            </a:r>
            <a:r>
              <a:rPr lang="en-US" dirty="0" err="1" smtClean="0"/>
              <a:t>eNodeB</a:t>
            </a:r>
            <a:r>
              <a:rPr lang="en-US" dirty="0" smtClean="0"/>
              <a:t> (X2)</a:t>
            </a:r>
            <a:br>
              <a:rPr lang="en-US" dirty="0" smtClean="0"/>
            </a:br>
            <a:r>
              <a:rPr lang="en-US" dirty="0" smtClean="0"/>
              <a:t>    * </a:t>
            </a:r>
            <a:r>
              <a:rPr lang="en-US" dirty="0" err="1" smtClean="0"/>
              <a:t>Kompatibilitas</a:t>
            </a:r>
            <a:r>
              <a:rPr lang="en-US" dirty="0" smtClean="0"/>
              <a:t> </a:t>
            </a:r>
            <a:r>
              <a:rPr lang="en-US" dirty="0" err="1" smtClean="0"/>
              <a:t>dan</a:t>
            </a:r>
            <a:r>
              <a:rPr lang="en-US" dirty="0" smtClean="0"/>
              <a:t> </a:t>
            </a:r>
            <a:r>
              <a:rPr lang="en-US" dirty="0" err="1" smtClean="0"/>
              <a:t>antar-bekerja</a:t>
            </a:r>
            <a:r>
              <a:rPr lang="en-US" dirty="0" smtClean="0"/>
              <a:t> </a:t>
            </a:r>
            <a:r>
              <a:rPr lang="en-US" dirty="0" err="1" smtClean="0"/>
              <a:t>dengan</a:t>
            </a:r>
            <a:r>
              <a:rPr lang="en-US" dirty="0" smtClean="0"/>
              <a:t> 3GPP release </a:t>
            </a:r>
            <a:r>
              <a:rPr lang="en-US" dirty="0" err="1" smtClean="0"/>
              <a:t>sebelumnya</a:t>
            </a:r>
            <a:r>
              <a:rPr lang="en-US" dirty="0" smtClean="0"/>
              <a:t/>
            </a:r>
            <a:br>
              <a:rPr lang="en-US" dirty="0" smtClean="0"/>
            </a:br>
            <a:r>
              <a:rPr lang="en-US" dirty="0" smtClean="0"/>
              <a:t>    * Inter-working </a:t>
            </a:r>
            <a:r>
              <a:rPr lang="en-US" dirty="0" err="1" smtClean="0"/>
              <a:t>dengan</a:t>
            </a:r>
            <a:r>
              <a:rPr lang="en-US" dirty="0" smtClean="0"/>
              <a:t> </a:t>
            </a:r>
            <a:r>
              <a:rPr lang="en-US" dirty="0" err="1" smtClean="0"/>
              <a:t>sistem</a:t>
            </a:r>
            <a:r>
              <a:rPr lang="en-US" dirty="0" smtClean="0"/>
              <a:t> lain </a:t>
            </a:r>
            <a:r>
              <a:rPr lang="en-US" dirty="0" err="1" smtClean="0"/>
              <a:t>seperti</a:t>
            </a:r>
            <a:r>
              <a:rPr lang="en-US" dirty="0" smtClean="0"/>
              <a:t>. CDMA2000</a:t>
            </a:r>
            <a:br>
              <a:rPr lang="en-US" dirty="0" smtClean="0"/>
            </a:br>
            <a:r>
              <a:rPr lang="en-US" dirty="0" smtClean="0"/>
              <a:t>    * FDD </a:t>
            </a:r>
            <a:r>
              <a:rPr lang="en-US" dirty="0" err="1" smtClean="0"/>
              <a:t>dan</a:t>
            </a:r>
            <a:r>
              <a:rPr lang="en-US" dirty="0" smtClean="0"/>
              <a:t> TDD </a:t>
            </a:r>
            <a:r>
              <a:rPr lang="en-US" dirty="0" err="1" smtClean="0"/>
              <a:t>dalam</a:t>
            </a:r>
            <a:r>
              <a:rPr lang="en-US" dirty="0" smtClean="0"/>
              <a:t> </a:t>
            </a:r>
            <a:r>
              <a:rPr lang="en-US" dirty="0" err="1" smtClean="0"/>
              <a:t>satu</a:t>
            </a:r>
            <a:r>
              <a:rPr lang="en-US" dirty="0" smtClean="0"/>
              <a:t> </a:t>
            </a:r>
            <a:r>
              <a:rPr lang="en-US" dirty="0" err="1" smtClean="0"/>
              <a:t>teknologi</a:t>
            </a:r>
            <a:r>
              <a:rPr lang="en-US" dirty="0" smtClean="0"/>
              <a:t> </a:t>
            </a:r>
            <a:r>
              <a:rPr lang="en-US" dirty="0" err="1" smtClean="0"/>
              <a:t>akses</a:t>
            </a:r>
            <a:r>
              <a:rPr lang="en-US" dirty="0" smtClean="0"/>
              <a:t> radio</a:t>
            </a:r>
            <a:br>
              <a:rPr lang="en-US" dirty="0" smtClean="0"/>
            </a:br>
            <a:r>
              <a:rPr lang="en-US" dirty="0" smtClean="0"/>
              <a:t>    * </a:t>
            </a:r>
            <a:r>
              <a:rPr lang="en-US" dirty="0" err="1" smtClean="0"/>
              <a:t>Efisien</a:t>
            </a:r>
            <a:r>
              <a:rPr lang="en-US" dirty="0" smtClean="0"/>
              <a:t> Multicast / broadcast</a:t>
            </a:r>
            <a:br>
              <a:rPr lang="en-US" dirty="0" smtClean="0"/>
            </a:br>
            <a:r>
              <a:rPr lang="en-US" dirty="0" smtClean="0"/>
              <a:t>      - Single </a:t>
            </a:r>
            <a:r>
              <a:rPr lang="en-US" dirty="0" err="1" smtClean="0"/>
              <a:t>jaringan</a:t>
            </a:r>
            <a:r>
              <a:rPr lang="en-US" dirty="0" smtClean="0"/>
              <a:t> </a:t>
            </a:r>
            <a:r>
              <a:rPr lang="en-US" dirty="0" err="1" smtClean="0"/>
              <a:t>frekuensi</a:t>
            </a:r>
            <a:r>
              <a:rPr lang="en-US" dirty="0" smtClean="0"/>
              <a:t> </a:t>
            </a:r>
            <a:r>
              <a:rPr lang="en-US" dirty="0" err="1" smtClean="0"/>
              <a:t>oleh</a:t>
            </a:r>
            <a:r>
              <a:rPr lang="en-US" dirty="0" smtClean="0"/>
              <a:t> OFDM</a:t>
            </a:r>
            <a:br>
              <a:rPr lang="en-US" dirty="0" smtClean="0"/>
            </a:br>
            <a:r>
              <a:rPr lang="en-US" dirty="0" smtClean="0"/>
              <a:t>    * </a:t>
            </a:r>
            <a:r>
              <a:rPr lang="en-US" dirty="0" err="1" smtClean="0"/>
              <a:t>Operasi</a:t>
            </a:r>
            <a:r>
              <a:rPr lang="en-US" dirty="0" smtClean="0"/>
              <a:t> Support of Self-</a:t>
            </a:r>
            <a:r>
              <a:rPr lang="en-US" dirty="0" err="1" smtClean="0"/>
              <a:t>Organising</a:t>
            </a:r>
            <a:r>
              <a:rPr lang="en-US" dirty="0" smtClean="0"/>
              <a:t> Network (SON) </a:t>
            </a:r>
            <a:endParaRPr lang="id-ID" dirty="0"/>
          </a:p>
        </p:txBody>
      </p:sp>
      <p:sp>
        <p:nvSpPr>
          <p:cNvPr id="3" name="Title 2"/>
          <p:cNvSpPr>
            <a:spLocks noGrp="1"/>
          </p:cNvSpPr>
          <p:nvPr>
            <p:ph type="title"/>
          </p:nvPr>
        </p:nvSpPr>
        <p:spPr/>
        <p:txBody>
          <a:bodyPr/>
          <a:lstStyle/>
          <a:p>
            <a:r>
              <a:rPr lang="id-ID" dirty="0"/>
              <a:t>Spesifikasi Perangkat LTE r-8 </a:t>
            </a:r>
            <a:r>
              <a:rPr lang="id-ID" dirty="0" smtClean="0"/>
              <a:t>(2)</a:t>
            </a:r>
            <a:endParaRPr lang="id-ID" dirty="0"/>
          </a:p>
        </p:txBody>
      </p:sp>
    </p:spTree>
    <p:extLst>
      <p:ext uri="{BB962C8B-B14F-4D97-AF65-F5344CB8AC3E}">
        <p14:creationId xmlns:p14="http://schemas.microsoft.com/office/powerpoint/2010/main" val="7638240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Improvement LTE release-8 to LTE release-9</a:t>
            </a:r>
          </a:p>
          <a:p>
            <a:pPr lvl="0"/>
            <a:r>
              <a:rPr lang="id-ID" dirty="0"/>
              <a:t>Generation of multimedia broadcast multicast services (MBMS) / multimedia broadcast single frequency network (MBSFN) sub-frames including PMCH</a:t>
            </a:r>
            <a:endParaRPr lang="en-US" dirty="0"/>
          </a:p>
          <a:p>
            <a:pPr marL="45720" indent="0">
              <a:buNone/>
            </a:pPr>
            <a:endParaRPr lang="en-US" dirty="0"/>
          </a:p>
        </p:txBody>
      </p:sp>
      <p:sp>
        <p:nvSpPr>
          <p:cNvPr id="4" name="Title 3"/>
          <p:cNvSpPr>
            <a:spLocks noGrp="1"/>
          </p:cNvSpPr>
          <p:nvPr>
            <p:ph type="title"/>
          </p:nvPr>
        </p:nvSpPr>
        <p:spPr/>
        <p:txBody>
          <a:bodyPr/>
          <a:lstStyle/>
          <a:p>
            <a:r>
              <a:rPr lang="id-ID" dirty="0" smtClean="0"/>
              <a:t>LTE Release 9</a:t>
            </a:r>
            <a:endParaRPr lang="en-US" dirty="0"/>
          </a:p>
        </p:txBody>
      </p:sp>
      <p:pic>
        <p:nvPicPr>
          <p:cNvPr id="6" name="Picture 5"/>
          <p:cNvPicPr/>
          <p:nvPr/>
        </p:nvPicPr>
        <p:blipFill>
          <a:blip r:embed="rId2"/>
          <a:stretch>
            <a:fillRect/>
          </a:stretch>
        </p:blipFill>
        <p:spPr>
          <a:xfrm>
            <a:off x="2667000" y="3344090"/>
            <a:ext cx="6478778" cy="3016475"/>
          </a:xfrm>
          <a:prstGeom prst="rect">
            <a:avLst/>
          </a:prstGeom>
        </p:spPr>
      </p:pic>
    </p:spTree>
    <p:extLst>
      <p:ext uri="{BB962C8B-B14F-4D97-AF65-F5344CB8AC3E}">
        <p14:creationId xmlns:p14="http://schemas.microsoft.com/office/powerpoint/2010/main" val="21500490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id-ID" dirty="0"/>
              <a:t>Generation of downlink positioning reference signals (PRS)</a:t>
            </a:r>
            <a:endParaRPr lang="en-US" dirty="0"/>
          </a:p>
          <a:p>
            <a:endParaRPr lang="en-US" dirty="0"/>
          </a:p>
        </p:txBody>
      </p:sp>
      <p:sp>
        <p:nvSpPr>
          <p:cNvPr id="3" name="Title 2"/>
          <p:cNvSpPr>
            <a:spLocks noGrp="1"/>
          </p:cNvSpPr>
          <p:nvPr>
            <p:ph type="title"/>
          </p:nvPr>
        </p:nvSpPr>
        <p:spPr/>
        <p:txBody>
          <a:bodyPr/>
          <a:lstStyle/>
          <a:p>
            <a:r>
              <a:rPr lang="en-US" dirty="0"/>
              <a:t>Improvement LTE release-8 to LTE </a:t>
            </a:r>
            <a:r>
              <a:rPr lang="en-US" dirty="0" smtClean="0"/>
              <a:t>release-9</a:t>
            </a:r>
            <a:endParaRPr lang="en-US" dirty="0"/>
          </a:p>
        </p:txBody>
      </p:sp>
      <p:pic>
        <p:nvPicPr>
          <p:cNvPr id="4" name="Picture 3"/>
          <p:cNvPicPr/>
          <p:nvPr/>
        </p:nvPicPr>
        <p:blipFill>
          <a:blip r:embed="rId2"/>
          <a:stretch>
            <a:fillRect/>
          </a:stretch>
        </p:blipFill>
        <p:spPr>
          <a:xfrm>
            <a:off x="2438400" y="2350350"/>
            <a:ext cx="6962352" cy="3898051"/>
          </a:xfrm>
          <a:prstGeom prst="rect">
            <a:avLst/>
          </a:prstGeom>
        </p:spPr>
      </p:pic>
    </p:spTree>
    <p:extLst>
      <p:ext uri="{BB962C8B-B14F-4D97-AF65-F5344CB8AC3E}">
        <p14:creationId xmlns:p14="http://schemas.microsoft.com/office/powerpoint/2010/main" val="27239827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MIMO </a:t>
            </a:r>
            <a:r>
              <a:rPr lang="en-US" dirty="0" err="1"/>
              <a:t>capablilities</a:t>
            </a:r>
            <a:r>
              <a:rPr lang="en-US" dirty="0"/>
              <a:t>: </a:t>
            </a:r>
            <a:r>
              <a:rPr lang="id-ID" dirty="0"/>
              <a:t>Support of dual-layer beamforming test (TX Mode 8)</a:t>
            </a:r>
            <a:endParaRPr lang="en-US" dirty="0"/>
          </a:p>
        </p:txBody>
      </p:sp>
      <p:sp>
        <p:nvSpPr>
          <p:cNvPr id="3" name="Title 2"/>
          <p:cNvSpPr>
            <a:spLocks noGrp="1"/>
          </p:cNvSpPr>
          <p:nvPr>
            <p:ph type="title"/>
          </p:nvPr>
        </p:nvSpPr>
        <p:spPr/>
        <p:txBody>
          <a:bodyPr/>
          <a:lstStyle/>
          <a:p>
            <a:r>
              <a:rPr lang="en-US" dirty="0"/>
              <a:t>Improvement LTE release-8 to LTE </a:t>
            </a:r>
            <a:r>
              <a:rPr lang="en-US" dirty="0" smtClean="0"/>
              <a:t>release-9</a:t>
            </a:r>
            <a:endParaRPr lang="en-US" dirty="0"/>
          </a:p>
        </p:txBody>
      </p:sp>
      <p:pic>
        <p:nvPicPr>
          <p:cNvPr id="5" name="Picture 4"/>
          <p:cNvPicPr/>
          <p:nvPr/>
        </p:nvPicPr>
        <p:blipFill>
          <a:blip r:embed="rId2"/>
          <a:stretch>
            <a:fillRect/>
          </a:stretch>
        </p:blipFill>
        <p:spPr>
          <a:xfrm>
            <a:off x="2286000" y="2468245"/>
            <a:ext cx="7609174" cy="3627755"/>
          </a:xfrm>
          <a:prstGeom prst="rect">
            <a:avLst/>
          </a:prstGeom>
        </p:spPr>
      </p:pic>
    </p:spTree>
    <p:extLst>
      <p:ext uri="{BB962C8B-B14F-4D97-AF65-F5344CB8AC3E}">
        <p14:creationId xmlns:p14="http://schemas.microsoft.com/office/powerpoint/2010/main" val="93035746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id-ID" dirty="0"/>
              <a:t>Mapping of four to eight logical antenna ports to up to four physical TX antennas</a:t>
            </a:r>
            <a:endParaRPr lang="en-US" dirty="0"/>
          </a:p>
        </p:txBody>
      </p:sp>
      <p:sp>
        <p:nvSpPr>
          <p:cNvPr id="3" name="Title 2"/>
          <p:cNvSpPr>
            <a:spLocks noGrp="1"/>
          </p:cNvSpPr>
          <p:nvPr>
            <p:ph type="title"/>
          </p:nvPr>
        </p:nvSpPr>
        <p:spPr/>
        <p:txBody>
          <a:bodyPr/>
          <a:lstStyle/>
          <a:p>
            <a:r>
              <a:rPr lang="en-US" dirty="0"/>
              <a:t>Improvement LTE release-8 to LTE </a:t>
            </a:r>
            <a:r>
              <a:rPr lang="en-US" dirty="0" smtClean="0"/>
              <a:t>release-9</a:t>
            </a:r>
            <a:endParaRPr lang="en-US" dirty="0"/>
          </a:p>
        </p:txBody>
      </p:sp>
      <p:pic>
        <p:nvPicPr>
          <p:cNvPr id="6" name="Picture 5"/>
          <p:cNvPicPr/>
          <p:nvPr/>
        </p:nvPicPr>
        <p:blipFill>
          <a:blip r:embed="rId2"/>
          <a:stretch>
            <a:fillRect/>
          </a:stretch>
        </p:blipFill>
        <p:spPr>
          <a:xfrm>
            <a:off x="2362200" y="2438400"/>
            <a:ext cx="7202946" cy="3962400"/>
          </a:xfrm>
          <a:prstGeom prst="rect">
            <a:avLst/>
          </a:prstGeom>
        </p:spPr>
      </p:pic>
    </p:spTree>
    <p:extLst>
      <p:ext uri="{BB962C8B-B14F-4D97-AF65-F5344CB8AC3E}">
        <p14:creationId xmlns:p14="http://schemas.microsoft.com/office/powerpoint/2010/main" val="32532067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0" indent="0">
              <a:buNone/>
            </a:pPr>
            <a:r>
              <a:rPr lang="en-US" dirty="0"/>
              <a:t>PWS (Public Warning System)</a:t>
            </a:r>
          </a:p>
        </p:txBody>
      </p:sp>
      <p:sp>
        <p:nvSpPr>
          <p:cNvPr id="3" name="Title 2"/>
          <p:cNvSpPr>
            <a:spLocks noGrp="1"/>
          </p:cNvSpPr>
          <p:nvPr>
            <p:ph type="title"/>
          </p:nvPr>
        </p:nvSpPr>
        <p:spPr/>
        <p:txBody>
          <a:bodyPr/>
          <a:lstStyle/>
          <a:p>
            <a:r>
              <a:rPr lang="en-US" dirty="0"/>
              <a:t>Improvement LTE release-8 to LTE </a:t>
            </a:r>
            <a:r>
              <a:rPr lang="en-US" dirty="0" smtClean="0"/>
              <a:t>release-9</a:t>
            </a:r>
            <a:endParaRPr lang="en-US" dirty="0"/>
          </a:p>
        </p:txBody>
      </p:sp>
      <p:pic>
        <p:nvPicPr>
          <p:cNvPr id="5" name="Picture 4"/>
          <p:cNvPicPr/>
          <p:nvPr/>
        </p:nvPicPr>
        <p:blipFill>
          <a:blip r:embed="rId2"/>
          <a:stretch>
            <a:fillRect/>
          </a:stretch>
        </p:blipFill>
        <p:spPr>
          <a:xfrm>
            <a:off x="2362200" y="2340279"/>
            <a:ext cx="7315200" cy="3816367"/>
          </a:xfrm>
          <a:prstGeom prst="rect">
            <a:avLst/>
          </a:prstGeom>
        </p:spPr>
      </p:pic>
    </p:spTree>
    <p:extLst>
      <p:ext uri="{BB962C8B-B14F-4D97-AF65-F5344CB8AC3E}">
        <p14:creationId xmlns:p14="http://schemas.microsoft.com/office/powerpoint/2010/main" val="353178548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0" indent="0">
              <a:buNone/>
            </a:pPr>
            <a:r>
              <a:rPr lang="id-ID" dirty="0"/>
              <a:t>LTE-Advanced (LTE-A) adalah nama proyek dari versi evolusi dari LTE yang sedang dikembangkan oleh 3GPP. LTE-A akan memenuhi atau melampaui persyaratan dari International Telecommunication Union (ITU) untuk generasi keempat (4G) radio komunikasi standar yang dikenal sebagai IMT-Advanced. LTE-Advanced sedang ditentukan awalnya sebagai bagian dari Rilis 10 dari spesifikasi 3GPP, dengan pembekuan fungsional ditargetkan untuk Maret 2011.</a:t>
            </a:r>
            <a:endParaRPr lang="en-US" dirty="0"/>
          </a:p>
        </p:txBody>
      </p:sp>
      <p:sp>
        <p:nvSpPr>
          <p:cNvPr id="4" name="Title 3"/>
          <p:cNvSpPr>
            <a:spLocks noGrp="1"/>
          </p:cNvSpPr>
          <p:nvPr>
            <p:ph type="title"/>
          </p:nvPr>
        </p:nvSpPr>
        <p:spPr/>
        <p:txBody>
          <a:bodyPr/>
          <a:lstStyle/>
          <a:p>
            <a:r>
              <a:rPr lang="id-ID" dirty="0" smtClean="0"/>
              <a:t>LTE Release 10</a:t>
            </a:r>
            <a:endParaRPr lang="en-US" dirty="0"/>
          </a:p>
        </p:txBody>
      </p:sp>
    </p:spTree>
    <p:extLst>
      <p:ext uri="{BB962C8B-B14F-4D97-AF65-F5344CB8AC3E}">
        <p14:creationId xmlns:p14="http://schemas.microsoft.com/office/powerpoint/2010/main" val="22993298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731F510-196C-45E9-8C1A-856E7D583997}" type="slidenum">
              <a:rPr lang="en-US" altLang="en-US">
                <a:solidFill>
                  <a:srgbClr val="045C75"/>
                </a:solidFill>
              </a:rPr>
              <a:pPr eaLnBrk="1" hangingPunct="1"/>
              <a:t>6</a:t>
            </a:fld>
            <a:endParaRPr lang="en-US" altLang="en-US">
              <a:solidFill>
                <a:srgbClr val="045C75"/>
              </a:solidFill>
            </a:endParaRPr>
          </a:p>
        </p:txBody>
      </p:sp>
      <p:pic>
        <p:nvPicPr>
          <p:cNvPr id="1229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3" y="333376"/>
            <a:ext cx="8280400" cy="604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3"/>
          <p:cNvSpPr>
            <a:spLocks noChangeArrowheads="1"/>
          </p:cNvSpPr>
          <p:nvPr/>
        </p:nvSpPr>
        <p:spPr bwMode="auto">
          <a:xfrm>
            <a:off x="2667000" y="914401"/>
            <a:ext cx="7920038" cy="830263"/>
          </a:xfrm>
          <a:prstGeom prst="rect">
            <a:avLst/>
          </a:prstGeom>
          <a:solidFill>
            <a:schemeClr val="bg2">
              <a:lumMod val="50000"/>
            </a:schemeClr>
          </a:solidFill>
          <a:ln w="9525">
            <a:noFill/>
            <a:miter lim="800000"/>
            <a:headEnd/>
            <a:tailEnd/>
          </a:ln>
        </p:spPr>
        <p:txBody>
          <a:bodyPr>
            <a:spAutoFit/>
          </a:bodyPr>
          <a:lstStyle/>
          <a:p>
            <a:pPr>
              <a:spcBef>
                <a:spcPct val="50000"/>
              </a:spcBef>
              <a:defRPr/>
            </a:pPr>
            <a:r>
              <a:rPr lang="en-US" sz="2400" b="1" dirty="0" err="1">
                <a:latin typeface="Times New Roman" pitchFamily="18" charset="0"/>
              </a:rPr>
              <a:t>Jaringan</a:t>
            </a:r>
            <a:r>
              <a:rPr lang="en-US" sz="2400" b="1" dirty="0">
                <a:latin typeface="Times New Roman" pitchFamily="18" charset="0"/>
              </a:rPr>
              <a:t> </a:t>
            </a:r>
            <a:r>
              <a:rPr lang="en-US" sz="2400" b="1" dirty="0" err="1">
                <a:latin typeface="Times New Roman" pitchFamily="18" charset="0"/>
              </a:rPr>
              <a:t>monolitis</a:t>
            </a:r>
            <a:r>
              <a:rPr lang="en-US" sz="2400" b="1" dirty="0">
                <a:latin typeface="Times New Roman" pitchFamily="18" charset="0"/>
              </a:rPr>
              <a:t> </a:t>
            </a:r>
            <a:r>
              <a:rPr lang="en-US" sz="2400" b="1">
                <a:latin typeface="Times New Roman" pitchFamily="18" charset="0"/>
              </a:rPr>
              <a:t>meningkat </a:t>
            </a:r>
            <a:r>
              <a:rPr lang="en-US" sz="2400" b="1" dirty="0" err="1">
                <a:latin typeface="Times New Roman" pitchFamily="18" charset="0"/>
              </a:rPr>
              <a:t>ke</a:t>
            </a:r>
            <a:r>
              <a:rPr lang="en-US" sz="2400" b="1" dirty="0">
                <a:latin typeface="Times New Roman" pitchFamily="18" charset="0"/>
              </a:rPr>
              <a:t> </a:t>
            </a:r>
            <a:r>
              <a:rPr lang="en-US" sz="2400" b="1" dirty="0" err="1">
                <a:latin typeface="Times New Roman" pitchFamily="18" charset="0"/>
              </a:rPr>
              <a:t>arah</a:t>
            </a:r>
            <a:r>
              <a:rPr lang="en-US" sz="2400" b="1" dirty="0">
                <a:latin typeface="Times New Roman" pitchFamily="18" charset="0"/>
              </a:rPr>
              <a:t> </a:t>
            </a:r>
            <a:r>
              <a:rPr lang="en-US" sz="2400" b="1" dirty="0" err="1">
                <a:latin typeface="Times New Roman" pitchFamily="18" charset="0"/>
              </a:rPr>
              <a:t>arsitektur</a:t>
            </a:r>
            <a:r>
              <a:rPr lang="en-US" sz="2400" b="1" dirty="0">
                <a:latin typeface="Times New Roman" pitchFamily="18" charset="0"/>
              </a:rPr>
              <a:t> layer NGN </a:t>
            </a:r>
            <a:r>
              <a:rPr lang="en-US" sz="2400" b="1" dirty="0" err="1">
                <a:latin typeface="Times New Roman" pitchFamily="18" charset="0"/>
              </a:rPr>
              <a:t>dengan</a:t>
            </a:r>
            <a:r>
              <a:rPr lang="en-US" sz="2400" b="1" dirty="0">
                <a:latin typeface="Times New Roman" pitchFamily="18" charset="0"/>
              </a:rPr>
              <a:t> interface </a:t>
            </a:r>
            <a:r>
              <a:rPr lang="en-US" sz="2400" b="1" dirty="0" err="1">
                <a:latin typeface="Times New Roman" pitchFamily="18" charset="0"/>
              </a:rPr>
              <a:t>yg</a:t>
            </a:r>
            <a:r>
              <a:rPr lang="en-US" sz="2400" b="1" dirty="0">
                <a:latin typeface="Times New Roman" pitchFamily="18" charset="0"/>
              </a:rPr>
              <a:t> </a:t>
            </a:r>
            <a:r>
              <a:rPr lang="en-US" sz="2400" b="1" dirty="0" err="1">
                <a:latin typeface="Times New Roman" pitchFamily="18" charset="0"/>
              </a:rPr>
              <a:t>bersifat</a:t>
            </a:r>
            <a:r>
              <a:rPr lang="en-US" sz="2400" b="1" dirty="0">
                <a:latin typeface="Times New Roman" pitchFamily="18" charset="0"/>
              </a:rPr>
              <a:t> </a:t>
            </a:r>
            <a:r>
              <a:rPr lang="en-US" sz="2400" b="1" dirty="0" err="1">
                <a:latin typeface="Times New Roman" pitchFamily="18" charset="0"/>
              </a:rPr>
              <a:t>terbuka</a:t>
            </a:r>
            <a:endParaRPr lang="en-US" sz="2400" b="1" dirty="0">
              <a:latin typeface="Times New Roman" pitchFamily="18" charset="0"/>
            </a:endParaRPr>
          </a:p>
        </p:txBody>
      </p:sp>
      <p:sp>
        <p:nvSpPr>
          <p:cNvPr id="12293" name="Rectangle 4"/>
          <p:cNvSpPr>
            <a:spLocks noChangeArrowheads="1"/>
          </p:cNvSpPr>
          <p:nvPr/>
        </p:nvSpPr>
        <p:spPr bwMode="auto">
          <a:xfrm>
            <a:off x="6456363" y="2060575"/>
            <a:ext cx="3744912" cy="4770438"/>
          </a:xfrm>
          <a:prstGeom prst="rect">
            <a:avLst/>
          </a:prstGeom>
          <a:solidFill>
            <a:srgbClr val="CC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sz="1600" b="1">
                <a:solidFill>
                  <a:srgbClr val="0000FF"/>
                </a:solidFill>
                <a:latin typeface="Times New Roman" panose="02020603050405020304" pitchFamily="18" charset="0"/>
              </a:rPr>
              <a:t>-Aplikasi plane memungkinkan    ketetapan layanan &amp;menyediakan kontrol&amp;logic u/ mengerjakan layanan</a:t>
            </a:r>
          </a:p>
          <a:p>
            <a:pPr eaLnBrk="1" hangingPunct="1"/>
            <a:endParaRPr lang="en-US" altLang="id-ID" sz="1600" b="1">
              <a:solidFill>
                <a:srgbClr val="0000FF"/>
              </a:solidFill>
              <a:latin typeface="Times New Roman" panose="02020603050405020304" pitchFamily="18" charset="0"/>
            </a:endParaRPr>
          </a:p>
          <a:p>
            <a:pPr eaLnBrk="1" hangingPunct="1"/>
            <a:r>
              <a:rPr lang="en-US" altLang="id-ID" sz="1600" b="1">
                <a:solidFill>
                  <a:srgbClr val="0000FF"/>
                </a:solidFill>
                <a:latin typeface="Times New Roman" panose="02020603050405020304" pitchFamily="18" charset="0"/>
              </a:rPr>
              <a:t>-Kontrol plane mengendalikan unsur jaringan, menetapkan pembubaran media koneksi</a:t>
            </a:r>
          </a:p>
          <a:p>
            <a:pPr eaLnBrk="1" hangingPunct="1"/>
            <a:endParaRPr lang="en-US" altLang="id-ID" sz="1600" b="1">
              <a:solidFill>
                <a:srgbClr val="0000FF"/>
              </a:solidFill>
              <a:latin typeface="Times New Roman" panose="02020603050405020304" pitchFamily="18" charset="0"/>
            </a:endParaRPr>
          </a:p>
          <a:p>
            <a:pPr eaLnBrk="1" hangingPunct="1"/>
            <a:r>
              <a:rPr lang="en-US" altLang="id-ID" sz="1600" b="1">
                <a:solidFill>
                  <a:srgbClr val="0000FF"/>
                </a:solidFill>
                <a:latin typeface="Times New Roman" panose="02020603050405020304" pitchFamily="18" charset="0"/>
              </a:rPr>
              <a:t>-Transport plane ;bertanggung jwb u/ media pengangkutan &amp;signallingmessage.</a:t>
            </a:r>
          </a:p>
          <a:p>
            <a:pPr eaLnBrk="1" hangingPunct="1"/>
            <a:endParaRPr lang="en-US" altLang="id-ID" sz="1600" b="1">
              <a:solidFill>
                <a:srgbClr val="0000FF"/>
              </a:solidFill>
              <a:latin typeface="Times New Roman" panose="02020603050405020304" pitchFamily="18" charset="0"/>
            </a:endParaRPr>
          </a:p>
          <a:p>
            <a:pPr eaLnBrk="1" hangingPunct="1"/>
            <a:r>
              <a:rPr lang="en-US" altLang="id-ID" sz="1600" b="1">
                <a:solidFill>
                  <a:srgbClr val="0000FF"/>
                </a:solidFill>
                <a:latin typeface="Times New Roman" panose="02020603050405020304" pitchFamily="18" charset="0"/>
              </a:rPr>
              <a:t>-Manajemen plane mencakup manajemen network u/ pemenuhan layanan, pelayanan dg jaminan</a:t>
            </a:r>
          </a:p>
          <a:p>
            <a:pPr eaLnBrk="1" hangingPunct="1"/>
            <a:endParaRPr lang="en-US" altLang="id-ID" sz="1600" b="1">
              <a:solidFill>
                <a:srgbClr val="0000FF"/>
              </a:solidFill>
              <a:latin typeface="Times New Roman" panose="02020603050405020304" pitchFamily="18" charset="0"/>
            </a:endParaRPr>
          </a:p>
          <a:p>
            <a:pPr eaLnBrk="1" hangingPunct="1"/>
            <a:r>
              <a:rPr lang="en-US" altLang="id-ID" sz="1600" b="1">
                <a:solidFill>
                  <a:srgbClr val="0000FF"/>
                </a:solidFill>
                <a:latin typeface="Times New Roman" panose="02020603050405020304" pitchFamily="18" charset="0"/>
              </a:rPr>
              <a:t>-Akses Jaringan menghubungkan jaringan pelanggan/terminal dgn komponen network  NGN</a:t>
            </a:r>
          </a:p>
        </p:txBody>
      </p:sp>
      <p:sp>
        <p:nvSpPr>
          <p:cNvPr id="12294" name="Rectangle 5"/>
          <p:cNvSpPr>
            <a:spLocks noChangeArrowheads="1"/>
          </p:cNvSpPr>
          <p:nvPr/>
        </p:nvSpPr>
        <p:spPr bwMode="auto">
          <a:xfrm>
            <a:off x="3000375" y="2349501"/>
            <a:ext cx="3168650" cy="36671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id-ID" b="1">
                <a:solidFill>
                  <a:srgbClr val="CC0000"/>
                </a:solidFill>
                <a:latin typeface="Times New Roman" panose="02020603050405020304" pitchFamily="18" charset="0"/>
              </a:rPr>
              <a:t>Nilai Tambah kreasi Layanan</a:t>
            </a:r>
          </a:p>
        </p:txBody>
      </p:sp>
      <p:sp>
        <p:nvSpPr>
          <p:cNvPr id="12295" name="Rectangle 6"/>
          <p:cNvSpPr>
            <a:spLocks noChangeArrowheads="1"/>
          </p:cNvSpPr>
          <p:nvPr/>
        </p:nvSpPr>
        <p:spPr bwMode="auto">
          <a:xfrm>
            <a:off x="3071813" y="2997201"/>
            <a:ext cx="2451100" cy="64611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id-ID" b="1">
                <a:solidFill>
                  <a:srgbClr val="CC0000"/>
                </a:solidFill>
                <a:latin typeface="Times New Roman" panose="02020603050405020304" pitchFamily="18" charset="0"/>
              </a:rPr>
              <a:t>Dasar pengontrolan layanan</a:t>
            </a:r>
          </a:p>
        </p:txBody>
      </p:sp>
      <p:sp>
        <p:nvSpPr>
          <p:cNvPr id="12296" name="Rectangle 7"/>
          <p:cNvSpPr>
            <a:spLocks noChangeArrowheads="1"/>
          </p:cNvSpPr>
          <p:nvPr/>
        </p:nvSpPr>
        <p:spPr bwMode="auto">
          <a:xfrm>
            <a:off x="3344864" y="3733800"/>
            <a:ext cx="2446337" cy="641350"/>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id-ID" b="1">
                <a:solidFill>
                  <a:srgbClr val="CC0000"/>
                </a:solidFill>
                <a:latin typeface="Times New Roman" panose="02020603050405020304" pitchFamily="18" charset="0"/>
              </a:rPr>
              <a:t>Tranport berdasar paket</a:t>
            </a:r>
          </a:p>
        </p:txBody>
      </p:sp>
    </p:spTree>
    <p:extLst>
      <p:ext uri="{BB962C8B-B14F-4D97-AF65-F5344CB8AC3E}">
        <p14:creationId xmlns:p14="http://schemas.microsoft.com/office/powerpoint/2010/main" val="53782507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lvl="0"/>
            <a:r>
              <a:rPr lang="id-ID" dirty="0"/>
              <a:t>Wider bandwidth, enabled by carrier aggregation</a:t>
            </a:r>
            <a:endParaRPr lang="en-US" dirty="0"/>
          </a:p>
          <a:p>
            <a:pPr lvl="0"/>
            <a:r>
              <a:rPr lang="id-ID" dirty="0"/>
              <a:t>Efisiensi yang lebih tinggi, enabled by enhanced uplink multiple access and enhanced multiple antenna transmission (advanced MIMO techniques)</a:t>
            </a:r>
            <a:endParaRPr lang="en-US" dirty="0"/>
          </a:p>
          <a:p>
            <a:pPr lvl="0"/>
            <a:r>
              <a:rPr lang="id-ID" dirty="0" smtClean="0"/>
              <a:t>Coordinated </a:t>
            </a:r>
            <a:r>
              <a:rPr lang="id-ID" dirty="0"/>
              <a:t>multipoint transmission and reception (CoMP)</a:t>
            </a:r>
            <a:endParaRPr lang="en-US" dirty="0"/>
          </a:p>
          <a:p>
            <a:pPr lvl="0"/>
            <a:r>
              <a:rPr lang="id-ID" dirty="0"/>
              <a:t>Relaying</a:t>
            </a:r>
            <a:endParaRPr lang="en-US" dirty="0"/>
          </a:p>
          <a:p>
            <a:pPr lvl="0"/>
            <a:r>
              <a:rPr lang="id-ID" dirty="0"/>
              <a:t>Dukungan untuk jaringan heterogen</a:t>
            </a:r>
            <a:endParaRPr lang="en-US" dirty="0"/>
          </a:p>
          <a:p>
            <a:pPr lvl="0"/>
            <a:r>
              <a:rPr lang="id-ID" dirty="0"/>
              <a:t>LTE self-optimizing network (SON) enhancements</a:t>
            </a:r>
            <a:endParaRPr lang="en-US" dirty="0"/>
          </a:p>
          <a:p>
            <a:pPr lvl="0"/>
            <a:r>
              <a:rPr lang="id-ID" dirty="0"/>
              <a:t>Home enhanced-node-B (HeNB) mobility enhancements</a:t>
            </a:r>
            <a:endParaRPr lang="en-US" dirty="0"/>
          </a:p>
          <a:p>
            <a:pPr lvl="0"/>
            <a:r>
              <a:rPr lang="id-ID" dirty="0"/>
              <a:t>Fixed wireless customer premises equipment (CPE) RF </a:t>
            </a:r>
            <a:r>
              <a:rPr lang="id-ID" dirty="0" smtClean="0"/>
              <a:t>requirements</a:t>
            </a:r>
            <a:endParaRPr lang="en-US" dirty="0" smtClean="0"/>
          </a:p>
        </p:txBody>
      </p:sp>
      <p:sp>
        <p:nvSpPr>
          <p:cNvPr id="3" name="Title 2"/>
          <p:cNvSpPr>
            <a:spLocks noGrp="1"/>
          </p:cNvSpPr>
          <p:nvPr>
            <p:ph type="title"/>
          </p:nvPr>
        </p:nvSpPr>
        <p:spPr/>
        <p:txBody>
          <a:bodyPr/>
          <a:lstStyle/>
          <a:p>
            <a:r>
              <a:rPr lang="en-US" dirty="0" smtClean="0"/>
              <a:t>LTE r-10 REQUIREMENT</a:t>
            </a:r>
            <a:endParaRPr lang="en-US" dirty="0"/>
          </a:p>
        </p:txBody>
      </p:sp>
    </p:spTree>
    <p:extLst>
      <p:ext uri="{BB962C8B-B14F-4D97-AF65-F5344CB8AC3E}">
        <p14:creationId xmlns:p14="http://schemas.microsoft.com/office/powerpoint/2010/main" val="21722948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PERSYARATAN KINERJA LTE r-10</a:t>
            </a:r>
            <a:endParaRPr lang="en-US" dirty="0"/>
          </a:p>
        </p:txBody>
      </p:sp>
      <p:pic>
        <p:nvPicPr>
          <p:cNvPr id="4" name="Content Placeholder 3" descr="http://www.eetimes.com/ContentEETimes/Images/Design/RF%20and%20MW/840_table1.jp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19349" y="1752602"/>
            <a:ext cx="9052560" cy="4413068"/>
          </a:xfrm>
          <a:prstGeom prst="rect">
            <a:avLst/>
          </a:prstGeom>
          <a:noFill/>
          <a:ln>
            <a:noFill/>
          </a:ln>
        </p:spPr>
      </p:pic>
    </p:spTree>
    <p:extLst>
      <p:ext uri="{BB962C8B-B14F-4D97-AF65-F5344CB8AC3E}">
        <p14:creationId xmlns:p14="http://schemas.microsoft.com/office/powerpoint/2010/main" val="26952665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d-ID" dirty="0"/>
              <a:t>Evolution Directions</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1676" y="1719263"/>
            <a:ext cx="7934049" cy="440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22895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28801" y="1752600"/>
            <a:ext cx="8407893" cy="4407408"/>
          </a:xfrm>
        </p:spPr>
        <p:txBody>
          <a:bodyPr/>
          <a:lstStyle/>
          <a:p>
            <a:r>
              <a:rPr lang="id-ID" dirty="0" smtClean="0"/>
              <a:t>• </a:t>
            </a:r>
            <a:r>
              <a:rPr lang="id-ID" dirty="0"/>
              <a:t>CoMP</a:t>
            </a:r>
          </a:p>
          <a:p>
            <a:r>
              <a:rPr lang="id-ID" dirty="0"/>
              <a:t>• CA enhancements</a:t>
            </a:r>
          </a:p>
          <a:p>
            <a:r>
              <a:rPr lang="id-ID" dirty="0"/>
              <a:t>• eICIC enhancements</a:t>
            </a:r>
          </a:p>
          <a:p>
            <a:r>
              <a:rPr lang="id-ID" dirty="0"/>
              <a:t>• Advanced receiver</a:t>
            </a:r>
          </a:p>
          <a:p>
            <a:r>
              <a:rPr lang="id-ID" dirty="0"/>
              <a:t>• Relay</a:t>
            </a:r>
          </a:p>
          <a:p>
            <a:r>
              <a:rPr lang="id-ID" dirty="0"/>
              <a:t>• MDT enhancements</a:t>
            </a:r>
          </a:p>
          <a:p>
            <a:r>
              <a:rPr lang="id-ID" dirty="0"/>
              <a:t>• MBMS enhancements</a:t>
            </a:r>
          </a:p>
          <a:p>
            <a:r>
              <a:rPr lang="id-ID" dirty="0"/>
              <a:t>• SON enhancements</a:t>
            </a:r>
          </a:p>
          <a:p>
            <a:r>
              <a:rPr lang="id-ID" dirty="0"/>
              <a:t>• MTC enhancements</a:t>
            </a:r>
          </a:p>
        </p:txBody>
      </p:sp>
      <p:sp>
        <p:nvSpPr>
          <p:cNvPr id="3" name="Title 2"/>
          <p:cNvSpPr>
            <a:spLocks noGrp="1"/>
          </p:cNvSpPr>
          <p:nvPr>
            <p:ph type="title"/>
          </p:nvPr>
        </p:nvSpPr>
        <p:spPr/>
        <p:txBody>
          <a:bodyPr/>
          <a:lstStyle/>
          <a:p>
            <a:r>
              <a:rPr lang="id-ID" dirty="0"/>
              <a:t>Initial candidates for </a:t>
            </a:r>
            <a:r>
              <a:rPr lang="id-ID" dirty="0" smtClean="0"/>
              <a:t>Rel-11</a:t>
            </a:r>
            <a:endParaRPr lang="id-ID" dirty="0"/>
          </a:p>
        </p:txBody>
      </p:sp>
    </p:spTree>
    <p:extLst>
      <p:ext uri="{BB962C8B-B14F-4D97-AF65-F5344CB8AC3E}">
        <p14:creationId xmlns:p14="http://schemas.microsoft.com/office/powerpoint/2010/main" val="17594345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Main target </a:t>
            </a:r>
            <a:r>
              <a:rPr lang="en-US" smtClean="0"/>
              <a:t>LTE release 12 </a:t>
            </a:r>
            <a:endParaRPr lang="en-US" dirty="0" smtClean="0"/>
          </a:p>
          <a:p>
            <a:endParaRPr lang="en-US" dirty="0"/>
          </a:p>
          <a:p>
            <a:r>
              <a:rPr lang="en-US" dirty="0" smtClean="0"/>
              <a:t>Local-area </a:t>
            </a:r>
            <a:r>
              <a:rPr lang="en-US" dirty="0"/>
              <a:t>enhancements (“Soft Cell”)</a:t>
            </a:r>
          </a:p>
          <a:p>
            <a:r>
              <a:rPr lang="en-US" dirty="0"/>
              <a:t>› Stand-alone new carrier type (“Lean Carrier”)</a:t>
            </a:r>
          </a:p>
          <a:p>
            <a:r>
              <a:rPr lang="en-US" dirty="0"/>
              <a:t>› </a:t>
            </a:r>
            <a:r>
              <a:rPr lang="en-US" dirty="0" err="1"/>
              <a:t>Beamforming</a:t>
            </a:r>
            <a:r>
              <a:rPr lang="en-US" dirty="0"/>
              <a:t> enhancements</a:t>
            </a:r>
          </a:p>
          <a:p>
            <a:r>
              <a:rPr lang="en-US" dirty="0"/>
              <a:t>› Machine-type communication enhancements</a:t>
            </a:r>
          </a:p>
          <a:p>
            <a:r>
              <a:rPr lang="en-US" dirty="0"/>
              <a:t>› D2D – network-assisted device discovery</a:t>
            </a:r>
            <a:endParaRPr lang="id-ID" dirty="0"/>
          </a:p>
        </p:txBody>
      </p:sp>
      <p:sp>
        <p:nvSpPr>
          <p:cNvPr id="3" name="Title 2"/>
          <p:cNvSpPr>
            <a:spLocks noGrp="1"/>
          </p:cNvSpPr>
          <p:nvPr>
            <p:ph type="title"/>
          </p:nvPr>
        </p:nvSpPr>
        <p:spPr/>
        <p:txBody>
          <a:bodyPr/>
          <a:lstStyle/>
          <a:p>
            <a:r>
              <a:rPr lang="en-US" dirty="0" smtClean="0"/>
              <a:t>LTE Release 12</a:t>
            </a:r>
            <a:endParaRPr lang="id-ID" dirty="0"/>
          </a:p>
        </p:txBody>
      </p:sp>
    </p:spTree>
    <p:extLst>
      <p:ext uri="{BB962C8B-B14F-4D97-AF65-F5344CB8AC3E}">
        <p14:creationId xmlns:p14="http://schemas.microsoft.com/office/powerpoint/2010/main" val="22326589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id-ID" sz="3000"/>
              <a:t>Lanj</a:t>
            </a:r>
            <a:r>
              <a:rPr lang="en-US" altLang="id-ID" smtClean="0"/>
              <a:t>. Architecture NGN</a:t>
            </a:r>
          </a:p>
        </p:txBody>
      </p:sp>
      <p:sp>
        <p:nvSpPr>
          <p:cNvPr id="16387" name="Rectangle 3"/>
          <p:cNvSpPr>
            <a:spLocks noGrp="1" noChangeArrowheads="1"/>
          </p:cNvSpPr>
          <p:nvPr>
            <p:ph idx="1"/>
          </p:nvPr>
        </p:nvSpPr>
        <p:spPr/>
        <p:txBody>
          <a:bodyPr/>
          <a:lstStyle/>
          <a:p>
            <a:pPr eaLnBrk="1" hangingPunct="1">
              <a:lnSpc>
                <a:spcPct val="80000"/>
              </a:lnSpc>
            </a:pPr>
            <a:r>
              <a:rPr lang="en-US" altLang="id-ID" sz="1700" b="1">
                <a:solidFill>
                  <a:srgbClr val="33CC33"/>
                </a:solidFill>
              </a:rPr>
              <a:t>Blok “Transport</a:t>
            </a:r>
            <a:r>
              <a:rPr lang="en-US" altLang="id-ID" sz="1700" b="1"/>
              <a:t>” membawa bukan hanya bagian media yang berupa data, suara, dan gambar dari customer, tetapi juga membawa sinyal-sinyal dari blok-blok lainnya.</a:t>
            </a:r>
          </a:p>
          <a:p>
            <a:pPr eaLnBrk="1" hangingPunct="1">
              <a:lnSpc>
                <a:spcPct val="80000"/>
              </a:lnSpc>
            </a:pPr>
            <a:r>
              <a:rPr lang="en-US" altLang="id-ID" sz="1700" b="1"/>
              <a:t>Transportasi data harus dioptimasi sesuai dengan beragam jenis trafik yang akan dilewatkan. </a:t>
            </a:r>
          </a:p>
          <a:p>
            <a:pPr eaLnBrk="1" hangingPunct="1">
              <a:lnSpc>
                <a:spcPct val="80000"/>
              </a:lnSpc>
            </a:pPr>
            <a:r>
              <a:rPr lang="en-US" altLang="id-ID" sz="1700" b="1"/>
              <a:t>Termasuk di dalam blok ini adalah transport di core network dan di access network, serta di mobile network.</a:t>
            </a:r>
          </a:p>
          <a:p>
            <a:pPr eaLnBrk="1" hangingPunct="1">
              <a:lnSpc>
                <a:spcPct val="80000"/>
              </a:lnSpc>
              <a:buFont typeface="Wingdings" panose="05000000000000000000" pitchFamily="2" charset="2"/>
              <a:buNone/>
            </a:pPr>
            <a:endParaRPr lang="en-US" altLang="id-ID" sz="1700" b="1"/>
          </a:p>
          <a:p>
            <a:pPr eaLnBrk="1" hangingPunct="1">
              <a:lnSpc>
                <a:spcPct val="80000"/>
              </a:lnSpc>
            </a:pPr>
            <a:r>
              <a:rPr lang="en-US" altLang="id-ID" sz="1700" b="1">
                <a:solidFill>
                  <a:srgbClr val="33CC33"/>
                </a:solidFill>
              </a:rPr>
              <a:t>Blok “Control and Signalling</a:t>
            </a:r>
            <a:r>
              <a:rPr lang="en-US" altLang="id-ID" sz="1700" b="1"/>
              <a:t>” melakukan pengendalian dengan bertukar informasi permintaan panggilan dan policy network serta mengirimkan perintah-perintah yang sesuai kepada blok “Transport” untuk menyampaikan media data dan sebagainya ke tujuan yang benar, sesuai policy yang ditetapkan.</a:t>
            </a:r>
          </a:p>
          <a:p>
            <a:pPr eaLnBrk="1" hangingPunct="1">
              <a:lnSpc>
                <a:spcPct val="80000"/>
              </a:lnSpc>
              <a:buFont typeface="Wingdings" panose="05000000000000000000" pitchFamily="2" charset="2"/>
              <a:buNone/>
            </a:pPr>
            <a:endParaRPr lang="en-US" altLang="id-ID" sz="1700" b="1"/>
          </a:p>
          <a:p>
            <a:pPr eaLnBrk="1" hangingPunct="1">
              <a:lnSpc>
                <a:spcPct val="80000"/>
              </a:lnSpc>
            </a:pPr>
            <a:r>
              <a:rPr lang="en-US" altLang="id-ID" sz="1700" b="1">
                <a:solidFill>
                  <a:srgbClr val="33CC33"/>
                </a:solidFill>
              </a:rPr>
              <a:t>Blok “Services and Application</a:t>
            </a:r>
            <a:r>
              <a:rPr lang="en-US" altLang="id-ID" sz="1700" b="1"/>
              <a:t>” berisi aplikasi-aplikasi network dalam bentuk software yang mendefinisikan layanan yang diberikan, feature yang disediakan, dan pengaturan-pengaturan lain, termasuk billing</a:t>
            </a:r>
          </a:p>
        </p:txBody>
      </p:sp>
      <p:sp>
        <p:nvSpPr>
          <p:cNvPr id="10242"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C7DB046-C179-4B3D-8AFB-6AED04D7B588}" type="slidenum">
              <a:rPr lang="en-US" altLang="en-US">
                <a:solidFill>
                  <a:srgbClr val="045C75"/>
                </a:solidFill>
              </a:rPr>
              <a:pPr eaLnBrk="1" hangingPunct="1"/>
              <a:t>7</a:t>
            </a:fld>
            <a:endParaRPr lang="en-US" altLang="en-US">
              <a:solidFill>
                <a:srgbClr val="045C75"/>
              </a:solidFill>
            </a:endParaRPr>
          </a:p>
        </p:txBody>
      </p:sp>
    </p:spTree>
    <p:extLst>
      <p:ext uri="{BB962C8B-B14F-4D97-AF65-F5344CB8AC3E}">
        <p14:creationId xmlns:p14="http://schemas.microsoft.com/office/powerpoint/2010/main" val="12560430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randombar(horizontal)">
                                      <p:cBhvr>
                                        <p:cTn id="7" dur="600">
                                          <p:stCondLst>
                                            <p:cond delay="0"/>
                                          </p:stCondLst>
                                        </p:cTn>
                                        <p:tgtEl>
                                          <p:spTgt spid="163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6387">
                                            <p:txEl>
                                              <p:pRg st="0" end="0"/>
                                            </p:txEl>
                                          </p:spTgt>
                                        </p:tgtEl>
                                        <p:attrNameLst>
                                          <p:attrName>style.visibility</p:attrName>
                                        </p:attrNameLst>
                                      </p:cBhvr>
                                      <p:to>
                                        <p:strVal val="visible"/>
                                      </p:to>
                                    </p:set>
                                    <p:animEffect transition="in" filter="randombar(horizontal)">
                                      <p:cBhvr>
                                        <p:cTn id="12" dur="500"/>
                                        <p:tgtEl>
                                          <p:spTgt spid="1638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6387">
                                            <p:txEl>
                                              <p:pRg st="1" end="1"/>
                                            </p:txEl>
                                          </p:spTgt>
                                        </p:tgtEl>
                                        <p:attrNameLst>
                                          <p:attrName>style.visibility</p:attrName>
                                        </p:attrNameLst>
                                      </p:cBhvr>
                                      <p:to>
                                        <p:strVal val="visible"/>
                                      </p:to>
                                    </p:set>
                                    <p:animEffect transition="in" filter="randombar(horizontal)">
                                      <p:cBhvr>
                                        <p:cTn id="17" dur="500"/>
                                        <p:tgtEl>
                                          <p:spTgt spid="1638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6387">
                                            <p:txEl>
                                              <p:pRg st="2" end="2"/>
                                            </p:txEl>
                                          </p:spTgt>
                                        </p:tgtEl>
                                        <p:attrNameLst>
                                          <p:attrName>style.visibility</p:attrName>
                                        </p:attrNameLst>
                                      </p:cBhvr>
                                      <p:to>
                                        <p:strVal val="visible"/>
                                      </p:to>
                                    </p:set>
                                    <p:animEffect transition="in" filter="randombar(horizontal)">
                                      <p:cBhvr>
                                        <p:cTn id="22" dur="500"/>
                                        <p:tgtEl>
                                          <p:spTgt spid="16387">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6387">
                                            <p:txEl>
                                              <p:pRg st="4" end="4"/>
                                            </p:txEl>
                                          </p:spTgt>
                                        </p:tgtEl>
                                        <p:attrNameLst>
                                          <p:attrName>style.visibility</p:attrName>
                                        </p:attrNameLst>
                                      </p:cBhvr>
                                      <p:to>
                                        <p:strVal val="visible"/>
                                      </p:to>
                                    </p:set>
                                    <p:animEffect transition="in" filter="randombar(horizontal)">
                                      <p:cBhvr>
                                        <p:cTn id="27" dur="500"/>
                                        <p:tgtEl>
                                          <p:spTgt spid="1638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6387">
                                            <p:txEl>
                                              <p:pRg st="6" end="6"/>
                                            </p:txEl>
                                          </p:spTgt>
                                        </p:tgtEl>
                                        <p:attrNameLst>
                                          <p:attrName>style.visibility</p:attrName>
                                        </p:attrNameLst>
                                      </p:cBhvr>
                                      <p:to>
                                        <p:strVal val="visible"/>
                                      </p:to>
                                    </p:set>
                                    <p:animEffect transition="in" filter="randombar(horizontal)">
                                      <p:cBhvr>
                                        <p:cTn id="32" dur="500"/>
                                        <p:tgtEl>
                                          <p:spTgt spid="1638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P spid="16387"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36514" y="796834"/>
            <a:ext cx="7543800" cy="1295400"/>
          </a:xfrm>
        </p:spPr>
        <p:txBody>
          <a:bodyPr/>
          <a:lstStyle/>
          <a:p>
            <a:pPr eaLnBrk="1" hangingPunct="1"/>
            <a:r>
              <a:rPr lang="en-US" altLang="id-ID" smtClean="0"/>
              <a:t>Feature NGN</a:t>
            </a:r>
          </a:p>
        </p:txBody>
      </p:sp>
      <p:sp>
        <p:nvSpPr>
          <p:cNvPr id="18435" name="Rectangle 3"/>
          <p:cNvSpPr>
            <a:spLocks noGrp="1" noChangeArrowheads="1"/>
          </p:cNvSpPr>
          <p:nvPr>
            <p:ph type="body" sz="half" idx="1"/>
          </p:nvPr>
        </p:nvSpPr>
        <p:spPr>
          <a:xfrm>
            <a:off x="36514" y="1719263"/>
            <a:ext cx="4065223" cy="4411662"/>
          </a:xfrm>
        </p:spPr>
        <p:txBody>
          <a:bodyPr/>
          <a:lstStyle/>
          <a:p>
            <a:pPr eaLnBrk="1" hangingPunct="1"/>
            <a:r>
              <a:rPr lang="en-US" altLang="id-ID" sz="2000" dirty="0"/>
              <a:t>Feature NGN, </a:t>
            </a:r>
            <a:r>
              <a:rPr lang="en-US" altLang="id-ID" sz="2000" dirty="0" err="1"/>
              <a:t>dibandingkan</a:t>
            </a:r>
            <a:r>
              <a:rPr lang="en-US" altLang="id-ID" sz="2000" dirty="0"/>
              <a:t> </a:t>
            </a:r>
            <a:r>
              <a:rPr lang="en-US" altLang="id-ID" sz="2000" dirty="0" err="1"/>
              <a:t>dengan</a:t>
            </a:r>
            <a:r>
              <a:rPr lang="en-US" altLang="id-ID" sz="2000" dirty="0"/>
              <a:t> PSTN </a:t>
            </a:r>
            <a:r>
              <a:rPr lang="en-US" altLang="id-ID" sz="2000" dirty="0" err="1"/>
              <a:t>dan</a:t>
            </a:r>
            <a:r>
              <a:rPr lang="en-US" altLang="id-ID" sz="2000" dirty="0"/>
              <a:t> Internet </a:t>
            </a:r>
            <a:r>
              <a:rPr lang="en-US" altLang="id-ID" sz="2000" dirty="0" err="1"/>
              <a:t>saat</a:t>
            </a:r>
            <a:r>
              <a:rPr lang="en-US" altLang="id-ID" sz="2000" dirty="0"/>
              <a:t> </a:t>
            </a:r>
            <a:r>
              <a:rPr lang="en-US" altLang="id-ID" sz="2000" dirty="0" err="1"/>
              <a:t>ini</a:t>
            </a:r>
            <a:r>
              <a:rPr lang="en-US" altLang="id-ID" sz="2000" dirty="0"/>
              <a:t> </a:t>
            </a:r>
            <a:r>
              <a:rPr lang="en-US" altLang="id-ID" sz="2000" dirty="0" err="1"/>
              <a:t>dipaparkan</a:t>
            </a:r>
            <a:r>
              <a:rPr lang="en-US" altLang="id-ID" sz="2000" dirty="0"/>
              <a:t> </a:t>
            </a:r>
            <a:r>
              <a:rPr lang="en-US" altLang="id-ID" sz="2000" dirty="0" err="1"/>
              <a:t>dalam</a:t>
            </a:r>
            <a:r>
              <a:rPr lang="en-US" altLang="id-ID" sz="2000" dirty="0"/>
              <a:t> </a:t>
            </a:r>
            <a:r>
              <a:rPr lang="en-US" altLang="id-ID" sz="2000" dirty="0" err="1"/>
              <a:t>tabel</a:t>
            </a:r>
            <a:r>
              <a:rPr lang="en-US" altLang="id-ID" sz="2000" dirty="0"/>
              <a:t> </a:t>
            </a:r>
            <a:r>
              <a:rPr lang="en-US" altLang="id-ID" sz="2000" dirty="0" err="1"/>
              <a:t>berikut</a:t>
            </a:r>
            <a:r>
              <a:rPr lang="en-US" altLang="id-ID" sz="2000" dirty="0"/>
              <a:t>: </a:t>
            </a:r>
          </a:p>
          <a:p>
            <a:pPr eaLnBrk="1" hangingPunct="1">
              <a:buFont typeface="Wingdings" panose="05000000000000000000" pitchFamily="2" charset="2"/>
              <a:buNone/>
            </a:pPr>
            <a:endParaRPr lang="en-US" altLang="id-ID" sz="2000" dirty="0"/>
          </a:p>
        </p:txBody>
      </p:sp>
      <p:pic>
        <p:nvPicPr>
          <p:cNvPr id="14340"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945063" y="1218611"/>
            <a:ext cx="6408737" cy="4515983"/>
          </a:xfrm>
        </p:spPr>
      </p:pic>
      <p:sp>
        <p:nvSpPr>
          <p:cNvPr id="11266" name="Slide Number Placeholder 6"/>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F8912AE-F1C8-459E-A73B-31F6233B9113}" type="slidenum">
              <a:rPr lang="en-US" altLang="en-US">
                <a:solidFill>
                  <a:srgbClr val="045C75"/>
                </a:solidFill>
              </a:rPr>
              <a:pPr eaLnBrk="1" hangingPunct="1"/>
              <a:t>8</a:t>
            </a:fld>
            <a:endParaRPr lang="en-US" altLang="en-US">
              <a:solidFill>
                <a:srgbClr val="045C75"/>
              </a:solidFill>
            </a:endParaRPr>
          </a:p>
        </p:txBody>
      </p:sp>
    </p:spTree>
    <p:extLst>
      <p:ext uri="{BB962C8B-B14F-4D97-AF65-F5344CB8AC3E}">
        <p14:creationId xmlns:p14="http://schemas.microsoft.com/office/powerpoint/2010/main" val="278576071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fade">
                                      <p:cBhvr>
                                        <p:cTn id="7" dur="2000"/>
                                        <p:tgtEl>
                                          <p:spTgt spid="184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435"/>
                                        </p:tgtEl>
                                        <p:attrNameLst>
                                          <p:attrName>style.visibility</p:attrName>
                                        </p:attrNameLst>
                                      </p:cBhvr>
                                      <p:to>
                                        <p:strVal val="visible"/>
                                      </p:to>
                                    </p:set>
                                    <p:animEffect transition="in" filter="fade">
                                      <p:cBhvr>
                                        <p:cTn id="10" dur="20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5" grpId="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lgn="ctr" eaLnBrk="1" hangingPunct="1"/>
            <a:r>
              <a:rPr lang="en-US" altLang="id-ID" sz="3000">
                <a:latin typeface="Verdana" panose="020B0604030504040204" pitchFamily="34" charset="0"/>
              </a:rPr>
              <a:t>Pengendalian Gateway dalam NGN</a:t>
            </a:r>
          </a:p>
        </p:txBody>
      </p:sp>
      <p:sp>
        <p:nvSpPr>
          <p:cNvPr id="20483" name="Rectangle 3"/>
          <p:cNvSpPr>
            <a:spLocks noGrp="1" noChangeArrowheads="1"/>
          </p:cNvSpPr>
          <p:nvPr>
            <p:ph idx="1"/>
          </p:nvPr>
        </p:nvSpPr>
        <p:spPr>
          <a:xfrm>
            <a:off x="300445" y="1550353"/>
            <a:ext cx="11443063" cy="4626611"/>
          </a:xfrm>
        </p:spPr>
        <p:txBody>
          <a:bodyPr/>
          <a:lstStyle/>
          <a:p>
            <a:pPr marL="0" indent="0" eaLnBrk="1" hangingPunct="1">
              <a:lnSpc>
                <a:spcPct val="80000"/>
              </a:lnSpc>
              <a:buNone/>
            </a:pPr>
            <a:r>
              <a:rPr lang="en-US" altLang="id-ID" sz="1900" b="1" dirty="0"/>
              <a:t>Media Gateway</a:t>
            </a:r>
            <a:r>
              <a:rPr lang="en-US" altLang="id-ID" sz="1900" dirty="0"/>
              <a:t> </a:t>
            </a:r>
          </a:p>
          <a:p>
            <a:pPr eaLnBrk="1" hangingPunct="1">
              <a:lnSpc>
                <a:spcPct val="80000"/>
              </a:lnSpc>
              <a:buFont typeface="Wingdings" panose="05000000000000000000" pitchFamily="2" charset="2"/>
              <a:buNone/>
            </a:pPr>
            <a:r>
              <a:rPr lang="en-US" altLang="id-ID" sz="1900" dirty="0"/>
              <a:t>	Media Gateway (MG), </a:t>
            </a:r>
            <a:r>
              <a:rPr lang="en-US" altLang="id-ID" sz="1900" dirty="0" err="1"/>
              <a:t>terletak</a:t>
            </a:r>
            <a:r>
              <a:rPr lang="en-US" altLang="id-ID" sz="1900" dirty="0"/>
              <a:t> </a:t>
            </a:r>
            <a:r>
              <a:rPr lang="en-US" altLang="id-ID" sz="1900" dirty="0" err="1"/>
              <a:t>pd</a:t>
            </a:r>
            <a:r>
              <a:rPr lang="en-US" altLang="id-ID" sz="1900" dirty="0"/>
              <a:t> layer “Transport”, </a:t>
            </a:r>
            <a:r>
              <a:rPr lang="en-US" altLang="id-ID" sz="1900" dirty="0" err="1"/>
              <a:t>yg</a:t>
            </a:r>
            <a:r>
              <a:rPr lang="en-US" altLang="id-ID" sz="1900" dirty="0"/>
              <a:t> </a:t>
            </a:r>
            <a:r>
              <a:rPr lang="en-US" altLang="id-ID" sz="1900" dirty="0" err="1"/>
              <a:t>umumnya</a:t>
            </a:r>
            <a:r>
              <a:rPr lang="en-US" altLang="id-ID" sz="1900" dirty="0"/>
              <a:t> </a:t>
            </a:r>
            <a:r>
              <a:rPr lang="en-US" altLang="id-ID" sz="1900" dirty="0" err="1"/>
              <a:t>memisahkan</a:t>
            </a:r>
            <a:r>
              <a:rPr lang="en-US" altLang="id-ID" sz="1900" dirty="0"/>
              <a:t> </a:t>
            </a:r>
            <a:r>
              <a:rPr lang="en-US" altLang="id-ID" sz="1900" dirty="0" err="1"/>
              <a:t>jenis-jenis</a:t>
            </a:r>
            <a:r>
              <a:rPr lang="en-US" altLang="id-ID" sz="1900" dirty="0"/>
              <a:t> network </a:t>
            </a:r>
            <a:r>
              <a:rPr lang="en-US" altLang="id-ID" sz="1900" dirty="0" err="1"/>
              <a:t>yg</a:t>
            </a:r>
            <a:r>
              <a:rPr lang="en-US" altLang="id-ID" sz="1900" dirty="0"/>
              <a:t> </a:t>
            </a:r>
            <a:r>
              <a:rPr lang="en-US" altLang="id-ID" sz="1900" dirty="0" err="1"/>
              <a:t>berbeda</a:t>
            </a:r>
            <a:r>
              <a:rPr lang="en-US" altLang="id-ID" sz="1900" dirty="0"/>
              <a:t>, </a:t>
            </a:r>
            <a:r>
              <a:rPr lang="en-US" altLang="id-ID" sz="1900" dirty="0" err="1"/>
              <a:t>baik</a:t>
            </a:r>
            <a:r>
              <a:rPr lang="en-US" altLang="id-ID" sz="1900" dirty="0"/>
              <a:t> di </a:t>
            </a:r>
            <a:r>
              <a:rPr lang="en-US" altLang="id-ID" sz="1900" dirty="0" err="1"/>
              <a:t>di</a:t>
            </a:r>
            <a:r>
              <a:rPr lang="en-US" altLang="id-ID" sz="1900" dirty="0"/>
              <a:t> </a:t>
            </a:r>
            <a:r>
              <a:rPr lang="en-US" altLang="id-ID" sz="1900" dirty="0" err="1"/>
              <a:t>dlm</a:t>
            </a:r>
            <a:r>
              <a:rPr lang="en-US" altLang="id-ID" sz="1900" dirty="0"/>
              <a:t> NGN </a:t>
            </a:r>
            <a:r>
              <a:rPr lang="en-US" altLang="id-ID" sz="1900" dirty="0" err="1"/>
              <a:t>maupun</a:t>
            </a:r>
            <a:r>
              <a:rPr lang="en-US" altLang="id-ID" sz="1900" dirty="0"/>
              <a:t> </a:t>
            </a:r>
            <a:r>
              <a:rPr lang="en-US" altLang="id-ID" sz="1900" dirty="0" err="1"/>
              <a:t>antara</a:t>
            </a:r>
            <a:r>
              <a:rPr lang="en-US" altLang="id-ID" sz="1900" dirty="0"/>
              <a:t> NGN </a:t>
            </a:r>
            <a:r>
              <a:rPr lang="en-US" altLang="id-ID" sz="1900" dirty="0" err="1"/>
              <a:t>dan</a:t>
            </a:r>
            <a:r>
              <a:rPr lang="en-US" altLang="id-ID" sz="1900" dirty="0"/>
              <a:t> network di </a:t>
            </a:r>
            <a:r>
              <a:rPr lang="en-US" altLang="id-ID" sz="1900" dirty="0" err="1"/>
              <a:t>luarnya</a:t>
            </a:r>
            <a:r>
              <a:rPr lang="en-US" altLang="id-ID" sz="1900" dirty="0"/>
              <a:t> </a:t>
            </a:r>
          </a:p>
          <a:p>
            <a:pPr eaLnBrk="1" hangingPunct="1">
              <a:lnSpc>
                <a:spcPct val="80000"/>
              </a:lnSpc>
              <a:buFont typeface="Wingdings" panose="05000000000000000000" pitchFamily="2" charset="2"/>
              <a:buNone/>
            </a:pPr>
            <a:endParaRPr lang="en-US" altLang="id-ID" sz="1900" dirty="0"/>
          </a:p>
          <a:p>
            <a:pPr eaLnBrk="1" hangingPunct="1">
              <a:lnSpc>
                <a:spcPct val="80000"/>
              </a:lnSpc>
              <a:buFont typeface="Wingdings" panose="05000000000000000000" pitchFamily="2" charset="2"/>
              <a:buNone/>
            </a:pPr>
            <a:r>
              <a:rPr lang="en-US" altLang="id-ID" sz="1900" b="1" dirty="0"/>
              <a:t>	</a:t>
            </a:r>
            <a:r>
              <a:rPr lang="en-US" altLang="id-ID" sz="1900" b="1" dirty="0" err="1"/>
              <a:t>Beberapa</a:t>
            </a:r>
            <a:r>
              <a:rPr lang="en-US" altLang="id-ID" sz="1900" b="1" dirty="0"/>
              <a:t> gateway yang </a:t>
            </a:r>
            <a:r>
              <a:rPr lang="en-US" altLang="id-ID" sz="1900" b="1" dirty="0" err="1"/>
              <a:t>sering</a:t>
            </a:r>
            <a:r>
              <a:rPr lang="en-US" altLang="id-ID" sz="1900" b="1" dirty="0"/>
              <a:t> </a:t>
            </a:r>
            <a:r>
              <a:rPr lang="en-US" altLang="id-ID" sz="1900" b="1" dirty="0" err="1"/>
              <a:t>digunakan</a:t>
            </a:r>
            <a:r>
              <a:rPr lang="en-US" altLang="id-ID" sz="1900" b="1" dirty="0"/>
              <a:t>: </a:t>
            </a:r>
          </a:p>
          <a:p>
            <a:pPr lvl="1" eaLnBrk="1" hangingPunct="1">
              <a:lnSpc>
                <a:spcPct val="80000"/>
              </a:lnSpc>
            </a:pPr>
            <a:r>
              <a:rPr lang="en-US" altLang="id-ID" sz="2000" dirty="0"/>
              <a:t>Trunk Gateway: </a:t>
            </a:r>
            <a:r>
              <a:rPr lang="en-US" altLang="id-ID" sz="2000" dirty="0" err="1"/>
              <a:t>Menghubungkan</a:t>
            </a:r>
            <a:r>
              <a:rPr lang="en-US" altLang="id-ID" sz="2000" dirty="0"/>
              <a:t> </a:t>
            </a:r>
            <a:r>
              <a:rPr lang="en-US" altLang="id-ID" sz="2000" dirty="0" err="1"/>
              <a:t>jaringan</a:t>
            </a:r>
            <a:r>
              <a:rPr lang="en-US" altLang="id-ID" sz="2000" dirty="0"/>
              <a:t> </a:t>
            </a:r>
            <a:r>
              <a:rPr lang="en-US" altLang="id-ID" sz="2000" dirty="0" err="1"/>
              <a:t>paket</a:t>
            </a:r>
            <a:r>
              <a:rPr lang="en-US" altLang="id-ID" sz="2000" dirty="0"/>
              <a:t> </a:t>
            </a:r>
            <a:r>
              <a:rPr lang="en-US" altLang="id-ID" sz="2000" dirty="0" err="1"/>
              <a:t>dengan</a:t>
            </a:r>
            <a:r>
              <a:rPr lang="en-US" altLang="id-ID" sz="2000" dirty="0"/>
              <a:t> trunk TDM </a:t>
            </a:r>
            <a:r>
              <a:rPr lang="en-US" altLang="id-ID" sz="2000" dirty="0" err="1"/>
              <a:t>dari</a:t>
            </a:r>
            <a:r>
              <a:rPr lang="en-US" altLang="id-ID" sz="2000" dirty="0"/>
              <a:t> PSTN </a:t>
            </a:r>
            <a:r>
              <a:rPr lang="en-US" altLang="id-ID" sz="2000" dirty="0" err="1"/>
              <a:t>atau</a:t>
            </a:r>
            <a:r>
              <a:rPr lang="en-US" altLang="id-ID" sz="2000" dirty="0"/>
              <a:t> ISDN, </a:t>
            </a:r>
            <a:r>
              <a:rPr lang="en-US" altLang="id-ID" sz="2000" dirty="0" err="1"/>
              <a:t>dengan</a:t>
            </a:r>
            <a:r>
              <a:rPr lang="en-US" altLang="id-ID" sz="2000" dirty="0"/>
              <a:t> </a:t>
            </a:r>
            <a:r>
              <a:rPr lang="en-US" altLang="id-ID" sz="2000" dirty="0" err="1"/>
              <a:t>jumlah</a:t>
            </a:r>
            <a:r>
              <a:rPr lang="en-US" altLang="id-ID" sz="2000" dirty="0"/>
              <a:t> </a:t>
            </a:r>
            <a:r>
              <a:rPr lang="en-US" altLang="id-ID" sz="2000" dirty="0" err="1"/>
              <a:t>sirkit</a:t>
            </a:r>
            <a:r>
              <a:rPr lang="en-US" altLang="id-ID" sz="2000" dirty="0"/>
              <a:t> yang </a:t>
            </a:r>
            <a:r>
              <a:rPr lang="en-US" altLang="id-ID" sz="2000" dirty="0" err="1"/>
              <a:t>biasanya</a:t>
            </a:r>
            <a:r>
              <a:rPr lang="en-US" altLang="id-ID" sz="2000" dirty="0"/>
              <a:t> </a:t>
            </a:r>
            <a:r>
              <a:rPr lang="en-US" altLang="id-ID" sz="2000" dirty="0" err="1"/>
              <a:t>cukup</a:t>
            </a:r>
            <a:r>
              <a:rPr lang="en-US" altLang="id-ID" sz="2000" dirty="0"/>
              <a:t> </a:t>
            </a:r>
            <a:r>
              <a:rPr lang="en-US" altLang="id-ID" sz="2000" dirty="0" err="1"/>
              <a:t>besar</a:t>
            </a:r>
            <a:r>
              <a:rPr lang="en-US" altLang="id-ID" sz="2000" dirty="0"/>
              <a:t>. </a:t>
            </a:r>
          </a:p>
          <a:p>
            <a:pPr lvl="1" eaLnBrk="1" hangingPunct="1">
              <a:lnSpc>
                <a:spcPct val="80000"/>
              </a:lnSpc>
              <a:buFont typeface="Wingdings" panose="05000000000000000000" pitchFamily="2" charset="2"/>
              <a:buNone/>
            </a:pPr>
            <a:endParaRPr lang="en-US" altLang="id-ID" sz="2000" dirty="0"/>
          </a:p>
          <a:p>
            <a:pPr lvl="1" eaLnBrk="1" hangingPunct="1">
              <a:lnSpc>
                <a:spcPct val="80000"/>
              </a:lnSpc>
            </a:pPr>
            <a:r>
              <a:rPr lang="en-US" altLang="id-ID" sz="2000" dirty="0"/>
              <a:t>Access Gateway: </a:t>
            </a:r>
            <a:r>
              <a:rPr lang="en-US" altLang="id-ID" sz="2000" dirty="0" err="1"/>
              <a:t>Menyediakan</a:t>
            </a:r>
            <a:r>
              <a:rPr lang="en-US" altLang="id-ID" sz="2000" dirty="0"/>
              <a:t> interface </a:t>
            </a:r>
            <a:r>
              <a:rPr lang="en-US" altLang="id-ID" sz="2000" dirty="0" err="1"/>
              <a:t>kepada</a:t>
            </a:r>
            <a:r>
              <a:rPr lang="en-US" altLang="id-ID" sz="2000" dirty="0"/>
              <a:t> </a:t>
            </a:r>
            <a:r>
              <a:rPr lang="en-US" altLang="id-ID" sz="2000" dirty="0" err="1"/>
              <a:t>perangkat</a:t>
            </a:r>
            <a:r>
              <a:rPr lang="en-US" altLang="id-ID" sz="2000" dirty="0"/>
              <a:t> customer, </a:t>
            </a:r>
            <a:r>
              <a:rPr lang="en-US" altLang="id-ID" sz="2000" dirty="0" err="1"/>
              <a:t>seperti</a:t>
            </a:r>
            <a:r>
              <a:rPr lang="en-US" altLang="id-ID" sz="2000" dirty="0"/>
              <a:t> </a:t>
            </a:r>
            <a:r>
              <a:rPr lang="en-US" altLang="id-ID" sz="2000" dirty="0" err="1"/>
              <a:t>akses</a:t>
            </a:r>
            <a:r>
              <a:rPr lang="en-US" altLang="id-ID" sz="2000" dirty="0"/>
              <a:t> ISDN </a:t>
            </a:r>
            <a:r>
              <a:rPr lang="en-US" altLang="id-ID" sz="2000" dirty="0" err="1"/>
              <a:t>atau</a:t>
            </a:r>
            <a:r>
              <a:rPr lang="en-US" altLang="id-ID" sz="2000" dirty="0"/>
              <a:t> DSL.</a:t>
            </a:r>
          </a:p>
          <a:p>
            <a:pPr lvl="1" eaLnBrk="1" hangingPunct="1">
              <a:lnSpc>
                <a:spcPct val="80000"/>
              </a:lnSpc>
              <a:buFont typeface="Wingdings" panose="05000000000000000000" pitchFamily="2" charset="2"/>
              <a:buNone/>
            </a:pPr>
            <a:r>
              <a:rPr lang="en-US" altLang="id-ID" sz="2000" dirty="0"/>
              <a:t> </a:t>
            </a:r>
          </a:p>
          <a:p>
            <a:pPr lvl="1" eaLnBrk="1" hangingPunct="1">
              <a:lnSpc>
                <a:spcPct val="80000"/>
              </a:lnSpc>
            </a:pPr>
            <a:r>
              <a:rPr lang="en-US" altLang="id-ID" sz="2000" dirty="0"/>
              <a:t>Residential Gateway: </a:t>
            </a:r>
            <a:r>
              <a:rPr lang="en-US" altLang="id-ID" sz="2000" dirty="0" err="1"/>
              <a:t>Menghubungkan</a:t>
            </a:r>
            <a:r>
              <a:rPr lang="en-US" altLang="id-ID" sz="2000" dirty="0"/>
              <a:t> </a:t>
            </a:r>
            <a:r>
              <a:rPr lang="en-US" altLang="id-ID" sz="2000" dirty="0" err="1"/>
              <a:t>jaringan</a:t>
            </a:r>
            <a:r>
              <a:rPr lang="en-US" altLang="id-ID" sz="2000" dirty="0"/>
              <a:t> </a:t>
            </a:r>
            <a:r>
              <a:rPr lang="en-US" altLang="id-ID" sz="2000" dirty="0" err="1"/>
              <a:t>paket</a:t>
            </a:r>
            <a:r>
              <a:rPr lang="en-US" altLang="id-ID" sz="2000" dirty="0"/>
              <a:t> </a:t>
            </a:r>
            <a:r>
              <a:rPr lang="en-US" altLang="id-ID" sz="2000" dirty="0" err="1"/>
              <a:t>dengan</a:t>
            </a:r>
            <a:r>
              <a:rPr lang="en-US" altLang="id-ID" sz="2000" dirty="0"/>
              <a:t> </a:t>
            </a:r>
            <a:r>
              <a:rPr lang="en-US" altLang="id-ID" sz="2000" dirty="0" err="1"/>
              <a:t>jaringan</a:t>
            </a:r>
            <a:r>
              <a:rPr lang="en-US" altLang="id-ID" sz="2000" dirty="0"/>
              <a:t> analog yang </a:t>
            </a:r>
            <a:r>
              <a:rPr lang="en-US" altLang="id-ID" sz="2000" dirty="0" err="1"/>
              <a:t>terhubung</a:t>
            </a:r>
            <a:r>
              <a:rPr lang="en-US" altLang="id-ID" sz="2000" dirty="0"/>
              <a:t> </a:t>
            </a:r>
            <a:r>
              <a:rPr lang="en-US" altLang="id-ID" sz="2000" dirty="0" err="1"/>
              <a:t>ke</a:t>
            </a:r>
            <a:r>
              <a:rPr lang="en-US" altLang="id-ID" sz="2000" dirty="0"/>
              <a:t> </a:t>
            </a:r>
            <a:r>
              <a:rPr lang="en-US" altLang="id-ID" sz="2000" dirty="0" err="1"/>
              <a:t>pelanggan</a:t>
            </a:r>
            <a:r>
              <a:rPr lang="en-US" altLang="id-ID" sz="2000" dirty="0"/>
              <a:t>. </a:t>
            </a:r>
          </a:p>
          <a:p>
            <a:pPr eaLnBrk="1" hangingPunct="1">
              <a:lnSpc>
                <a:spcPct val="80000"/>
              </a:lnSpc>
              <a:buFont typeface="Wingdings" panose="05000000000000000000" pitchFamily="2" charset="2"/>
              <a:buNone/>
            </a:pPr>
            <a:endParaRPr lang="en-US" altLang="id-ID" sz="1900" dirty="0"/>
          </a:p>
        </p:txBody>
      </p:sp>
      <p:sp>
        <p:nvSpPr>
          <p:cNvPr id="12290"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C3A5812-23D9-41CC-B17A-EB307E118BFB}" type="slidenum">
              <a:rPr lang="en-US" altLang="en-US">
                <a:solidFill>
                  <a:srgbClr val="045C75"/>
                </a:solidFill>
              </a:rPr>
              <a:pPr eaLnBrk="1" hangingPunct="1"/>
              <a:t>9</a:t>
            </a:fld>
            <a:endParaRPr lang="en-US" altLang="en-US">
              <a:solidFill>
                <a:srgbClr val="045C75"/>
              </a:solidFill>
            </a:endParaRPr>
          </a:p>
        </p:txBody>
      </p:sp>
    </p:spTree>
    <p:extLst>
      <p:ext uri="{BB962C8B-B14F-4D97-AF65-F5344CB8AC3E}">
        <p14:creationId xmlns:p14="http://schemas.microsoft.com/office/powerpoint/2010/main" val="20828863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fade">
                                      <p:cBhvr>
                                        <p:cTn id="7" dur="2000"/>
                                        <p:tgtEl>
                                          <p:spTgt spid="204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483">
                                            <p:txEl>
                                              <p:pRg st="0" end="0"/>
                                            </p:txEl>
                                          </p:spTgt>
                                        </p:tgtEl>
                                        <p:attrNameLst>
                                          <p:attrName>style.visibility</p:attrName>
                                        </p:attrNameLst>
                                      </p:cBhvr>
                                      <p:to>
                                        <p:strVal val="visible"/>
                                      </p:to>
                                    </p:set>
                                    <p:animEffect transition="in" filter="fade">
                                      <p:cBhvr>
                                        <p:cTn id="12" dur="2000"/>
                                        <p:tgtEl>
                                          <p:spTgt spid="2048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483">
                                            <p:txEl>
                                              <p:pRg st="1" end="1"/>
                                            </p:txEl>
                                          </p:spTgt>
                                        </p:tgtEl>
                                        <p:attrNameLst>
                                          <p:attrName>style.visibility</p:attrName>
                                        </p:attrNameLst>
                                      </p:cBhvr>
                                      <p:to>
                                        <p:strVal val="visible"/>
                                      </p:to>
                                    </p:set>
                                    <p:animEffect transition="in" filter="fade">
                                      <p:cBhvr>
                                        <p:cTn id="17" dur="2000"/>
                                        <p:tgtEl>
                                          <p:spTgt spid="2048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483">
                                            <p:txEl>
                                              <p:pRg st="3" end="3"/>
                                            </p:txEl>
                                          </p:spTgt>
                                        </p:tgtEl>
                                        <p:attrNameLst>
                                          <p:attrName>style.visibility</p:attrName>
                                        </p:attrNameLst>
                                      </p:cBhvr>
                                      <p:to>
                                        <p:strVal val="visible"/>
                                      </p:to>
                                    </p:set>
                                    <p:animEffect transition="in" filter="fade">
                                      <p:cBhvr>
                                        <p:cTn id="22" dur="2000"/>
                                        <p:tgtEl>
                                          <p:spTgt spid="2048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483">
                                            <p:txEl>
                                              <p:pRg st="4" end="4"/>
                                            </p:txEl>
                                          </p:spTgt>
                                        </p:tgtEl>
                                        <p:attrNameLst>
                                          <p:attrName>style.visibility</p:attrName>
                                        </p:attrNameLst>
                                      </p:cBhvr>
                                      <p:to>
                                        <p:strVal val="visible"/>
                                      </p:to>
                                    </p:set>
                                    <p:animEffect transition="in" filter="fade">
                                      <p:cBhvr>
                                        <p:cTn id="25" dur="2000"/>
                                        <p:tgtEl>
                                          <p:spTgt spid="2048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483">
                                            <p:txEl>
                                              <p:pRg st="6" end="6"/>
                                            </p:txEl>
                                          </p:spTgt>
                                        </p:tgtEl>
                                        <p:attrNameLst>
                                          <p:attrName>style.visibility</p:attrName>
                                        </p:attrNameLst>
                                      </p:cBhvr>
                                      <p:to>
                                        <p:strVal val="visible"/>
                                      </p:to>
                                    </p:set>
                                    <p:animEffect transition="in" filter="fade">
                                      <p:cBhvr>
                                        <p:cTn id="28" dur="2000"/>
                                        <p:tgtEl>
                                          <p:spTgt spid="20483">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483">
                                            <p:txEl>
                                              <p:pRg st="7" end="7"/>
                                            </p:txEl>
                                          </p:spTgt>
                                        </p:tgtEl>
                                        <p:attrNameLst>
                                          <p:attrName>style.visibility</p:attrName>
                                        </p:attrNameLst>
                                      </p:cBhvr>
                                      <p:to>
                                        <p:strVal val="visible"/>
                                      </p:to>
                                    </p:set>
                                    <p:animEffect transition="in" filter="fade">
                                      <p:cBhvr>
                                        <p:cTn id="31" dur="2000"/>
                                        <p:tgtEl>
                                          <p:spTgt spid="20483">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483">
                                            <p:txEl>
                                              <p:pRg st="8" end="8"/>
                                            </p:txEl>
                                          </p:spTgt>
                                        </p:tgtEl>
                                        <p:attrNameLst>
                                          <p:attrName>style.visibility</p:attrName>
                                        </p:attrNameLst>
                                      </p:cBhvr>
                                      <p:to>
                                        <p:strVal val="visible"/>
                                      </p:to>
                                    </p:set>
                                    <p:animEffect transition="in" filter="fade">
                                      <p:cBhvr>
                                        <p:cTn id="34" dur="2000"/>
                                        <p:tgtEl>
                                          <p:spTgt spid="2048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p:bldP spid="20483" grpId="0" build="p"/>
    </p:bldLst>
  </p:timing>
</p:sld>
</file>

<file path=ppt/theme/theme1.xml><?xml version="1.0" encoding="utf-8"?>
<a:theme xmlns:a="http://schemas.openxmlformats.org/drawingml/2006/main" name="SEE Tel-U Templat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03E96605870C0489C2C9B7147DB22B7" ma:contentTypeVersion="2" ma:contentTypeDescription="Create a new document." ma:contentTypeScope="" ma:versionID="b8aa8ee7932cf3b94921c556ba51a430">
  <xsd:schema xmlns:xsd="http://www.w3.org/2001/XMLSchema" xmlns:xs="http://www.w3.org/2001/XMLSchema" xmlns:p="http://schemas.microsoft.com/office/2006/metadata/properties" xmlns:ns2="8b6d2ce9-e55f-4073-85cf-da54aca034e2" targetNamespace="http://schemas.microsoft.com/office/2006/metadata/properties" ma:root="true" ma:fieldsID="91d1b4611bc72be3e3b441cc382ad8da" ns2:_="">
    <xsd:import namespace="8b6d2ce9-e55f-4073-85cf-da54aca034e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6d2ce9-e55f-4073-85cf-da54aca034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B960B03-D18D-4448-B996-DE9D07B4C0E0}"/>
</file>

<file path=customXml/itemProps2.xml><?xml version="1.0" encoding="utf-8"?>
<ds:datastoreItem xmlns:ds="http://schemas.openxmlformats.org/officeDocument/2006/customXml" ds:itemID="{D80F18D0-7F47-48B4-BECC-8F960DD67D7C}"/>
</file>

<file path=customXml/itemProps3.xml><?xml version="1.0" encoding="utf-8"?>
<ds:datastoreItem xmlns:ds="http://schemas.openxmlformats.org/officeDocument/2006/customXml" ds:itemID="{1845F79E-C1CF-4A0F-916B-8C7141605F0D}"/>
</file>

<file path=docProps/app.xml><?xml version="1.0" encoding="utf-8"?>
<Properties xmlns="http://schemas.openxmlformats.org/officeDocument/2006/extended-properties" xmlns:vt="http://schemas.openxmlformats.org/officeDocument/2006/docPropsVTypes">
  <Template>SEE Tel-U Template v2</Template>
  <TotalTime>29</TotalTime>
  <Words>2192</Words>
  <Application>Microsoft Office PowerPoint</Application>
  <PresentationFormat>Widescreen</PresentationFormat>
  <Paragraphs>511</Paragraphs>
  <Slides>64</Slides>
  <Notes>24</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64</vt:i4>
      </vt:variant>
    </vt:vector>
  </HeadingPairs>
  <TitlesOfParts>
    <vt:vector size="80" baseType="lpstr">
      <vt:lpstr>101 Puppies SW</vt:lpstr>
      <vt:lpstr>ABCTech Bodoni Mangle</vt:lpstr>
      <vt:lpstr>Arial</vt:lpstr>
      <vt:lpstr>Arial Narrow</vt:lpstr>
      <vt:lpstr>AvantGarde Bk BT</vt:lpstr>
      <vt:lpstr>Berlin Sans FB</vt:lpstr>
      <vt:lpstr>Calibri</vt:lpstr>
      <vt:lpstr>Calibri Light</vt:lpstr>
      <vt:lpstr>Garamond</vt:lpstr>
      <vt:lpstr>Kristen ITC</vt:lpstr>
      <vt:lpstr>Times New Roman</vt:lpstr>
      <vt:lpstr>Verdana</vt:lpstr>
      <vt:lpstr>Wingdings</vt:lpstr>
      <vt:lpstr>SEE Tel-U Template</vt:lpstr>
      <vt:lpstr>CorelDRAW</vt:lpstr>
      <vt:lpstr>Visio</vt:lpstr>
      <vt:lpstr>Next Generation Network</vt:lpstr>
      <vt:lpstr>Pengertian NGN</vt:lpstr>
      <vt:lpstr>PowerPoint Presentation</vt:lpstr>
      <vt:lpstr>Rek Y.2001 mendefinisikan NGN dengan karakteristik dasar :</vt:lpstr>
      <vt:lpstr>Konfigurasi Umum NGN</vt:lpstr>
      <vt:lpstr>PowerPoint Presentation</vt:lpstr>
      <vt:lpstr>Lanj. Architecture NGN</vt:lpstr>
      <vt:lpstr>Feature NGN</vt:lpstr>
      <vt:lpstr>Pengendalian Gateway dalam NGN</vt:lpstr>
      <vt:lpstr>Cont.</vt:lpstr>
      <vt:lpstr>Cont.</vt:lpstr>
      <vt:lpstr>Konfigurasi MGC</vt:lpstr>
      <vt:lpstr>Cont.</vt:lpstr>
      <vt:lpstr>Layer N G N</vt:lpstr>
      <vt:lpstr>Bisnis dalam N G N</vt:lpstr>
      <vt:lpstr>PowerPoint Presentation</vt:lpstr>
      <vt:lpstr>Pengertian Umum</vt:lpstr>
      <vt:lpstr>Konsep Teknologi Softswitch</vt:lpstr>
      <vt:lpstr>Mengapa Softswitch ?</vt:lpstr>
      <vt:lpstr>PowerPoint Presentation</vt:lpstr>
      <vt:lpstr>Architecture Softswitch</vt:lpstr>
      <vt:lpstr>PowerPoint Presentation</vt:lpstr>
      <vt:lpstr>Manfaat Implementasi Softswith</vt:lpstr>
      <vt:lpstr>Cont’</vt:lpstr>
      <vt:lpstr>PowerPoint Presentation</vt:lpstr>
      <vt:lpstr>PowerPoint Presentation</vt:lpstr>
      <vt:lpstr>Layanan Softswitch</vt:lpstr>
      <vt:lpstr>Cont’</vt:lpstr>
      <vt:lpstr>Cont’</vt:lpstr>
      <vt:lpstr>PENGANTAR LTE</vt:lpstr>
      <vt:lpstr>Pengenalan LTE</vt:lpstr>
      <vt:lpstr>Latar Belakang LTE</vt:lpstr>
      <vt:lpstr>Parameter kunci LTE</vt:lpstr>
      <vt:lpstr>Teknologi Kunci LTE</vt:lpstr>
      <vt:lpstr>Evolusi 1G ke 4G</vt:lpstr>
      <vt:lpstr>PowerPoint Presentation</vt:lpstr>
      <vt:lpstr>1G</vt:lpstr>
      <vt:lpstr>2G</vt:lpstr>
      <vt:lpstr>2,5G</vt:lpstr>
      <vt:lpstr>2,75G</vt:lpstr>
      <vt:lpstr>3G</vt:lpstr>
      <vt:lpstr>3,5G</vt:lpstr>
      <vt:lpstr>3,75G</vt:lpstr>
      <vt:lpstr>3,9G (1)</vt:lpstr>
      <vt:lpstr>3,9G (2)</vt:lpstr>
      <vt:lpstr>4G IMT-Advance</vt:lpstr>
      <vt:lpstr>Target LTE (1)</vt:lpstr>
      <vt:lpstr>Target LTE (2)</vt:lpstr>
      <vt:lpstr>Evolusi Release LTE</vt:lpstr>
      <vt:lpstr>LTE Release-8</vt:lpstr>
      <vt:lpstr>Spesifikasi Utama LTE R-8</vt:lpstr>
      <vt:lpstr>Spesifikasi Perangkat LTE r-8 (1)</vt:lpstr>
      <vt:lpstr>Spesifikasi Perangkat LTE r-8 (2)</vt:lpstr>
      <vt:lpstr>LTE Release 9</vt:lpstr>
      <vt:lpstr>Improvement LTE release-8 to LTE release-9</vt:lpstr>
      <vt:lpstr>Improvement LTE release-8 to LTE release-9</vt:lpstr>
      <vt:lpstr>Improvement LTE release-8 to LTE release-9</vt:lpstr>
      <vt:lpstr>Improvement LTE release-8 to LTE release-9</vt:lpstr>
      <vt:lpstr>LTE Release 10</vt:lpstr>
      <vt:lpstr>LTE r-10 REQUIREMENT</vt:lpstr>
      <vt:lpstr>PERSYARATAN KINERJA LTE r-10</vt:lpstr>
      <vt:lpstr>Evolution Directions</vt:lpstr>
      <vt:lpstr>Initial candidates for Rel-11</vt:lpstr>
      <vt:lpstr>LTE Release 12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Sussi</dc:creator>
  <cp:lastModifiedBy>Sussi</cp:lastModifiedBy>
  <cp:revision>14</cp:revision>
  <dcterms:created xsi:type="dcterms:W3CDTF">2018-12-23T03:16:29Z</dcterms:created>
  <dcterms:modified xsi:type="dcterms:W3CDTF">2018-12-23T08:05:04Z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0x010100803E96605870C0489C2C9B7147DB22B7</vt:lpwstr>
  </property>
</Properties>
</file>